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6"/>
  </p:notesMasterIdLst>
  <p:handoutMasterIdLst>
    <p:handoutMasterId r:id="rId27"/>
  </p:handoutMasterIdLst>
  <p:sldIdLst>
    <p:sldId id="265" r:id="rId3"/>
    <p:sldId id="286" r:id="rId4"/>
    <p:sldId id="281" r:id="rId5"/>
    <p:sldId id="267" r:id="rId6"/>
    <p:sldId id="268" r:id="rId7"/>
    <p:sldId id="285" r:id="rId8"/>
    <p:sldId id="271" r:id="rId9"/>
    <p:sldId id="282" r:id="rId10"/>
    <p:sldId id="275" r:id="rId11"/>
    <p:sldId id="287" r:id="rId12"/>
    <p:sldId id="288" r:id="rId13"/>
    <p:sldId id="272" r:id="rId14"/>
    <p:sldId id="289" r:id="rId15"/>
    <p:sldId id="290" r:id="rId16"/>
    <p:sldId id="291" r:id="rId17"/>
    <p:sldId id="292" r:id="rId18"/>
    <p:sldId id="293" r:id="rId19"/>
    <p:sldId id="283" r:id="rId20"/>
    <p:sldId id="295" r:id="rId21"/>
    <p:sldId id="280" r:id="rId22"/>
    <p:sldId id="269" r:id="rId23"/>
    <p:sldId id="276" r:id="rId24"/>
    <p:sldId id="294" r:id="rId25"/>
  </p:sldIdLst>
  <p:sldSz cx="12188825"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29" autoAdjust="0"/>
  </p:normalViewPr>
  <p:slideViewPr>
    <p:cSldViewPr showGuides="1">
      <p:cViewPr varScale="1">
        <p:scale>
          <a:sx n="120" d="100"/>
          <a:sy n="120" d="100"/>
        </p:scale>
        <p:origin x="120" y="96"/>
      </p:cViewPr>
      <p:guideLst>
        <p:guide pos="3839"/>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5" d="100"/>
          <a:sy n="95" d="100"/>
        </p:scale>
        <p:origin x="3612" y="66"/>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3-22T09:36:53" idx="1">
    <p:pos x="10" y="10"/>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sz="quarter" idx="1"/>
          </p:nvPr>
        </p:nvSpPr>
        <p:spPr>
          <a:xfrm>
            <a:off x="3978132" y="1"/>
            <a:ext cx="3043343" cy="465455"/>
          </a:xfrm>
          <a:prstGeom prst="rect">
            <a:avLst/>
          </a:prstGeom>
        </p:spPr>
        <p:txBody>
          <a:bodyPr vert="horz" lIns="93324" tIns="46662" rIns="93324" bIns="46662" rtlCol="0"/>
          <a:lstStyle>
            <a:lvl1pPr algn="r">
              <a:defRPr sz="1200"/>
            </a:lvl1pPr>
          </a:lstStyle>
          <a:p>
            <a:fld id="{739FF845-BB4A-479D-8C06-522C1DBAB2F9}" type="datetimeFigureOut">
              <a:rPr lang="en-US"/>
              <a:t>3/30/2018</a:t>
            </a:fld>
            <a:endParaRPr/>
          </a:p>
        </p:txBody>
      </p:sp>
      <p:sp>
        <p:nvSpPr>
          <p:cNvPr id="4" name="Footer Placeholder 3"/>
          <p:cNvSpPr>
            <a:spLocks noGrp="1"/>
          </p:cNvSpPr>
          <p:nvPr>
            <p:ph type="ftr" sz="quarter" idx="2"/>
          </p:nvPr>
        </p:nvSpPr>
        <p:spPr>
          <a:xfrm>
            <a:off x="0" y="8842030"/>
            <a:ext cx="3043343" cy="465455"/>
          </a:xfrm>
          <a:prstGeom prst="rect">
            <a:avLst/>
          </a:prstGeom>
        </p:spPr>
        <p:txBody>
          <a:bodyPr vert="horz" lIns="93324" tIns="46662" rIns="93324" bIns="46662" rtlCol="0" anchor="b"/>
          <a:lstStyle>
            <a:lvl1pPr algn="l">
              <a:defRPr sz="1200"/>
            </a:lvl1pPr>
          </a:lstStyle>
          <a:p>
            <a:endParaRPr/>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24" tIns="46662" rIns="93324" bIns="46662" rtlCol="0" anchor="b"/>
          <a:lstStyle>
            <a:lvl1pPr algn="r">
              <a:defRPr sz="1200"/>
            </a:lvl1pPr>
          </a:lstStyle>
          <a:p>
            <a:fld id="{C4FD142E-5B44-489E-8F73-9E67242E680D}" type="slidenum">
              <a:rPr/>
              <a:t>‹#›</a:t>
            </a:fld>
            <a:endParaRPr/>
          </a:p>
        </p:txBody>
      </p:sp>
    </p:spTree>
    <p:extLst>
      <p:ext uri="{BB962C8B-B14F-4D97-AF65-F5344CB8AC3E}">
        <p14:creationId xmlns:p14="http://schemas.microsoft.com/office/powerpoint/2010/main" val="21961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324" tIns="46662" rIns="93324" bIns="46662" rtlCol="0"/>
          <a:lstStyle>
            <a:lvl1pPr algn="l">
              <a:defRPr sz="1200"/>
            </a:lvl1pPr>
          </a:lstStyle>
          <a:p>
            <a:endParaRPr/>
          </a:p>
        </p:txBody>
      </p:sp>
      <p:sp>
        <p:nvSpPr>
          <p:cNvPr id="3" name="Date Placeholder 2"/>
          <p:cNvSpPr>
            <a:spLocks noGrp="1"/>
          </p:cNvSpPr>
          <p:nvPr>
            <p:ph type="dt" idx="1"/>
          </p:nvPr>
        </p:nvSpPr>
        <p:spPr>
          <a:xfrm>
            <a:off x="3978132" y="1"/>
            <a:ext cx="3043343" cy="465455"/>
          </a:xfrm>
          <a:prstGeom prst="rect">
            <a:avLst/>
          </a:prstGeom>
        </p:spPr>
        <p:txBody>
          <a:bodyPr vert="horz" lIns="93324" tIns="46662" rIns="93324" bIns="46662" rtlCol="0"/>
          <a:lstStyle>
            <a:lvl1pPr algn="r">
              <a:defRPr sz="1200"/>
            </a:lvl1pPr>
          </a:lstStyle>
          <a:p>
            <a:fld id="{3ABD2D7A-D230-4F91-BD59-0A39C2703BA8}" type="datetimeFigureOut">
              <a:rPr lang="en-US"/>
              <a:t>3/30/2018</a:t>
            </a:fld>
            <a:endParaRPr/>
          </a:p>
        </p:txBody>
      </p:sp>
      <p:sp>
        <p:nvSpPr>
          <p:cNvPr id="4" name="Slide Image Placeholder 3"/>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endParaRPr/>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24" tIns="46662" rIns="93324" bIns="46662" rtlCol="0" anchor="b"/>
          <a:lstStyle>
            <a:lvl1pPr algn="l">
              <a:defRPr sz="1200"/>
            </a:lvl1pPr>
          </a:lstStyle>
          <a:p>
            <a:endParaRPr/>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24" tIns="46662" rIns="93324" bIns="46662" rtlCol="0" anchor="b"/>
          <a:lstStyle>
            <a:lvl1pPr algn="r">
              <a:defRPr sz="1200"/>
            </a:lvl1pPr>
          </a:lstStyle>
          <a:p>
            <a:fld id="{F93199CD-3E1B-4AE6-990F-76F925F5EA9F}" type="slidenum">
              <a:rPr/>
              <a:t>‹#›</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t>1</a:t>
            </a:fld>
            <a:endParaRPr lang="en-US"/>
          </a:p>
        </p:txBody>
      </p:sp>
    </p:spTree>
    <p:extLst>
      <p:ext uri="{BB962C8B-B14F-4D97-AF65-F5344CB8AC3E}">
        <p14:creationId xmlns:p14="http://schemas.microsoft.com/office/powerpoint/2010/main" val="92758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a:t>
            </a:r>
          </a:p>
          <a:p>
            <a:r>
              <a:rPr lang="en-US" dirty="0" smtClean="0"/>
              <a:t>Students tend to think of interactions with faculty in terms of</a:t>
            </a:r>
            <a:r>
              <a:rPr lang="en-US" baseline="0" dirty="0" smtClean="0"/>
              <a:t> relationship building while faculty see it in terms of problem-solving. Both agree it is the student’s responsibility to initiate but with FG students, it may be best for the faculty to make the first move.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10</a:t>
            </a:fld>
            <a:endParaRPr lang="en-US"/>
          </a:p>
        </p:txBody>
      </p:sp>
    </p:spTree>
    <p:extLst>
      <p:ext uri="{BB962C8B-B14F-4D97-AF65-F5344CB8AC3E}">
        <p14:creationId xmlns:p14="http://schemas.microsoft.com/office/powerpoint/2010/main" val="1762888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11</a:t>
            </a:fld>
            <a:endParaRPr lang="en-US"/>
          </a:p>
        </p:txBody>
      </p:sp>
    </p:spTree>
    <p:extLst>
      <p:ext uri="{BB962C8B-B14F-4D97-AF65-F5344CB8AC3E}">
        <p14:creationId xmlns:p14="http://schemas.microsoft.com/office/powerpoint/2010/main" val="2620157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12</a:t>
            </a:fld>
            <a:endParaRPr lang="en-US"/>
          </a:p>
        </p:txBody>
      </p:sp>
    </p:spTree>
    <p:extLst>
      <p:ext uri="{BB962C8B-B14F-4D97-AF65-F5344CB8AC3E}">
        <p14:creationId xmlns:p14="http://schemas.microsoft.com/office/powerpoint/2010/main" val="1996942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 : Working</a:t>
            </a:r>
            <a:r>
              <a:rPr lang="en-US" baseline="0" dirty="0" smtClean="0"/>
              <a:t> class students are not necessarily in college for the traditional college experience – they are here to learn a trade, make money, and get a job.</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13</a:t>
            </a:fld>
            <a:endParaRPr lang="en-US"/>
          </a:p>
        </p:txBody>
      </p:sp>
    </p:spTree>
    <p:extLst>
      <p:ext uri="{BB962C8B-B14F-4D97-AF65-F5344CB8AC3E}">
        <p14:creationId xmlns:p14="http://schemas.microsoft.com/office/powerpoint/2010/main" val="3522154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14</a:t>
            </a:fld>
            <a:endParaRPr lang="en-US"/>
          </a:p>
        </p:txBody>
      </p:sp>
    </p:spTree>
    <p:extLst>
      <p:ext uri="{BB962C8B-B14F-4D97-AF65-F5344CB8AC3E}">
        <p14:creationId xmlns:p14="http://schemas.microsoft.com/office/powerpoint/2010/main" val="69053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15</a:t>
            </a:fld>
            <a:endParaRPr lang="en-US"/>
          </a:p>
        </p:txBody>
      </p:sp>
    </p:spTree>
    <p:extLst>
      <p:ext uri="{BB962C8B-B14F-4D97-AF65-F5344CB8AC3E}">
        <p14:creationId xmlns:p14="http://schemas.microsoft.com/office/powerpoint/2010/main" val="34747257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p>
          <a:p>
            <a:r>
              <a:rPr lang="en-US" dirty="0" smtClean="0"/>
              <a:t>Students want bold,</a:t>
            </a:r>
            <a:r>
              <a:rPr lang="en-US" baseline="0" dirty="0" smtClean="0"/>
              <a:t> bulleted items to emphasize what is important. Perhaps using a different colored paper for the syllabus.</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16</a:t>
            </a:fld>
            <a:endParaRPr lang="en-US"/>
          </a:p>
        </p:txBody>
      </p:sp>
    </p:spTree>
    <p:extLst>
      <p:ext uri="{BB962C8B-B14F-4D97-AF65-F5344CB8AC3E}">
        <p14:creationId xmlns:p14="http://schemas.microsoft.com/office/powerpoint/2010/main" val="25482694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 Students’ participation in these dialogues increased empathy and understanding, collaboration and civic engagement.</a:t>
            </a:r>
          </a:p>
          <a:p>
            <a:r>
              <a:rPr lang="en-US" dirty="0" smtClean="0"/>
              <a:t>Help students understand how their different backgrounds matter, has the potential to increase student comfort and ability to operate in diverse settings.</a:t>
            </a:r>
          </a:p>
          <a:p>
            <a:r>
              <a:rPr lang="en-US" dirty="0" smtClean="0"/>
              <a:t>Students’ backgrounds can shape the college experience in both positive and negative ways and students should take their backgrounds into consideration when strategizing for success.</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17</a:t>
            </a:fld>
            <a:endParaRPr lang="en-US"/>
          </a:p>
        </p:txBody>
      </p:sp>
    </p:spTree>
    <p:extLst>
      <p:ext uri="{BB962C8B-B14F-4D97-AF65-F5344CB8AC3E}">
        <p14:creationId xmlns:p14="http://schemas.microsoft.com/office/powerpoint/2010/main" val="773566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18</a:t>
            </a:fld>
            <a:endParaRPr lang="en-US"/>
          </a:p>
        </p:txBody>
      </p:sp>
    </p:spTree>
    <p:extLst>
      <p:ext uri="{BB962C8B-B14F-4D97-AF65-F5344CB8AC3E}">
        <p14:creationId xmlns:p14="http://schemas.microsoft.com/office/powerpoint/2010/main" val="13205141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 and 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19</a:t>
            </a:fld>
            <a:endParaRPr lang="en-US"/>
          </a:p>
        </p:txBody>
      </p:sp>
    </p:spTree>
    <p:extLst>
      <p:ext uri="{BB962C8B-B14F-4D97-AF65-F5344CB8AC3E}">
        <p14:creationId xmlns:p14="http://schemas.microsoft.com/office/powerpoint/2010/main" val="288291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a:t>
            </a:fld>
            <a:endParaRPr lang="en-US"/>
          </a:p>
        </p:txBody>
      </p:sp>
    </p:spTree>
    <p:extLst>
      <p:ext uri="{BB962C8B-B14F-4D97-AF65-F5344CB8AC3E}">
        <p14:creationId xmlns:p14="http://schemas.microsoft.com/office/powerpoint/2010/main" val="2584173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 and 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20</a:t>
            </a:fld>
            <a:endParaRPr lang="en-US"/>
          </a:p>
        </p:txBody>
      </p:sp>
    </p:spTree>
    <p:extLst>
      <p:ext uri="{BB962C8B-B14F-4D97-AF65-F5344CB8AC3E}">
        <p14:creationId xmlns:p14="http://schemas.microsoft.com/office/powerpoint/2010/main" val="10215994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t>21</a:t>
            </a:fld>
            <a:endParaRPr lang="en-US"/>
          </a:p>
        </p:txBody>
      </p:sp>
    </p:spTree>
    <p:extLst>
      <p:ext uri="{BB962C8B-B14F-4D97-AF65-F5344CB8AC3E}">
        <p14:creationId xmlns:p14="http://schemas.microsoft.com/office/powerpoint/2010/main" val="14574931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t>22</a:t>
            </a:fld>
            <a:endParaRPr lang="en-US"/>
          </a:p>
        </p:txBody>
      </p:sp>
    </p:spTree>
    <p:extLst>
      <p:ext uri="{BB962C8B-B14F-4D97-AF65-F5344CB8AC3E}">
        <p14:creationId xmlns:p14="http://schemas.microsoft.com/office/powerpoint/2010/main" val="3753996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3199CD-3E1B-4AE6-990F-76F925F5EA9F}" type="slidenum">
              <a:rPr lang="en-US" smtClean="0"/>
              <a:t>23</a:t>
            </a:fld>
            <a:endParaRPr lang="en-US"/>
          </a:p>
        </p:txBody>
      </p:sp>
    </p:spTree>
    <p:extLst>
      <p:ext uri="{BB962C8B-B14F-4D97-AF65-F5344CB8AC3E}">
        <p14:creationId xmlns:p14="http://schemas.microsoft.com/office/powerpoint/2010/main" val="2040221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a:t>
            </a:r>
            <a:r>
              <a:rPr lang="en-US" baseline="0" dirty="0" smtClean="0"/>
              <a:t> </a:t>
            </a:r>
            <a:r>
              <a:rPr lang="en-US" dirty="0" smtClean="0"/>
              <a:t>10 minutes for activity.</a:t>
            </a:r>
            <a:r>
              <a:rPr lang="en-US" baseline="0" dirty="0" smtClean="0"/>
              <a:t> 5 minutes for discussion. Instructions:  Complete this puzzle (as nearly complete as you can in the time allotted).  Discussion: 1) The reveal – how many of you believe this to be a 2 D puzzle? 2) The idea of a thing – preconceived notions impact action and planning. Lack of resources – no one around you knows any more about it than you do. 3) Time constraints make it high stakes. There’s no room for mistakes – financial aide runs out. 4) How does this activity make you feel? (Empathy)</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3</a:t>
            </a:fld>
            <a:endParaRPr lang="en-US"/>
          </a:p>
        </p:txBody>
      </p:sp>
    </p:spTree>
    <p:extLst>
      <p:ext uri="{BB962C8B-B14F-4D97-AF65-F5344CB8AC3E}">
        <p14:creationId xmlns:p14="http://schemas.microsoft.com/office/powerpoint/2010/main" val="1061021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4</a:t>
            </a:fld>
            <a:endParaRPr lang="en-US"/>
          </a:p>
        </p:txBody>
      </p:sp>
    </p:spTree>
    <p:extLst>
      <p:ext uri="{BB962C8B-B14F-4D97-AF65-F5344CB8AC3E}">
        <p14:creationId xmlns:p14="http://schemas.microsoft.com/office/powerpoint/2010/main" val="981586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MICHELLE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5</a:t>
            </a:fld>
            <a:endParaRPr lang="en-US"/>
          </a:p>
        </p:txBody>
      </p:sp>
    </p:spTree>
    <p:extLst>
      <p:ext uri="{BB962C8B-B14F-4D97-AF65-F5344CB8AC3E}">
        <p14:creationId xmlns:p14="http://schemas.microsoft.com/office/powerpoint/2010/main" val="3791175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MEAGAN</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6</a:t>
            </a:fld>
            <a:endParaRPr lang="en-US"/>
          </a:p>
        </p:txBody>
      </p:sp>
    </p:spTree>
    <p:extLst>
      <p:ext uri="{BB962C8B-B14F-4D97-AF65-F5344CB8AC3E}">
        <p14:creationId xmlns:p14="http://schemas.microsoft.com/office/powerpoint/2010/main" val="3050221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9750" y="615950"/>
            <a:ext cx="6203950" cy="3490913"/>
          </a:xfrm>
        </p:spPr>
      </p:sp>
      <p:sp>
        <p:nvSpPr>
          <p:cNvPr id="3" name="Notes Placeholder 2"/>
          <p:cNvSpPr>
            <a:spLocks noGrp="1"/>
          </p:cNvSpPr>
          <p:nvPr>
            <p:ph type="body" idx="1"/>
          </p:nvPr>
        </p:nvSpPr>
        <p:spPr/>
        <p:txBody>
          <a:bodyPr/>
          <a:lstStyle/>
          <a:p>
            <a:r>
              <a:rPr lang="en-US" dirty="0" smtClean="0"/>
              <a:t>MEAGAN</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7</a:t>
            </a:fld>
            <a:endParaRPr lang="en-US"/>
          </a:p>
        </p:txBody>
      </p:sp>
    </p:spTree>
    <p:extLst>
      <p:ext uri="{BB962C8B-B14F-4D97-AF65-F5344CB8AC3E}">
        <p14:creationId xmlns:p14="http://schemas.microsoft.com/office/powerpoint/2010/main" val="1618800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MEAGAN</a:t>
            </a:r>
          </a:p>
          <a:p>
            <a:pPr marL="171450" indent="-171450">
              <a:buFont typeface="Arial" panose="020B0604020202020204" pitchFamily="34" charset="0"/>
              <a:buChar char="•"/>
            </a:pPr>
            <a:r>
              <a:rPr lang="en-US" dirty="0" smtClean="0"/>
              <a:t>Working class and clannish</a:t>
            </a:r>
          </a:p>
          <a:p>
            <a:pPr marL="171450" indent="-171450">
              <a:buFont typeface="Arial" panose="020B0604020202020204" pitchFamily="34" charset="0"/>
              <a:buChar char="•"/>
            </a:pPr>
            <a:r>
              <a:rPr lang="en-US" dirty="0" smtClean="0"/>
              <a:t>Appalachian culture can exaggerate FG obstacles</a:t>
            </a:r>
          </a:p>
          <a:p>
            <a:pPr marL="171450" indent="-171450">
              <a:buFont typeface="Arial" panose="020B0604020202020204" pitchFamily="34" charset="0"/>
              <a:buChar char="•"/>
            </a:pPr>
            <a:r>
              <a:rPr lang="en-US" dirty="0" smtClean="0"/>
              <a:t>Appalachian culture emphasizes family involvement and loyalty</a:t>
            </a:r>
          </a:p>
          <a:p>
            <a:pPr marL="171450" indent="-171450">
              <a:buFont typeface="Arial" panose="020B0604020202020204" pitchFamily="34" charset="0"/>
              <a:buChar char="•"/>
            </a:pPr>
            <a:r>
              <a:rPr lang="en-US" dirty="0" smtClean="0"/>
              <a:t>Underperforming high schools </a:t>
            </a:r>
          </a:p>
          <a:p>
            <a:pPr marL="171450" indent="-171450">
              <a:buFont typeface="Arial" panose="020B0604020202020204" pitchFamily="34" charset="0"/>
              <a:buChar char="•"/>
            </a:pPr>
            <a:r>
              <a:rPr lang="en-US" dirty="0" smtClean="0"/>
              <a:t>Appalachian students can self-limit because they want to stay in the area so it affects their viewpoint of what is possible.</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8</a:t>
            </a:fld>
            <a:endParaRPr lang="en-US"/>
          </a:p>
        </p:txBody>
      </p:sp>
    </p:spTree>
    <p:extLst>
      <p:ext uri="{BB962C8B-B14F-4D97-AF65-F5344CB8AC3E}">
        <p14:creationId xmlns:p14="http://schemas.microsoft.com/office/powerpoint/2010/main" val="1004561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MEAGAN AND MICHELLE</a:t>
            </a:r>
          </a:p>
          <a:p>
            <a:r>
              <a:rPr lang="en-US" dirty="0" smtClean="0"/>
              <a:t>Best practices</a:t>
            </a:r>
            <a:r>
              <a:rPr lang="en-US" baseline="0" dirty="0" smtClean="0"/>
              <a:t> for all students may need tweaking for FG students.</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9</a:t>
            </a:fld>
            <a:endParaRPr lang="en-US"/>
          </a:p>
        </p:txBody>
      </p:sp>
    </p:spTree>
    <p:extLst>
      <p:ext uri="{BB962C8B-B14F-4D97-AF65-F5344CB8AC3E}">
        <p14:creationId xmlns:p14="http://schemas.microsoft.com/office/powerpoint/2010/main" val="200206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4" y="1600201"/>
            <a:ext cx="9144000" cy="2971799"/>
          </a:xfrm>
        </p:spPr>
        <p:txBody>
          <a:bodyPr anchor="b">
            <a:normAutofit/>
          </a:bodyPr>
          <a:lstStyle>
            <a:lvl1pPr>
              <a:lnSpc>
                <a:spcPct val="85000"/>
              </a:lnSpc>
              <a:defRPr sz="6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1522412" y="4724400"/>
            <a:ext cx="9144001" cy="990600"/>
          </a:xfrm>
        </p:spPr>
        <p:txBody>
          <a:bodyPr>
            <a:normAutofit/>
          </a:bodyPr>
          <a:lstStyle>
            <a:lvl1pPr marL="0" indent="0" algn="l">
              <a:spcBef>
                <a:spcPts val="0"/>
              </a:spcBef>
              <a:buNone/>
              <a:defRPr sz="2400" cap="none" baseline="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03F41C87-7AD9-4845-A077-840E4A0F3F06}" type="datetimeFigureOut">
              <a:rPr lang="en-US"/>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949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Equal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609600"/>
            <a:ext cx="60350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6153785" y="609600"/>
            <a:ext cx="60350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1"/>
          </p:nvPr>
        </p:nvSpPr>
        <p:spPr/>
        <p:txBody>
          <a:bodyPr/>
          <a:lstStyle/>
          <a:p>
            <a:fld id="{03F41C87-7AD9-4845-A077-840E4A0F3F06}" type="datetimeFigureOut">
              <a:rPr lang="en-US"/>
              <a:pPr/>
              <a:t>3/30/2018</a:t>
            </a:fld>
            <a:endParaRPr/>
          </a:p>
        </p:txBody>
      </p:sp>
      <p:sp>
        <p:nvSpPr>
          <p:cNvPr id="8" name="Footer Placeholder 7"/>
          <p:cNvSpPr>
            <a:spLocks noGrp="1"/>
          </p:cNvSpPr>
          <p:nvPr>
            <p:ph type="ftr" sz="quarter" idx="12"/>
          </p:nvPr>
        </p:nvSpPr>
        <p:spPr/>
        <p:txBody>
          <a:bodyPr/>
          <a:lstStyle/>
          <a:p>
            <a:endParaRPr/>
          </a:p>
        </p:txBody>
      </p:sp>
      <p:sp>
        <p:nvSpPr>
          <p:cNvPr id="9" name="Slide Number Placeholder 8"/>
          <p:cNvSpPr>
            <a:spLocks noGrp="1"/>
          </p:cNvSpPr>
          <p:nvPr>
            <p:ph type="sldNum" sz="quarter" idx="13"/>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67066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hree Vertical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0"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a:off x="4105592"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8211185"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4"/>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5"/>
          </p:nvPr>
        </p:nvSpPr>
        <p:spPr/>
        <p:txBody>
          <a:bodyPr/>
          <a:lstStyle/>
          <a:p>
            <a:endParaRPr/>
          </a:p>
        </p:txBody>
      </p:sp>
      <p:sp>
        <p:nvSpPr>
          <p:cNvPr id="10" name="Slide Number Placeholder 9"/>
          <p:cNvSpPr>
            <a:spLocks noGrp="1"/>
          </p:cNvSpPr>
          <p:nvPr>
            <p:ph type="sldNum" sz="quarter" idx="16"/>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093542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eft Two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63"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8443523" y="1600200"/>
            <a:ext cx="3124200" cy="24384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8443523"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Picture Placeholder 2"/>
          <p:cNvSpPr>
            <a:spLocks noGrp="1"/>
          </p:cNvSpPr>
          <p:nvPr>
            <p:ph type="pic" idx="10"/>
          </p:nvPr>
        </p:nvSpPr>
        <p:spPr>
          <a:xfrm>
            <a:off x="4109756"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8" name="Date Placeholder 7"/>
          <p:cNvSpPr>
            <a:spLocks noGrp="1"/>
          </p:cNvSpPr>
          <p:nvPr>
            <p:ph type="dt" sz="half" idx="11"/>
          </p:nvPr>
        </p:nvSpPr>
        <p:spPr/>
        <p:txBody>
          <a:bodyPr/>
          <a:lstStyle/>
          <a:p>
            <a:fld id="{03F41C87-7AD9-4845-A077-840E4A0F3F06}" type="datetimeFigureOut">
              <a:rPr lang="en-US"/>
              <a:pPr/>
              <a:t>3/30/2018</a:t>
            </a:fld>
            <a:endParaRPr/>
          </a:p>
        </p:txBody>
      </p:sp>
      <p:sp>
        <p:nvSpPr>
          <p:cNvPr id="9" name="Footer Placeholder 8"/>
          <p:cNvSpPr>
            <a:spLocks noGrp="1"/>
          </p:cNvSpPr>
          <p:nvPr>
            <p:ph type="ftr" sz="quarter" idx="12"/>
          </p:nvPr>
        </p:nvSpPr>
        <p:spPr/>
        <p:txBody>
          <a:bodyPr/>
          <a:lstStyle/>
          <a:p>
            <a:endParaRPr/>
          </a:p>
        </p:txBody>
      </p:sp>
      <p:sp>
        <p:nvSpPr>
          <p:cNvPr id="10" name="Slide Number Placeholder 9"/>
          <p:cNvSpPr>
            <a:spLocks noGrp="1"/>
          </p:cNvSpPr>
          <p:nvPr>
            <p:ph type="sldNum" sz="quarter" idx="13"/>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714154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Right Two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05592"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603550"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Picture Placeholder 2"/>
          <p:cNvSpPr>
            <a:spLocks noGrp="1"/>
          </p:cNvSpPr>
          <p:nvPr>
            <p:ph type="pic" idx="10"/>
          </p:nvPr>
        </p:nvSpPr>
        <p:spPr>
          <a:xfrm>
            <a:off x="8211185"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8" name="Date Placeholder 7"/>
          <p:cNvSpPr>
            <a:spLocks noGrp="1"/>
          </p:cNvSpPr>
          <p:nvPr>
            <p:ph type="dt" sz="half" idx="11"/>
          </p:nvPr>
        </p:nvSpPr>
        <p:spPr/>
        <p:txBody>
          <a:bodyPr/>
          <a:lstStyle/>
          <a:p>
            <a:fld id="{03F41C87-7AD9-4845-A077-840E4A0F3F06}" type="datetimeFigureOut">
              <a:rPr lang="en-US"/>
              <a:pPr/>
              <a:t>3/30/2018</a:t>
            </a:fld>
            <a:endParaRPr/>
          </a:p>
        </p:txBody>
      </p:sp>
      <p:sp>
        <p:nvSpPr>
          <p:cNvPr id="9" name="Footer Placeholder 8"/>
          <p:cNvSpPr>
            <a:spLocks noGrp="1"/>
          </p:cNvSpPr>
          <p:nvPr>
            <p:ph type="ftr" sz="quarter" idx="12"/>
          </p:nvPr>
        </p:nvSpPr>
        <p:spPr/>
        <p:txBody>
          <a:bodyPr/>
          <a:lstStyle/>
          <a:p>
            <a:endParaRPr/>
          </a:p>
        </p:txBody>
      </p:sp>
      <p:sp>
        <p:nvSpPr>
          <p:cNvPr id="10" name="Slide Number Placeholder 9"/>
          <p:cNvSpPr>
            <a:spLocks noGrp="1"/>
          </p:cNvSpPr>
          <p:nvPr>
            <p:ph type="sldNum" sz="quarter" idx="13"/>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376885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13212" y="609600"/>
            <a:ext cx="8075613"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0"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1"/>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2"/>
          </p:nvPr>
        </p:nvSpPr>
        <p:spPr/>
        <p:txBody>
          <a:bodyPr/>
          <a:lstStyle/>
          <a:p>
            <a:endParaRPr/>
          </a:p>
        </p:txBody>
      </p:sp>
      <p:sp>
        <p:nvSpPr>
          <p:cNvPr id="6" name="Slide Number Placeholder 5"/>
          <p:cNvSpPr>
            <a:spLocks noGrp="1"/>
          </p:cNvSpPr>
          <p:nvPr>
            <p:ph type="sldNum" sz="quarter" idx="13"/>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7921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lternate Two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609600"/>
            <a:ext cx="8075613"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8211185"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1"/>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2"/>
          </p:nvPr>
        </p:nvSpPr>
        <p:spPr/>
        <p:txBody>
          <a:bodyPr/>
          <a:lstStyle/>
          <a:p>
            <a:endParaRPr/>
          </a:p>
        </p:txBody>
      </p:sp>
      <p:sp>
        <p:nvSpPr>
          <p:cNvPr id="6" name="Slide Number Placeholder 5"/>
          <p:cNvSpPr>
            <a:spLocks noGrp="1"/>
          </p:cNvSpPr>
          <p:nvPr>
            <p:ph type="sldNum" sz="quarter" idx="13"/>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218208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 y="609600"/>
            <a:ext cx="8075611"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8211185"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8211185" y="35052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3"/>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4"/>
          </p:nvPr>
        </p:nvSpPr>
        <p:spPr/>
        <p:txBody>
          <a:bodyPr/>
          <a:lstStyle/>
          <a:p>
            <a:endParaRPr/>
          </a:p>
        </p:txBody>
      </p:sp>
      <p:sp>
        <p:nvSpPr>
          <p:cNvPr id="6" name="Slide Number Placeholder 5"/>
          <p:cNvSpPr>
            <a:spLocks noGrp="1"/>
          </p:cNvSpPr>
          <p:nvPr>
            <p:ph type="sldNum" sz="quarter" idx="15"/>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900842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lternate Three Pictures">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13214" y="609600"/>
            <a:ext cx="8075611"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0"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0" y="35052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6"/>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7"/>
          </p:nvPr>
        </p:nvSpPr>
        <p:spPr/>
        <p:txBody>
          <a:bodyPr/>
          <a:lstStyle/>
          <a:p>
            <a:endParaRPr/>
          </a:p>
        </p:txBody>
      </p:sp>
      <p:sp>
        <p:nvSpPr>
          <p:cNvPr id="11" name="Slide Number Placeholder 10"/>
          <p:cNvSpPr>
            <a:spLocks noGrp="1"/>
          </p:cNvSpPr>
          <p:nvPr>
            <p:ph type="sldNum" sz="quarter" idx="18"/>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2348559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ive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0"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9" name="Picture Placeholder 2"/>
          <p:cNvSpPr>
            <a:spLocks noGrp="1"/>
          </p:cNvSpPr>
          <p:nvPr>
            <p:ph type="pic" idx="14"/>
          </p:nvPr>
        </p:nvSpPr>
        <p:spPr>
          <a:xfrm>
            <a:off x="0" y="35052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a:off x="4105592" y="609600"/>
            <a:ext cx="39776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8211185"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8211185" y="35052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5"/>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6"/>
          </p:nvPr>
        </p:nvSpPr>
        <p:spPr/>
        <p:txBody>
          <a:bodyPr/>
          <a:lstStyle/>
          <a:p>
            <a:endParaRPr/>
          </a:p>
        </p:txBody>
      </p:sp>
      <p:sp>
        <p:nvSpPr>
          <p:cNvPr id="11" name="Slide Number Placeholder 10"/>
          <p:cNvSpPr>
            <a:spLocks noGrp="1"/>
          </p:cNvSpPr>
          <p:nvPr>
            <p:ph type="sldNum" sz="quarter" idx="17"/>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91666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One Pictur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4" y="609600"/>
            <a:ext cx="12188952"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0"/>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73578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Vertical Pictur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09600"/>
            <a:ext cx="7008813" cy="5638800"/>
          </a:xfrm>
          <a:solidFill>
            <a:schemeClr val="bg1">
              <a:lumMod val="85000"/>
              <a:lumOff val="15000"/>
            </a:schemeClr>
          </a:solidFill>
        </p:spPr>
        <p:txBody>
          <a:bodyPr>
            <a:normAutofit/>
          </a:bodyPr>
          <a:lstStyle>
            <a:lvl1pPr marL="0" indent="0" algn="ctr">
              <a:buNone/>
              <a:defRPr sz="2800"/>
            </a:lvl1pPr>
          </a:lstStyle>
          <a:p>
            <a:r>
              <a:rPr lang="en-US" smtClean="0"/>
              <a:t>Click icon to add picture</a:t>
            </a:r>
            <a:endParaRPr/>
          </a:p>
        </p:txBody>
      </p:sp>
      <p:sp>
        <p:nvSpPr>
          <p:cNvPr id="2" name="Title 1"/>
          <p:cNvSpPr>
            <a:spLocks noGrp="1"/>
          </p:cNvSpPr>
          <p:nvPr>
            <p:ph type="ctrTitle" hasCustomPrompt="1"/>
          </p:nvPr>
        </p:nvSpPr>
        <p:spPr>
          <a:xfrm>
            <a:off x="7237411" y="1600200"/>
            <a:ext cx="4343402" cy="3733800"/>
          </a:xfrm>
        </p:spPr>
        <p:txBody>
          <a:bodyPr anchor="t">
            <a:normAutofit/>
          </a:bodyPr>
          <a:lstStyle>
            <a:lvl1pPr>
              <a:lnSpc>
                <a:spcPct val="85000"/>
              </a:lnSpc>
              <a:defRPr sz="6600">
                <a:solidFill>
                  <a:schemeClr val="tx1"/>
                </a:solidFill>
              </a:defRPr>
            </a:lvl1pPr>
          </a:lstStyle>
          <a:p>
            <a:r>
              <a:rPr/>
              <a:t>Click to enter Name</a:t>
            </a:r>
          </a:p>
        </p:txBody>
      </p:sp>
      <p:sp>
        <p:nvSpPr>
          <p:cNvPr id="3" name="Subtitle 2"/>
          <p:cNvSpPr>
            <a:spLocks noGrp="1"/>
          </p:cNvSpPr>
          <p:nvPr>
            <p:ph type="subTitle" idx="1"/>
          </p:nvPr>
        </p:nvSpPr>
        <p:spPr>
          <a:xfrm>
            <a:off x="7237411" y="5562600"/>
            <a:ext cx="4343401" cy="762000"/>
          </a:xfrm>
        </p:spPr>
        <p:txBody>
          <a:bodyPr anchor="b">
            <a:normAutofit/>
          </a:bodyPr>
          <a:lstStyle>
            <a:lvl1pPr marL="0" indent="0" algn="l">
              <a:lnSpc>
                <a:spcPct val="110000"/>
              </a:lnSpc>
              <a:spcBef>
                <a:spcPts val="0"/>
              </a:spcBef>
              <a:buNone/>
              <a:defRPr sz="1800" cap="none"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1" name="Text Placeholder 10"/>
          <p:cNvSpPr>
            <a:spLocks noGrp="1"/>
          </p:cNvSpPr>
          <p:nvPr>
            <p:ph type="body" sz="quarter" idx="11" hasCustomPrompt="1"/>
          </p:nvPr>
        </p:nvSpPr>
        <p:spPr>
          <a:xfrm>
            <a:off x="7237411" y="533400"/>
            <a:ext cx="4343402" cy="838200"/>
          </a:xfrm>
        </p:spPr>
        <p:txBody>
          <a:bodyPr anchor="ctr">
            <a:noAutofit/>
          </a:bodyPr>
          <a:lstStyle>
            <a:lvl1pPr marL="0" indent="0" algn="l">
              <a:lnSpc>
                <a:spcPct val="85000"/>
              </a:lnSpc>
              <a:spcBef>
                <a:spcPts val="0"/>
              </a:spcBef>
              <a:buNone/>
              <a:defRPr sz="4800" b="0" baseline="0">
                <a:solidFill>
                  <a:schemeClr val="accent2"/>
                </a:solidFill>
              </a:defRPr>
            </a:lvl1pPr>
            <a:lvl2pPr marL="0" indent="0" algn="r">
              <a:buNone/>
              <a:defRPr sz="5400" b="0" baseline="0">
                <a:solidFill>
                  <a:schemeClr val="bg1"/>
                </a:solidFill>
              </a:defRPr>
            </a:lvl2pPr>
            <a:lvl3pPr marL="0" indent="0" algn="r">
              <a:buNone/>
              <a:defRPr sz="5400" b="0" baseline="0">
                <a:solidFill>
                  <a:schemeClr val="bg1"/>
                </a:solidFill>
              </a:defRPr>
            </a:lvl3pPr>
            <a:lvl4pPr marL="0" indent="0" algn="r">
              <a:buNone/>
              <a:defRPr sz="5400" b="0" baseline="0">
                <a:solidFill>
                  <a:schemeClr val="bg1"/>
                </a:solidFill>
              </a:defRPr>
            </a:lvl4pPr>
            <a:lvl5pPr marL="0" indent="0" algn="r">
              <a:buNone/>
              <a:defRPr sz="5400" b="0" baseline="0">
                <a:solidFill>
                  <a:schemeClr val="bg1"/>
                </a:solidFill>
              </a:defRPr>
            </a:lvl5pPr>
          </a:lstStyle>
          <a:p>
            <a:pPr lvl="0"/>
            <a:r>
              <a:rPr/>
              <a:t>Year</a:t>
            </a:r>
          </a:p>
        </p:txBody>
      </p:sp>
      <p:sp>
        <p:nvSpPr>
          <p:cNvPr id="4" name="Date Placeholder 3"/>
          <p:cNvSpPr>
            <a:spLocks noGrp="1"/>
          </p:cNvSpPr>
          <p:nvPr>
            <p:ph type="dt" sz="half" idx="12"/>
          </p:nvPr>
        </p:nvSpPr>
        <p:spPr/>
        <p:txBody>
          <a:bodyPr/>
          <a:lstStyle/>
          <a:p>
            <a:fld id="{03F41C87-7AD9-4845-A077-840E4A0F3F06}" type="datetimeFigureOut">
              <a:rPr lang="en-US"/>
              <a:pPr/>
              <a:t>3/30/2018</a:t>
            </a:fld>
            <a:endParaRPr/>
          </a:p>
        </p:txBody>
      </p:sp>
      <p:sp>
        <p:nvSpPr>
          <p:cNvPr id="5" name="Footer Placeholder 4"/>
          <p:cNvSpPr>
            <a:spLocks noGrp="1"/>
          </p:cNvSpPr>
          <p:nvPr>
            <p:ph type="ftr" sz="quarter" idx="13"/>
          </p:nvPr>
        </p:nvSpPr>
        <p:spPr/>
        <p:txBody>
          <a:bodyPr/>
          <a:lstStyle/>
          <a:p>
            <a:endParaRPr/>
          </a:p>
        </p:txBody>
      </p:sp>
      <p:sp>
        <p:nvSpPr>
          <p:cNvPr id="6" name="Slide Number Placeholder 5"/>
          <p:cNvSpPr>
            <a:spLocks noGrp="1"/>
          </p:cNvSpPr>
          <p:nvPr>
            <p:ph type="sldNum" sz="quarter" idx="14"/>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287267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3F41C87-7AD9-4845-A077-840E4A0F3F06}" type="datetimeFigureOut">
              <a:rPr lang="en-US"/>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273825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4" y="2514600"/>
            <a:ext cx="9144000" cy="2895600"/>
          </a:xfrm>
        </p:spPr>
        <p:txBody>
          <a:bodyPr anchor="b">
            <a:normAutofit/>
          </a:bodyPr>
          <a:lstStyle>
            <a:lvl1pPr algn="l">
              <a:defRPr sz="4800" b="0" cap="none" baseline="0"/>
            </a:lvl1pPr>
          </a:lstStyle>
          <a:p>
            <a:r>
              <a:rPr lang="en-US" smtClean="0"/>
              <a:t>Click to edit Master title style</a:t>
            </a:r>
            <a:endParaRPr/>
          </a:p>
        </p:txBody>
      </p:sp>
      <p:sp>
        <p:nvSpPr>
          <p:cNvPr id="3" name="Text Placeholder 2"/>
          <p:cNvSpPr>
            <a:spLocks noGrp="1"/>
          </p:cNvSpPr>
          <p:nvPr>
            <p:ph type="body" idx="1"/>
          </p:nvPr>
        </p:nvSpPr>
        <p:spPr>
          <a:xfrm>
            <a:off x="1522413" y="1257300"/>
            <a:ext cx="9144000" cy="1143000"/>
          </a:xfrm>
        </p:spPr>
        <p:txBody>
          <a:bodyPr anchor="t">
            <a:normAutofit/>
          </a:bodyPr>
          <a:lstStyle>
            <a:lvl1pPr marL="0" indent="0">
              <a:lnSpc>
                <a:spcPct val="85000"/>
              </a:lnSpc>
              <a:spcBef>
                <a:spcPts val="0"/>
              </a:spcBef>
              <a:buNone/>
              <a:defRPr sz="2400" cap="none" baseline="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3F41C87-7AD9-4845-A077-840E4A0F3F06}" type="datetimeFigureOut">
              <a:rPr lang="en-US"/>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1761813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3" y="381000"/>
            <a:ext cx="9144002" cy="1219200"/>
          </a:xfrm>
        </p:spPr>
        <p:txBody>
          <a:bodyPr/>
          <a:lstStyle/>
          <a:p>
            <a:r>
              <a:rPr lang="en-US" smtClean="0"/>
              <a:t>Click to edit Master title style</a:t>
            </a:r>
            <a:endParaRPr/>
          </a:p>
        </p:txBody>
      </p:sp>
      <p:sp>
        <p:nvSpPr>
          <p:cNvPr id="3" name="Content Placeholder 2"/>
          <p:cNvSpPr>
            <a:spLocks noGrp="1"/>
          </p:cNvSpPr>
          <p:nvPr>
            <p:ph sz="half" idx="1"/>
          </p:nvPr>
        </p:nvSpPr>
        <p:spPr>
          <a:xfrm>
            <a:off x="1522412" y="1828800"/>
            <a:ext cx="4419599" cy="4419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46814" y="1828800"/>
            <a:ext cx="4419600" cy="4419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3F41C87-7AD9-4845-A077-840E4A0F3F06}" type="datetimeFigureOut">
              <a:rPr lang="en-US"/>
              <a:t>3/30/2018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282534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3" y="381000"/>
            <a:ext cx="9144002" cy="12192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522412" y="1828800"/>
            <a:ext cx="4416552" cy="838200"/>
          </a:xfrm>
        </p:spPr>
        <p:txBody>
          <a:bodyPr anchor="ctr">
            <a:noAutofit/>
          </a:bodyPr>
          <a:lstStyle>
            <a:lvl1pPr marL="0" indent="0">
              <a:lnSpc>
                <a:spcPct val="85000"/>
              </a:lnSpc>
              <a:spcBef>
                <a:spcPts val="0"/>
              </a:spcBef>
              <a:buNone/>
              <a:defRPr sz="2400" b="0" cap="none"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22412" y="2743200"/>
            <a:ext cx="4416552" cy="3505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2" y="1828800"/>
            <a:ext cx="4416552" cy="838200"/>
          </a:xfrm>
        </p:spPr>
        <p:txBody>
          <a:bodyPr anchor="ctr">
            <a:noAutofit/>
          </a:bodyPr>
          <a:lstStyle>
            <a:lvl1pPr marL="0" indent="0">
              <a:lnSpc>
                <a:spcPct val="85000"/>
              </a:lnSpc>
              <a:spcBef>
                <a:spcPts val="0"/>
              </a:spcBef>
              <a:buNone/>
              <a:defRPr sz="2400" b="0" cap="none"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49862" y="2743200"/>
            <a:ext cx="4416552" cy="35052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3F41C87-7AD9-4845-A077-840E4A0F3F06}" type="datetimeFigureOut">
              <a:rPr lang="en-US"/>
              <a:t>3/30/2018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420841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F41C87-7AD9-4845-A077-840E4A0F3F06}" type="datetimeFigureOut">
              <a:rPr lang="en-US"/>
              <a:t>3/30/2018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162663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1C87-7AD9-4845-A077-840E4A0F3F06}" type="datetimeFigureOut">
              <a:rPr lang="en-US"/>
              <a:t>3/30/2018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360754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51613" y="762000"/>
            <a:ext cx="5029200" cy="2667000"/>
          </a:xfrm>
        </p:spPr>
        <p:txBody>
          <a:bodyPr anchor="b">
            <a:noAutofit/>
          </a:bodyPr>
          <a:lstStyle>
            <a:lvl1pPr algn="l">
              <a:lnSpc>
                <a:spcPct val="85000"/>
              </a:lnSpc>
              <a:defRPr sz="3200" b="0">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574795" y="609600"/>
            <a:ext cx="5473580" cy="5638800"/>
          </a:xfrm>
        </p:spPr>
        <p:txBody>
          <a:bodyPr>
            <a:normAutofit/>
          </a:bodyPr>
          <a:lstStyle>
            <a:lvl1pPr>
              <a:defRPr sz="2400"/>
            </a:lvl1pPr>
            <a:lvl2pPr>
              <a:defRPr sz="2000"/>
            </a:lvl2pPr>
            <a:lvl3pPr>
              <a:defRPr sz="1800"/>
            </a:lvl3pPr>
            <a:lvl4pPr>
              <a:defRPr sz="1600"/>
            </a:lvl4pPr>
            <a:lvl5pPr>
              <a:defRPr sz="1600"/>
            </a:lvl5pPr>
            <a:lvl6pPr>
              <a:defRPr sz="1600" baseline="0"/>
            </a:lvl6pPr>
            <a:lvl7pPr>
              <a:defRPr sz="1600" baseline="0"/>
            </a:lvl7pPr>
            <a:lvl8pPr>
              <a:defRPr sz="1600" baseline="0"/>
            </a:lvl8pPr>
            <a:lvl9pPr>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51613" y="3581400"/>
            <a:ext cx="5029200" cy="24384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F41C87-7AD9-4845-A077-840E4A0F3F06}" type="datetimeFigureOut">
              <a:rPr lang="en-US"/>
              <a:t>3/30/2018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254498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4" y="609600"/>
            <a:ext cx="6046533"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551614" y="762000"/>
            <a:ext cx="5029200" cy="26670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6551614" y="3581400"/>
            <a:ext cx="5029200" cy="24384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F41C87-7AD9-4845-A077-840E4A0F3F06}" type="datetimeFigureOut">
              <a:rPr lang="en-US"/>
              <a:pPr/>
              <a:t>3/30/2018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224917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3F41C87-7AD9-4845-A077-840E4A0F3F06}" type="datetimeFigureOut">
              <a:rPr lang="en-US"/>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4600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2" y="609600"/>
            <a:ext cx="1524001" cy="56388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522412" y="609600"/>
            <a:ext cx="7391399" cy="5638800"/>
          </a:xfrm>
        </p:spPr>
        <p:txBody>
          <a:bodyPr vert="eaVert"/>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3F41C87-7AD9-4845-A077-840E4A0F3F06}" type="datetimeFigureOut">
              <a:rPr lang="en-US"/>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t>‹#›</a:t>
            </a:fld>
            <a:endParaRPr/>
          </a:p>
        </p:txBody>
      </p:sp>
    </p:spTree>
    <p:extLst>
      <p:ext uri="{BB962C8B-B14F-4D97-AF65-F5344CB8AC3E}">
        <p14:creationId xmlns:p14="http://schemas.microsoft.com/office/powerpoint/2010/main" val="4079035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Left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609600"/>
            <a:ext cx="8075612"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8456613" y="1600200"/>
            <a:ext cx="3124200" cy="24384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8456613"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Date Placeholder 5"/>
          <p:cNvSpPr>
            <a:spLocks noGrp="1"/>
          </p:cNvSpPr>
          <p:nvPr>
            <p:ph type="dt" sz="half" idx="10"/>
          </p:nvPr>
        </p:nvSpPr>
        <p:spPr/>
        <p:txBody>
          <a:bodyPr/>
          <a:lstStyle/>
          <a:p>
            <a:fld id="{03F41C87-7AD9-4845-A077-840E4A0F3F06}" type="datetimeFigureOut">
              <a:rPr lang="en-US"/>
              <a:pPr/>
              <a:t>3/30/2018</a:t>
            </a:fld>
            <a:endParaRPr/>
          </a:p>
        </p:txBody>
      </p:sp>
      <p:sp>
        <p:nvSpPr>
          <p:cNvPr id="7" name="Footer Placeholder 6"/>
          <p:cNvSpPr>
            <a:spLocks noGrp="1"/>
          </p:cNvSpPr>
          <p:nvPr>
            <p:ph type="ftr" sz="quarter" idx="11"/>
          </p:nvPr>
        </p:nvSpPr>
        <p:spPr/>
        <p:txBody>
          <a:bodyPr/>
          <a:lstStyle/>
          <a:p>
            <a:endParaRPr/>
          </a:p>
        </p:txBody>
      </p:sp>
      <p:sp>
        <p:nvSpPr>
          <p:cNvPr id="8" name="Slide Number Placeholder 7"/>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3332594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ight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13213" y="609600"/>
            <a:ext cx="8075612"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603550"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3F41C87-7AD9-4845-A077-840E4A0F3F06}" type="datetimeFigureOut">
              <a:rPr lang="en-US"/>
              <a:pPr/>
              <a:t>3/30/2018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382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Left Four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63"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8443523"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Picture Placeholder 2"/>
          <p:cNvSpPr>
            <a:spLocks noGrp="1"/>
          </p:cNvSpPr>
          <p:nvPr>
            <p:ph type="pic" idx="10"/>
          </p:nvPr>
        </p:nvSpPr>
        <p:spPr>
          <a:xfrm>
            <a:off x="4109756"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6" name="Picture Placeholder 2"/>
          <p:cNvSpPr>
            <a:spLocks noGrp="1"/>
          </p:cNvSpPr>
          <p:nvPr>
            <p:ph type="pic" idx="11"/>
          </p:nvPr>
        </p:nvSpPr>
        <p:spPr>
          <a:xfrm>
            <a:off x="4163"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4109756"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8" name="Date Placeholder 7"/>
          <p:cNvSpPr>
            <a:spLocks noGrp="1"/>
          </p:cNvSpPr>
          <p:nvPr>
            <p:ph type="dt" sz="half" idx="13"/>
          </p:nvPr>
        </p:nvSpPr>
        <p:spPr/>
        <p:txBody>
          <a:bodyPr/>
          <a:lstStyle/>
          <a:p>
            <a:fld id="{03F41C87-7AD9-4845-A077-840E4A0F3F06}" type="datetimeFigureOut">
              <a:rPr lang="en-US"/>
              <a:pPr/>
              <a:t>3/30/2018</a:t>
            </a:fld>
            <a:endParaRPr/>
          </a:p>
        </p:txBody>
      </p:sp>
      <p:sp>
        <p:nvSpPr>
          <p:cNvPr id="9" name="Footer Placeholder 8"/>
          <p:cNvSpPr>
            <a:spLocks noGrp="1"/>
          </p:cNvSpPr>
          <p:nvPr>
            <p:ph type="ftr" sz="quarter" idx="14"/>
          </p:nvPr>
        </p:nvSpPr>
        <p:spPr/>
        <p:txBody>
          <a:bodyPr/>
          <a:lstStyle/>
          <a:p>
            <a:endParaRPr/>
          </a:p>
        </p:txBody>
      </p:sp>
      <p:sp>
        <p:nvSpPr>
          <p:cNvPr id="10" name="Slide Number Placeholder 9"/>
          <p:cNvSpPr>
            <a:spLocks noGrp="1"/>
          </p:cNvSpPr>
          <p:nvPr>
            <p:ph type="sldNum" sz="quarter" idx="15"/>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071646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Right Four Pictures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105592"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603550" y="1600200"/>
            <a:ext cx="3124200" cy="2438400"/>
          </a:xfrm>
        </p:spPr>
        <p:txBody>
          <a:bodyPr anchor="b">
            <a:normAutofit/>
          </a:bodyPr>
          <a:lstStyle>
            <a:lvl1pPr algn="l">
              <a:lnSpc>
                <a:spcPct val="85000"/>
              </a:lnSpc>
              <a:defRPr sz="3200" b="0" i="0" baseline="0">
                <a:solidFill>
                  <a:schemeClr val="accent2"/>
                </a:solidFill>
              </a:defRPr>
            </a:lvl1pPr>
          </a:lstStyle>
          <a:p>
            <a:r>
              <a:rPr lang="en-US" smtClean="0"/>
              <a:t>Click to edit Master title style</a:t>
            </a:r>
            <a:endParaRPr/>
          </a:p>
        </p:txBody>
      </p:sp>
      <p:sp>
        <p:nvSpPr>
          <p:cNvPr id="4" name="Text Placeholder 3"/>
          <p:cNvSpPr>
            <a:spLocks noGrp="1"/>
          </p:cNvSpPr>
          <p:nvPr>
            <p:ph type="body" sz="half" idx="2"/>
          </p:nvPr>
        </p:nvSpPr>
        <p:spPr>
          <a:xfrm>
            <a:off x="603550" y="4191000"/>
            <a:ext cx="3124200" cy="1828800"/>
          </a:xfrm>
        </p:spPr>
        <p:txBody>
          <a:bodyPr>
            <a:normAutofit/>
          </a:bodyPr>
          <a:lstStyle>
            <a:lvl1pPr marL="0" indent="0">
              <a:lnSpc>
                <a:spcPct val="11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Picture Placeholder 2"/>
          <p:cNvSpPr>
            <a:spLocks noGrp="1"/>
          </p:cNvSpPr>
          <p:nvPr>
            <p:ph type="pic" idx="10"/>
          </p:nvPr>
        </p:nvSpPr>
        <p:spPr>
          <a:xfrm>
            <a:off x="8211185"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6" name="Picture Placeholder 2"/>
          <p:cNvSpPr>
            <a:spLocks noGrp="1"/>
          </p:cNvSpPr>
          <p:nvPr>
            <p:ph type="pic" idx="11"/>
          </p:nvPr>
        </p:nvSpPr>
        <p:spPr>
          <a:xfrm>
            <a:off x="4105592"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8211185"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8" name="Date Placeholder 7"/>
          <p:cNvSpPr>
            <a:spLocks noGrp="1"/>
          </p:cNvSpPr>
          <p:nvPr>
            <p:ph type="dt" sz="half" idx="13"/>
          </p:nvPr>
        </p:nvSpPr>
        <p:spPr/>
        <p:txBody>
          <a:bodyPr/>
          <a:lstStyle/>
          <a:p>
            <a:fld id="{03F41C87-7AD9-4845-A077-840E4A0F3F06}" type="datetimeFigureOut">
              <a:rPr lang="en-US"/>
              <a:pPr/>
              <a:t>3/30/2018</a:t>
            </a:fld>
            <a:endParaRPr/>
          </a:p>
        </p:txBody>
      </p:sp>
      <p:sp>
        <p:nvSpPr>
          <p:cNvPr id="9" name="Footer Placeholder 8"/>
          <p:cNvSpPr>
            <a:spLocks noGrp="1"/>
          </p:cNvSpPr>
          <p:nvPr>
            <p:ph type="ftr" sz="quarter" idx="14"/>
          </p:nvPr>
        </p:nvSpPr>
        <p:spPr/>
        <p:txBody>
          <a:bodyPr/>
          <a:lstStyle/>
          <a:p>
            <a:endParaRPr/>
          </a:p>
        </p:txBody>
      </p:sp>
      <p:sp>
        <p:nvSpPr>
          <p:cNvPr id="10" name="Slide Number Placeholder 9"/>
          <p:cNvSpPr>
            <a:spLocks noGrp="1"/>
          </p:cNvSpPr>
          <p:nvPr>
            <p:ph type="sldNum" sz="quarter" idx="15"/>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399376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ix Picture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0"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9" name="Picture Placeholder 2"/>
          <p:cNvSpPr>
            <a:spLocks noGrp="1"/>
          </p:cNvSpPr>
          <p:nvPr>
            <p:ph type="pic" idx="14"/>
          </p:nvPr>
        </p:nvSpPr>
        <p:spPr>
          <a:xfrm>
            <a:off x="0"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a:off x="4105592"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Picture Placeholder 2"/>
          <p:cNvSpPr>
            <a:spLocks noGrp="1"/>
          </p:cNvSpPr>
          <p:nvPr>
            <p:ph type="pic" idx="10"/>
          </p:nvPr>
        </p:nvSpPr>
        <p:spPr>
          <a:xfrm>
            <a:off x="8211185" y="609600"/>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6" name="Picture Placeholder 2"/>
          <p:cNvSpPr>
            <a:spLocks noGrp="1"/>
          </p:cNvSpPr>
          <p:nvPr>
            <p:ph type="pic" idx="11"/>
          </p:nvPr>
        </p:nvSpPr>
        <p:spPr>
          <a:xfrm>
            <a:off x="4105592"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7" name="Picture Placeholder 2"/>
          <p:cNvSpPr>
            <a:spLocks noGrp="1"/>
          </p:cNvSpPr>
          <p:nvPr>
            <p:ph type="pic" idx="12"/>
          </p:nvPr>
        </p:nvSpPr>
        <p:spPr>
          <a:xfrm>
            <a:off x="8211185" y="3494088"/>
            <a:ext cx="3977640" cy="27432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Date Placeholder 1"/>
          <p:cNvSpPr>
            <a:spLocks noGrp="1"/>
          </p:cNvSpPr>
          <p:nvPr>
            <p:ph type="dt" sz="half" idx="15"/>
          </p:nvPr>
        </p:nvSpPr>
        <p:spPr/>
        <p:txBody>
          <a:bodyPr/>
          <a:lstStyle/>
          <a:p>
            <a:fld id="{03F41C87-7AD9-4845-A077-840E4A0F3F06}" type="datetimeFigureOut">
              <a:rPr lang="en-US"/>
              <a:pPr/>
              <a:t>3/30/2018</a:t>
            </a:fld>
            <a:endParaRPr/>
          </a:p>
        </p:txBody>
      </p:sp>
      <p:sp>
        <p:nvSpPr>
          <p:cNvPr id="4" name="Footer Placeholder 3"/>
          <p:cNvSpPr>
            <a:spLocks noGrp="1"/>
          </p:cNvSpPr>
          <p:nvPr>
            <p:ph type="ftr" sz="quarter" idx="16"/>
          </p:nvPr>
        </p:nvSpPr>
        <p:spPr/>
        <p:txBody>
          <a:bodyPr/>
          <a:lstStyle/>
          <a:p>
            <a:endParaRPr/>
          </a:p>
        </p:txBody>
      </p:sp>
      <p:sp>
        <p:nvSpPr>
          <p:cNvPr id="10" name="Slide Number Placeholder 9"/>
          <p:cNvSpPr>
            <a:spLocks noGrp="1"/>
          </p:cNvSpPr>
          <p:nvPr>
            <p:ph type="sldNum" sz="quarter" idx="17"/>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41587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Left Picture with Quot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 y="608076"/>
            <a:ext cx="6035040" cy="5641848"/>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551613" y="1828800"/>
            <a:ext cx="5029200" cy="4038600"/>
          </a:xfrm>
        </p:spPr>
        <p:txBody>
          <a:bodyPr anchor="ctr">
            <a:normAutofit/>
          </a:bodyPr>
          <a:lstStyle>
            <a:lvl1pPr marL="128016" indent="-128016">
              <a:lnSpc>
                <a:spcPct val="110000"/>
              </a:lnSpc>
              <a:spcBef>
                <a:spcPts val="1800"/>
              </a:spcBef>
              <a:buNone/>
              <a:defRPr sz="2800" i="1">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Date Placeholder 5"/>
          <p:cNvSpPr>
            <a:spLocks noGrp="1"/>
          </p:cNvSpPr>
          <p:nvPr>
            <p:ph type="dt" sz="half" idx="10"/>
          </p:nvPr>
        </p:nvSpPr>
        <p:spPr/>
        <p:txBody>
          <a:bodyPr/>
          <a:lstStyle/>
          <a:p>
            <a:fld id="{03F41C87-7AD9-4845-A077-840E4A0F3F06}" type="datetimeFigureOut">
              <a:rPr lang="en-US"/>
              <a:pPr/>
              <a:t>3/30/2018</a:t>
            </a:fld>
            <a:endParaRPr/>
          </a:p>
        </p:txBody>
      </p:sp>
      <p:sp>
        <p:nvSpPr>
          <p:cNvPr id="7" name="Footer Placeholder 6"/>
          <p:cNvSpPr>
            <a:spLocks noGrp="1"/>
          </p:cNvSpPr>
          <p:nvPr>
            <p:ph type="ftr" sz="quarter" idx="11"/>
          </p:nvPr>
        </p:nvSpPr>
        <p:spPr/>
        <p:txBody>
          <a:bodyPr/>
          <a:lstStyle/>
          <a:p>
            <a:endParaRPr/>
          </a:p>
        </p:txBody>
      </p:sp>
      <p:sp>
        <p:nvSpPr>
          <p:cNvPr id="8" name="Slide Number Placeholder 7"/>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113877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Right Picture with Quot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153785" y="609600"/>
            <a:ext cx="6035040" cy="5638800"/>
          </a:xfrm>
          <a:solidFill>
            <a:schemeClr val="bg1">
              <a:lumMod val="85000"/>
              <a:lumOff val="1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08013" y="1828800"/>
            <a:ext cx="5029200" cy="4038600"/>
          </a:xfrm>
        </p:spPr>
        <p:txBody>
          <a:bodyPr anchor="ctr">
            <a:normAutofit/>
          </a:bodyPr>
          <a:lstStyle>
            <a:lvl1pPr marL="128016" indent="-128016">
              <a:lnSpc>
                <a:spcPct val="110000"/>
              </a:lnSpc>
              <a:spcBef>
                <a:spcPts val="1800"/>
              </a:spcBef>
              <a:buNone/>
              <a:defRPr sz="2800" i="1">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 name="Date Placeholder 1"/>
          <p:cNvSpPr>
            <a:spLocks noGrp="1"/>
          </p:cNvSpPr>
          <p:nvPr>
            <p:ph type="dt" sz="half" idx="10"/>
          </p:nvPr>
        </p:nvSpPr>
        <p:spPr/>
        <p:txBody>
          <a:bodyPr/>
          <a:lstStyle/>
          <a:p>
            <a:fld id="{03F41C87-7AD9-4845-A077-840E4A0F3F06}" type="datetimeFigureOut">
              <a:rPr lang="en-US"/>
              <a:pPr/>
              <a:t>3/30/2018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A013F82-EE5E-44EE-A61D-E31C6657F26F}" type="slidenum">
              <a:rPr/>
              <a:pPr/>
              <a:t>‹#›</a:t>
            </a:fld>
            <a:endParaRPr/>
          </a:p>
        </p:txBody>
      </p:sp>
    </p:spTree>
    <p:extLst>
      <p:ext uri="{BB962C8B-B14F-4D97-AF65-F5344CB8AC3E}">
        <p14:creationId xmlns:p14="http://schemas.microsoft.com/office/powerpoint/2010/main" val="262099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2" y="381000"/>
            <a:ext cx="9144002" cy="1219200"/>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2412" y="1828800"/>
            <a:ext cx="9144002" cy="4419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770812" y="6400800"/>
            <a:ext cx="1548659" cy="276228"/>
          </a:xfrm>
          <a:prstGeom prst="rect">
            <a:avLst/>
          </a:prstGeom>
        </p:spPr>
        <p:txBody>
          <a:bodyPr vert="horz" lIns="91440" tIns="45720" rIns="91440" bIns="45720" rtlCol="0" anchor="ctr"/>
          <a:lstStyle>
            <a:lvl1pPr algn="r">
              <a:defRPr sz="1000">
                <a:solidFill>
                  <a:schemeClr val="tx1">
                    <a:tint val="75000"/>
                  </a:schemeClr>
                </a:solidFill>
              </a:defRPr>
            </a:lvl1pPr>
          </a:lstStyle>
          <a:p>
            <a:fld id="{03F41C87-7AD9-4845-A077-840E4A0F3F06}" type="datetimeFigureOut">
              <a:rPr lang="en-US"/>
              <a:pPr/>
              <a:t>3/30/2018</a:t>
            </a:fld>
            <a:endParaRPr/>
          </a:p>
        </p:txBody>
      </p:sp>
      <p:sp>
        <p:nvSpPr>
          <p:cNvPr id="5" name="Footer Placeholder 4"/>
          <p:cNvSpPr>
            <a:spLocks noGrp="1"/>
          </p:cNvSpPr>
          <p:nvPr>
            <p:ph type="ftr" sz="quarter" idx="3"/>
          </p:nvPr>
        </p:nvSpPr>
        <p:spPr>
          <a:xfrm>
            <a:off x="1522412" y="6400800"/>
            <a:ext cx="5954834" cy="276228"/>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99612" y="6400800"/>
            <a:ext cx="1066802" cy="276228"/>
          </a:xfrm>
          <a:prstGeom prst="rect">
            <a:avLst/>
          </a:prstGeom>
        </p:spPr>
        <p:txBody>
          <a:bodyPr vert="horz" lIns="91440" tIns="45720" rIns="91440" bIns="45720" rtlCol="0" anchor="ctr"/>
          <a:lstStyle>
            <a:lvl1pPr algn="r">
              <a:defRPr sz="1000">
                <a:solidFill>
                  <a:schemeClr val="tx1">
                    <a:tint val="75000"/>
                  </a:schemeClr>
                </a:solidFill>
              </a:defRPr>
            </a:lvl1pPr>
          </a:lstStyle>
          <a:p>
            <a:fld id="{2A013F82-EE5E-44EE-A61D-E31C6657F26F}" type="slidenum">
              <a:rPr/>
              <a:pPr/>
              <a:t>‹#›</a:t>
            </a:fld>
            <a:endParaRPr/>
          </a:p>
        </p:txBody>
      </p:sp>
    </p:spTree>
    <p:extLst>
      <p:ext uri="{BB962C8B-B14F-4D97-AF65-F5344CB8AC3E}">
        <p14:creationId xmlns:p14="http://schemas.microsoft.com/office/powerpoint/2010/main" val="1403059996"/>
      </p:ext>
    </p:extLst>
  </p:cSld>
  <p:clrMap bg1="dk1" tx1="lt1" bg2="dk2" tx2="lt2" accent1="accent1" accent2="accent2" accent3="accent3" accent4="accent4" accent5="accent5" accent6="accent6" hlink="hlink" folHlink="folHlink"/>
  <p:sldLayoutIdLst>
    <p:sldLayoutId id="2147483649" r:id="rId1"/>
    <p:sldLayoutId id="2147483661" r:id="rId2"/>
    <p:sldLayoutId id="2147483668" r:id="rId3"/>
    <p:sldLayoutId id="2147483669" r:id="rId4"/>
    <p:sldLayoutId id="2147483670" r:id="rId5"/>
    <p:sldLayoutId id="2147483663" r:id="rId6"/>
    <p:sldLayoutId id="2147483667" r:id="rId7"/>
    <p:sldLayoutId id="2147483671" r:id="rId8"/>
    <p:sldLayoutId id="2147483672" r:id="rId9"/>
    <p:sldLayoutId id="2147483673" r:id="rId10"/>
    <p:sldLayoutId id="2147483674" r:id="rId11"/>
    <p:sldLayoutId id="2147483675" r:id="rId12"/>
    <p:sldLayoutId id="2147483676" r:id="rId13"/>
    <p:sldLayoutId id="2147483665" r:id="rId14"/>
    <p:sldLayoutId id="2147483677" r:id="rId15"/>
    <p:sldLayoutId id="2147483664" r:id="rId16"/>
    <p:sldLayoutId id="2147483678" r:id="rId17"/>
    <p:sldLayoutId id="2147483679" r:id="rId18"/>
    <p:sldLayoutId id="2147483662" r:id="rId19"/>
    <p:sldLayoutId id="2147483650" r:id="rId20"/>
    <p:sldLayoutId id="2147483651" r:id="rId21"/>
    <p:sldLayoutId id="2147483652" r:id="rId22"/>
    <p:sldLayoutId id="2147483653" r:id="rId23"/>
    <p:sldLayoutId id="2147483654" r:id="rId24"/>
    <p:sldLayoutId id="2147483655" r:id="rId25"/>
    <p:sldLayoutId id="2147483656" r:id="rId26"/>
    <p:sldLayoutId id="2147483657" r:id="rId27"/>
    <p:sldLayoutId id="2147483658" r:id="rId28"/>
    <p:sldLayoutId id="2147483659" r:id="rId2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a:solidFill>
            <a:schemeClr val="tx1"/>
          </a:solidFill>
          <a:latin typeface="+mj-lt"/>
          <a:ea typeface="+mj-ea"/>
          <a:cs typeface="+mj-cs"/>
        </a:defRPr>
      </a:lvl1pPr>
    </p:titleStyle>
    <p:bodyStyle>
      <a:lvl1pPr marL="223838" indent="-223838"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475488" indent="-228600" algn="l" defTabSz="914400" rtl="0" eaLnBrk="1" latinLnBrk="0" hangingPunct="1">
        <a:lnSpc>
          <a:spcPct val="90000"/>
        </a:lnSpc>
        <a:spcBef>
          <a:spcPts val="600"/>
        </a:spcBef>
        <a:buFont typeface="Arial" pitchFamily="34" charset="0"/>
        <a:buChar char="–"/>
        <a:defRPr sz="2000" kern="1200">
          <a:solidFill>
            <a:schemeClr val="tx1"/>
          </a:solidFill>
          <a:latin typeface="+mn-lt"/>
          <a:ea typeface="+mn-ea"/>
          <a:cs typeface="+mn-cs"/>
        </a:defRPr>
      </a:lvl2pPr>
      <a:lvl3pPr marL="704088"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950976" indent="-228600" algn="l" defTabSz="914400" rtl="0" eaLnBrk="1" latinLnBrk="0" hangingPunct="1">
        <a:lnSpc>
          <a:spcPct val="90000"/>
        </a:lnSpc>
        <a:spcBef>
          <a:spcPts val="600"/>
        </a:spcBef>
        <a:buFont typeface="Arial" pitchFamily="34" charset="0"/>
        <a:buChar char="–"/>
        <a:defRPr sz="1600" kern="1200">
          <a:solidFill>
            <a:schemeClr val="tx1"/>
          </a:solidFill>
          <a:latin typeface="+mn-lt"/>
          <a:ea typeface="+mn-ea"/>
          <a:cs typeface="+mn-cs"/>
        </a:defRPr>
      </a:lvl4pPr>
      <a:lvl5pPr marL="1179576"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26464" indent="-228600" algn="l" defTabSz="914400" rtl="0" eaLnBrk="1" latinLnBrk="0" hangingPunct="1">
        <a:lnSpc>
          <a:spcPct val="90000"/>
        </a:lnSpc>
        <a:spcBef>
          <a:spcPts val="600"/>
        </a:spcBef>
        <a:buFont typeface="Arial" pitchFamily="34" charset="0"/>
        <a:buChar char="–"/>
        <a:defRPr sz="1600" kern="1200">
          <a:solidFill>
            <a:schemeClr val="tx1"/>
          </a:solidFill>
          <a:latin typeface="+mn-lt"/>
          <a:ea typeface="+mn-ea"/>
          <a:cs typeface="+mn-cs"/>
        </a:defRPr>
      </a:lvl6pPr>
      <a:lvl7pPr marL="1655064"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01952" indent="-228600" algn="l" defTabSz="914400" rtl="0" eaLnBrk="1" latinLnBrk="0" hangingPunct="1">
        <a:lnSpc>
          <a:spcPct val="90000"/>
        </a:lnSpc>
        <a:spcBef>
          <a:spcPts val="600"/>
        </a:spcBef>
        <a:buFont typeface="Arial" pitchFamily="34" charset="0"/>
        <a:buChar char="–"/>
        <a:defRPr sz="1600" kern="1200">
          <a:solidFill>
            <a:schemeClr val="tx1"/>
          </a:solidFill>
          <a:latin typeface="+mn-lt"/>
          <a:ea typeface="+mn-ea"/>
          <a:cs typeface="+mn-cs"/>
        </a:defRPr>
      </a:lvl8pPr>
      <a:lvl9pPr marL="213055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pPr algn="ctr"/>
            <a:r>
              <a:rPr lang="en-US" sz="4800" dirty="0" smtClean="0"/>
              <a:t>Strategies for Helping First-Generation Students Succeed in the Classroom</a:t>
            </a:r>
            <a:endParaRPr lang="en-US" sz="4800" dirty="0"/>
          </a:p>
        </p:txBody>
      </p:sp>
      <p:sp>
        <p:nvSpPr>
          <p:cNvPr id="4" name="Subtitle 3"/>
          <p:cNvSpPr>
            <a:spLocks noGrp="1"/>
          </p:cNvSpPr>
          <p:nvPr>
            <p:ph type="subTitle" idx="1"/>
          </p:nvPr>
        </p:nvSpPr>
        <p:spPr/>
        <p:txBody>
          <a:bodyPr/>
          <a:lstStyle/>
          <a:p>
            <a:r>
              <a:rPr lang="en-US" dirty="0" smtClean="0"/>
              <a:t>East Tennessee State University</a:t>
            </a:r>
          </a:p>
          <a:p>
            <a:r>
              <a:rPr lang="en-US" dirty="0" smtClean="0"/>
              <a:t>Dr. Michelle Hurley &amp; Ms. Meagan Stark</a:t>
            </a:r>
            <a:endParaRPr lang="en-US" dirty="0"/>
          </a:p>
        </p:txBody>
      </p:sp>
      <p:sp>
        <p:nvSpPr>
          <p:cNvPr id="5" name="Text Placeholder 4"/>
          <p:cNvSpPr>
            <a:spLocks noGrp="1"/>
          </p:cNvSpPr>
          <p:nvPr>
            <p:ph type="body" sz="quarter" idx="11"/>
          </p:nvPr>
        </p:nvSpPr>
        <p:spPr/>
        <p:txBody>
          <a:bodyPr/>
          <a:lstStyle/>
          <a:p>
            <a:pPr algn="ctr"/>
            <a:r>
              <a:rPr lang="en-US" sz="3200" dirty="0" smtClean="0"/>
              <a:t>Center for Teaching Excellence</a:t>
            </a:r>
          </a:p>
        </p:txBody>
      </p:sp>
      <p:pic>
        <p:nvPicPr>
          <p:cNvPr id="7" name="Picture Placeholder 6" descr="Graduate in cap and gown hugging another person" title="Sample Picture"/>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80892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1) Encouraging Contact Between Faculty and Student</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Explain office hours </a:t>
            </a:r>
          </a:p>
          <a:p>
            <a:r>
              <a:rPr lang="en-US" dirty="0" smtClean="0"/>
              <a:t>Work on being approachable</a:t>
            </a:r>
          </a:p>
          <a:p>
            <a:r>
              <a:rPr lang="en-US" dirty="0" smtClean="0"/>
              <a:t>Model courtesy</a:t>
            </a:r>
          </a:p>
          <a:p>
            <a:r>
              <a:rPr lang="en-US" dirty="0" smtClean="0"/>
              <a:t>Initiate contact/offer incentives for contact</a:t>
            </a:r>
          </a:p>
          <a:p>
            <a:r>
              <a:rPr lang="en-US" dirty="0" smtClean="0"/>
              <a:t>Humanize</a:t>
            </a:r>
          </a:p>
          <a:p>
            <a:r>
              <a:rPr lang="en-US" dirty="0" smtClean="0"/>
              <a:t>Identify as FG if that applies</a:t>
            </a:r>
          </a:p>
          <a:p>
            <a:r>
              <a:rPr lang="en-US" dirty="0" smtClean="0"/>
              <a:t>Limit academic jargon</a:t>
            </a:r>
          </a:p>
          <a:p>
            <a:r>
              <a:rPr lang="en-US" dirty="0" smtClean="0"/>
              <a:t>Make a concerted effort to learn something personal about the student</a:t>
            </a:r>
          </a:p>
          <a:p>
            <a:r>
              <a:rPr lang="en-US" dirty="0" smtClean="0"/>
              <a:t>Engage with students outside the classroom – sports events, conferences, etc. </a:t>
            </a:r>
          </a:p>
          <a:p>
            <a:endParaRPr lang="en-US" dirty="0"/>
          </a:p>
        </p:txBody>
      </p:sp>
    </p:spTree>
    <p:extLst>
      <p:ext uri="{BB962C8B-B14F-4D97-AF65-F5344CB8AC3E}">
        <p14:creationId xmlns:p14="http://schemas.microsoft.com/office/powerpoint/2010/main" val="2659869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 Encouraging Cooperation Among Students</a:t>
            </a:r>
            <a:endParaRPr lang="en-US" dirty="0">
              <a:solidFill>
                <a:srgbClr val="FF0000"/>
              </a:solidFill>
            </a:endParaRPr>
          </a:p>
        </p:txBody>
      </p:sp>
      <p:sp>
        <p:nvSpPr>
          <p:cNvPr id="3" name="Content Placeholder 2"/>
          <p:cNvSpPr>
            <a:spLocks noGrp="1"/>
          </p:cNvSpPr>
          <p:nvPr>
            <p:ph sz="half" idx="1"/>
          </p:nvPr>
        </p:nvSpPr>
        <p:spPr/>
        <p:txBody>
          <a:bodyPr>
            <a:normAutofit fontScale="70000" lnSpcReduction="20000"/>
          </a:bodyPr>
          <a:lstStyle/>
          <a:p>
            <a:r>
              <a:rPr lang="en-US" dirty="0" smtClean="0"/>
              <a:t>Encourage participation in tutoring. (“I was taught to do it on my own and not take help”). Assistance v. Resistance</a:t>
            </a:r>
          </a:p>
          <a:p>
            <a:r>
              <a:rPr lang="en-US" dirty="0" smtClean="0"/>
              <a:t>Develop and facilitate group study</a:t>
            </a:r>
          </a:p>
          <a:p>
            <a:r>
              <a:rPr lang="en-US" dirty="0" smtClean="0"/>
              <a:t>Pair FG student with a continuing student (discretely)</a:t>
            </a:r>
          </a:p>
          <a:p>
            <a:r>
              <a:rPr lang="en-US" dirty="0" smtClean="0"/>
              <a:t>Develop low-stakes group work/assignments</a:t>
            </a:r>
          </a:p>
          <a:p>
            <a:r>
              <a:rPr lang="en-US" dirty="0" smtClean="0"/>
              <a:t>“Shrink the campus” into a more manageable community</a:t>
            </a:r>
          </a:p>
          <a:p>
            <a:r>
              <a:rPr lang="en-US" dirty="0" smtClean="0"/>
              <a:t>Monitor language that is used in the classroom so that “in-groups” and “out-groups” are not created in terms of prior academic experiences.</a:t>
            </a:r>
          </a:p>
          <a:p>
            <a:r>
              <a:rPr lang="en-US" dirty="0" smtClean="0"/>
              <a:t>Incorporate self-assessment and peer review</a:t>
            </a:r>
            <a:endParaRPr lang="en-US" dirty="0"/>
          </a:p>
        </p:txBody>
      </p:sp>
      <p:pic>
        <p:nvPicPr>
          <p:cNvPr id="5" name="Content Placeholder 4" descr="It Is Happening | internetmonk.com"/>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32613" y="2609850"/>
            <a:ext cx="3048000" cy="2857500"/>
          </a:xfrm>
        </p:spPr>
      </p:pic>
    </p:spTree>
    <p:extLst>
      <p:ext uri="{BB962C8B-B14F-4D97-AF65-F5344CB8AC3E}">
        <p14:creationId xmlns:p14="http://schemas.microsoft.com/office/powerpoint/2010/main" val="70767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Fish In Water</a:t>
            </a:r>
            <a:endParaRPr lang="en-US" dirty="0"/>
          </a:p>
        </p:txBody>
      </p:sp>
      <p:sp>
        <p:nvSpPr>
          <p:cNvPr id="3" name="Content Placeholder 2"/>
          <p:cNvSpPr>
            <a:spLocks noGrp="1"/>
          </p:cNvSpPr>
          <p:nvPr>
            <p:ph idx="1"/>
          </p:nvPr>
        </p:nvSpPr>
        <p:spPr/>
        <p:txBody>
          <a:bodyPr/>
          <a:lstStyle/>
          <a:p>
            <a:r>
              <a:rPr lang="en-US" dirty="0" smtClean="0"/>
              <a:t>Vincent Tinto’s  (1975) Integration Theory:</a:t>
            </a:r>
          </a:p>
          <a:p>
            <a:pPr marL="0" indent="0">
              <a:buNone/>
            </a:pPr>
            <a:r>
              <a:rPr lang="en-US" dirty="0" smtClean="0"/>
              <a:t>“Students must first feel socially integrated, as though they belong or fit in the college setting, before being able to focus on academic integration…”</a:t>
            </a:r>
            <a:endParaRPr lang="en-US" dirty="0"/>
          </a:p>
        </p:txBody>
      </p:sp>
      <p:pic>
        <p:nvPicPr>
          <p:cNvPr id="4" name="Picture 3" descr="Bubble Tank &lt;strong&gt;Fish Bowl&lt;/strong&gt; - FRISKSTYLE FRISKSTY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1812" y="3352800"/>
            <a:ext cx="3009900" cy="3009900"/>
          </a:xfrm>
          <a:prstGeom prst="rect">
            <a:avLst/>
          </a:prstGeom>
        </p:spPr>
      </p:pic>
    </p:spTree>
    <p:extLst>
      <p:ext uri="{BB962C8B-B14F-4D97-AF65-F5344CB8AC3E}">
        <p14:creationId xmlns:p14="http://schemas.microsoft.com/office/powerpoint/2010/main" val="382815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813" y="-533400"/>
            <a:ext cx="9144002" cy="1219200"/>
          </a:xfrm>
        </p:spPr>
        <p:txBody>
          <a:bodyPr/>
          <a:lstStyle/>
          <a:p>
            <a:r>
              <a:rPr lang="en-US" dirty="0" smtClean="0">
                <a:solidFill>
                  <a:srgbClr val="FF0000"/>
                </a:solidFill>
              </a:rPr>
              <a:t>3) Encourage Active Learning</a:t>
            </a:r>
            <a:endParaRPr lang="en-US" dirty="0">
              <a:solidFill>
                <a:srgbClr val="FF0000"/>
              </a:solidFill>
            </a:endParaRPr>
          </a:p>
        </p:txBody>
      </p:sp>
      <p:sp>
        <p:nvSpPr>
          <p:cNvPr id="4" name="Content Placeholder 3"/>
          <p:cNvSpPr>
            <a:spLocks noGrp="1"/>
          </p:cNvSpPr>
          <p:nvPr>
            <p:ph sz="half" idx="2"/>
          </p:nvPr>
        </p:nvSpPr>
        <p:spPr/>
        <p:txBody>
          <a:bodyPr>
            <a:normAutofit fontScale="92500"/>
          </a:bodyPr>
          <a:lstStyle/>
          <a:p>
            <a:r>
              <a:rPr lang="en-US" dirty="0" smtClean="0"/>
              <a:t>Design assignments that emphasize practical application</a:t>
            </a:r>
          </a:p>
          <a:p>
            <a:r>
              <a:rPr lang="en-US" dirty="0" smtClean="0"/>
              <a:t>Teach from a learning outcomes framework – what students will know, will be able to do</a:t>
            </a:r>
          </a:p>
          <a:p>
            <a:r>
              <a:rPr lang="en-US" dirty="0" smtClean="0"/>
              <a:t>Tap into students’ prior experiences and help them learn how to apply it to new content</a:t>
            </a:r>
          </a:p>
          <a:p>
            <a:r>
              <a:rPr lang="en-US" dirty="0" smtClean="0"/>
              <a:t>Help students understand how your class fits into their major/minor and into their professional preparation</a:t>
            </a:r>
          </a:p>
        </p:txBody>
      </p:sp>
      <p:pic>
        <p:nvPicPr>
          <p:cNvPr id="1026" name="Picture 2" descr="https://cdn.vox-cdn.com/thumbor/4JN9zfBd9UR8R-WZvMnVGjMAy6s=/800x0/filters:no_upscale()/cdn.vox-cdn.com/uploads/chorus_asset/file/9206413/first_gen_reason.pn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751012" y="716948"/>
            <a:ext cx="3581400" cy="6003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68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4) Provide Prompt Feedback</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Provide examples of strong and weak work</a:t>
            </a:r>
          </a:p>
          <a:p>
            <a:r>
              <a:rPr lang="en-US" dirty="0" smtClean="0"/>
              <a:t>Offer constructive feedback so that formative evaluation can take place. Don’t forget to highlight student strengths.</a:t>
            </a:r>
          </a:p>
          <a:p>
            <a:r>
              <a:rPr lang="en-US" dirty="0" smtClean="0"/>
              <a:t>Help students understand what it means to evaluate and critique ideas. Some FG students may come from backgrounds that punish vulnerabilities and views criticism as a personal attack. Some FG students may not be familiar with the academic process that is part of college culture. Normalize the process.</a:t>
            </a:r>
          </a:p>
          <a:p>
            <a:r>
              <a:rPr lang="en-US" dirty="0" smtClean="0"/>
              <a:t>Help students to identify resources where they can receive help.</a:t>
            </a:r>
          </a:p>
          <a:p>
            <a:r>
              <a:rPr lang="en-US" dirty="0" smtClean="0"/>
              <a:t>Offer incentives for help-seeking behaviors</a:t>
            </a:r>
            <a:endParaRPr lang="en-US" dirty="0"/>
          </a:p>
        </p:txBody>
      </p:sp>
    </p:spTree>
    <p:extLst>
      <p:ext uri="{BB962C8B-B14F-4D97-AF65-F5344CB8AC3E}">
        <p14:creationId xmlns:p14="http://schemas.microsoft.com/office/powerpoint/2010/main" val="2118756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5</a:t>
            </a:r>
            <a:r>
              <a:rPr lang="en-US" dirty="0" smtClean="0">
                <a:solidFill>
                  <a:srgbClr val="FF0000"/>
                </a:solidFill>
              </a:rPr>
              <a:t>) Emphasize Time on Task</a:t>
            </a:r>
            <a:endParaRPr lang="en-US" dirty="0">
              <a:solidFill>
                <a:srgbClr val="FF0000"/>
              </a:solidFill>
            </a:endParaRPr>
          </a:p>
        </p:txBody>
      </p:sp>
      <p:sp>
        <p:nvSpPr>
          <p:cNvPr id="3" name="Content Placeholder 2"/>
          <p:cNvSpPr>
            <a:spLocks noGrp="1"/>
          </p:cNvSpPr>
          <p:nvPr>
            <p:ph idx="1"/>
          </p:nvPr>
        </p:nvSpPr>
        <p:spPr/>
        <p:txBody>
          <a:bodyPr/>
          <a:lstStyle/>
          <a:p>
            <a:r>
              <a:rPr lang="en-US" dirty="0"/>
              <a:t>Students feel that the time they have available for schoolwork should determine priorities (rather than what amount of time it would actually take to master the material). School should “fit” with other responsibilities not necessarily be the priority</a:t>
            </a:r>
            <a:r>
              <a:rPr lang="en-US" dirty="0" smtClean="0"/>
              <a:t>.</a:t>
            </a:r>
          </a:p>
          <a:p>
            <a:r>
              <a:rPr lang="en-US" dirty="0" smtClean="0"/>
              <a:t>FG students tend to overcommit but have fewer resources.</a:t>
            </a:r>
          </a:p>
          <a:p>
            <a:r>
              <a:rPr lang="en-US" dirty="0" smtClean="0"/>
              <a:t>Help students learn the “balance” between home and school. Time management skills should be emphasized. Proactive advising is helpful.</a:t>
            </a:r>
          </a:p>
          <a:p>
            <a:r>
              <a:rPr lang="en-US" dirty="0" smtClean="0"/>
              <a:t>“Helping” family alleviates some of the family achievement guilt felt by many FG students</a:t>
            </a:r>
          </a:p>
          <a:p>
            <a:endParaRPr lang="en-US" dirty="0"/>
          </a:p>
          <a:p>
            <a:endParaRPr lang="en-US" dirty="0"/>
          </a:p>
        </p:txBody>
      </p:sp>
    </p:spTree>
    <p:extLst>
      <p:ext uri="{BB962C8B-B14F-4D97-AF65-F5344CB8AC3E}">
        <p14:creationId xmlns:p14="http://schemas.microsoft.com/office/powerpoint/2010/main" val="19913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6) Communicate High Expectations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Communicate high expectations in a supportive way</a:t>
            </a:r>
          </a:p>
          <a:p>
            <a:r>
              <a:rPr lang="en-US" dirty="0" smtClean="0"/>
              <a:t>Be intentional. Explain your teaching approach and instructional strategies.</a:t>
            </a:r>
          </a:p>
          <a:p>
            <a:r>
              <a:rPr lang="en-US" dirty="0" smtClean="0"/>
              <a:t>Provide guidelines and rubrics on how students will be evaluated. Use a detailed syllabus with bullet points and bold font to emphasize important points. Be specific about how to take notes. Faculty think that they already do this. Don’t just hand out – go over.</a:t>
            </a:r>
          </a:p>
          <a:p>
            <a:r>
              <a:rPr lang="en-US" dirty="0" smtClean="0"/>
              <a:t>Understanding the implied meaning is not always a given. “Write” the paper for example. Be explicit. Check assignments for clarity. Style guides.</a:t>
            </a:r>
          </a:p>
          <a:p>
            <a:r>
              <a:rPr lang="en-US" dirty="0" smtClean="0"/>
              <a:t>FG students want faculty to be more explicit on how to take notes, assignment descriptions and specifics about tests. FG students tend to rely almost exclusively on information that they hear and observe in class from the professor.</a:t>
            </a:r>
          </a:p>
          <a:p>
            <a:endParaRPr lang="en-US" dirty="0" smtClean="0"/>
          </a:p>
          <a:p>
            <a:endParaRPr lang="en-US" dirty="0"/>
          </a:p>
        </p:txBody>
      </p:sp>
    </p:spTree>
    <p:extLst>
      <p:ext uri="{BB962C8B-B14F-4D97-AF65-F5344CB8AC3E}">
        <p14:creationId xmlns:p14="http://schemas.microsoft.com/office/powerpoint/2010/main" val="2518580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7</a:t>
            </a:r>
            <a:r>
              <a:rPr lang="en-US" dirty="0" smtClean="0">
                <a:solidFill>
                  <a:srgbClr val="FF0000"/>
                </a:solidFill>
              </a:rPr>
              <a:t>) Respect Diverse Talents and Ways of Learning</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t>Bringing FG cultural wealth into classroom.</a:t>
            </a:r>
          </a:p>
          <a:p>
            <a:r>
              <a:rPr lang="en-US" dirty="0" smtClean="0"/>
              <a:t>Use </a:t>
            </a:r>
            <a:r>
              <a:rPr lang="en-US" dirty="0"/>
              <a:t>intergroup dialogue (supportive, safe and identity-safe) to explore how significant social differences – such as race, ethnicity, gender, social class, etc. can shape their own and others’ experiences and opportunities in college and life</a:t>
            </a:r>
            <a:r>
              <a:rPr lang="en-US" dirty="0" smtClean="0"/>
              <a:t>.</a:t>
            </a:r>
          </a:p>
          <a:p>
            <a:r>
              <a:rPr lang="en-US" dirty="0"/>
              <a:t>Have a conversation about what it means to be a “good” son or daughter and a good student at the same time- can’t always be “do what you’re told”  - Storytelling about success is a powerful tool – “My aunt’s boyfriend’s sister’s dog had to be put down.”</a:t>
            </a:r>
          </a:p>
          <a:p>
            <a:endParaRPr lang="en-US" dirty="0"/>
          </a:p>
          <a:p>
            <a:endParaRPr lang="en-US" dirty="0"/>
          </a:p>
        </p:txBody>
      </p:sp>
    </p:spTree>
    <p:extLst>
      <p:ext uri="{BB962C8B-B14F-4D97-AF65-F5344CB8AC3E}">
        <p14:creationId xmlns:p14="http://schemas.microsoft.com/office/powerpoint/2010/main" val="94782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Diverse Talents 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Help students feel valued and cared for (mimicking the familial experience to some extent). Coddling versus cutting the apron strings – finding the balance.</a:t>
            </a:r>
          </a:p>
          <a:p>
            <a:r>
              <a:rPr lang="en-US" dirty="0" smtClean="0"/>
              <a:t>Highlighting </a:t>
            </a:r>
            <a:r>
              <a:rPr lang="en-US" dirty="0"/>
              <a:t>and reframing deficits as strengths.</a:t>
            </a:r>
          </a:p>
          <a:p>
            <a:r>
              <a:rPr lang="en-US" dirty="0" smtClean="0"/>
              <a:t>Build </a:t>
            </a:r>
            <a:r>
              <a:rPr lang="en-US" dirty="0"/>
              <a:t>bridges between their home and validate their presence at the academy. ( Educate students and families on the realities of earning an education and setting priorities)</a:t>
            </a:r>
          </a:p>
          <a:p>
            <a:r>
              <a:rPr lang="en-US" dirty="0"/>
              <a:t>Familiarize </a:t>
            </a:r>
            <a:r>
              <a:rPr lang="en-US" dirty="0" smtClean="0"/>
              <a:t>students </a:t>
            </a:r>
            <a:r>
              <a:rPr lang="en-US" dirty="0"/>
              <a:t>with what resources are </a:t>
            </a:r>
            <a:r>
              <a:rPr lang="en-US" dirty="0" smtClean="0"/>
              <a:t>available.</a:t>
            </a:r>
            <a:endParaRPr lang="en-US" dirty="0" smtClean="0"/>
          </a:p>
          <a:p>
            <a:pPr marL="0" indent="0">
              <a:buNone/>
            </a:pPr>
            <a:endParaRPr lang="en-US" dirty="0" smtClean="0"/>
          </a:p>
        </p:txBody>
      </p:sp>
    </p:spTree>
    <p:extLst>
      <p:ext uri="{BB962C8B-B14F-4D97-AF65-F5344CB8AC3E}">
        <p14:creationId xmlns:p14="http://schemas.microsoft.com/office/powerpoint/2010/main" val="409843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TRIO RESOURCES AT ETSU</a:t>
            </a:r>
            <a:endParaRPr lang="en-US" dirty="0"/>
          </a:p>
        </p:txBody>
      </p:sp>
      <p:sp>
        <p:nvSpPr>
          <p:cNvPr id="7" name="Text Placeholder 6"/>
          <p:cNvSpPr>
            <a:spLocks noGrp="1"/>
          </p:cNvSpPr>
          <p:nvPr>
            <p:ph type="body" idx="1"/>
          </p:nvPr>
        </p:nvSpPr>
        <p:spPr>
          <a:xfrm>
            <a:off x="1522412" y="1828800"/>
            <a:ext cx="4416552" cy="838200"/>
          </a:xfrm>
        </p:spPr>
        <p:txBody>
          <a:bodyPr/>
          <a:lstStyle/>
          <a:p>
            <a:r>
              <a:rPr lang="en-US" dirty="0" smtClean="0"/>
              <a:t>Student Support Services		</a:t>
            </a:r>
            <a:endParaRPr lang="en-US" dirty="0"/>
          </a:p>
        </p:txBody>
      </p:sp>
      <p:sp>
        <p:nvSpPr>
          <p:cNvPr id="8" name="Content Placeholder 7"/>
          <p:cNvSpPr>
            <a:spLocks noGrp="1"/>
          </p:cNvSpPr>
          <p:nvPr>
            <p:ph sz="half" idx="2"/>
          </p:nvPr>
        </p:nvSpPr>
        <p:spPr/>
        <p:txBody>
          <a:bodyPr>
            <a:normAutofit lnSpcReduction="10000"/>
          </a:bodyPr>
          <a:lstStyle/>
          <a:p>
            <a:r>
              <a:rPr lang="en-US" dirty="0" smtClean="0"/>
              <a:t>Tutoring</a:t>
            </a:r>
          </a:p>
          <a:p>
            <a:r>
              <a:rPr lang="en-US" dirty="0" smtClean="0"/>
              <a:t>Graduate School Counseling</a:t>
            </a:r>
          </a:p>
          <a:p>
            <a:r>
              <a:rPr lang="en-US" dirty="0" smtClean="0"/>
              <a:t>Career Counseling</a:t>
            </a:r>
          </a:p>
          <a:p>
            <a:r>
              <a:rPr lang="en-US" dirty="0" smtClean="0"/>
              <a:t>Personal Counseling</a:t>
            </a:r>
          </a:p>
          <a:p>
            <a:endParaRPr lang="en-US" dirty="0"/>
          </a:p>
          <a:p>
            <a:endParaRPr lang="en-US" dirty="0" smtClean="0"/>
          </a:p>
          <a:p>
            <a:r>
              <a:rPr lang="en-US" dirty="0" smtClean="0"/>
              <a:t>WILL BE LOCATED IN LUCILLE CLEMENT DURING CULP RENO</a:t>
            </a:r>
            <a:endParaRPr lang="en-US" dirty="0"/>
          </a:p>
        </p:txBody>
      </p:sp>
      <p:sp>
        <p:nvSpPr>
          <p:cNvPr id="9" name="Text Placeholder 8"/>
          <p:cNvSpPr>
            <a:spLocks noGrp="1"/>
          </p:cNvSpPr>
          <p:nvPr>
            <p:ph type="body" sz="quarter" idx="3"/>
          </p:nvPr>
        </p:nvSpPr>
        <p:spPr/>
        <p:txBody>
          <a:bodyPr/>
          <a:lstStyle/>
          <a:p>
            <a:r>
              <a:rPr lang="en-US" dirty="0" smtClean="0"/>
              <a:t>McNair Program</a:t>
            </a:r>
          </a:p>
          <a:p>
            <a:endParaRPr lang="en-US" dirty="0"/>
          </a:p>
        </p:txBody>
      </p:sp>
      <p:sp>
        <p:nvSpPr>
          <p:cNvPr id="10" name="Content Placeholder 9"/>
          <p:cNvSpPr>
            <a:spLocks noGrp="1"/>
          </p:cNvSpPr>
          <p:nvPr>
            <p:ph sz="quarter" idx="4"/>
          </p:nvPr>
        </p:nvSpPr>
        <p:spPr/>
        <p:txBody>
          <a:bodyPr>
            <a:normAutofit lnSpcReduction="10000"/>
          </a:bodyPr>
          <a:lstStyle/>
          <a:p>
            <a:r>
              <a:rPr lang="en-US" dirty="0" smtClean="0"/>
              <a:t>Undergraduate retention</a:t>
            </a:r>
          </a:p>
          <a:p>
            <a:r>
              <a:rPr lang="en-US" dirty="0" smtClean="0"/>
              <a:t>Research skill development</a:t>
            </a:r>
          </a:p>
          <a:p>
            <a:r>
              <a:rPr lang="en-US" dirty="0" smtClean="0"/>
              <a:t>Graduate school preparation</a:t>
            </a:r>
          </a:p>
          <a:p>
            <a:r>
              <a:rPr lang="en-US" dirty="0" smtClean="0"/>
              <a:t>Faculty mentors</a:t>
            </a:r>
          </a:p>
          <a:p>
            <a:endParaRPr lang="en-US" dirty="0"/>
          </a:p>
          <a:p>
            <a:endParaRPr lang="en-US" dirty="0" smtClean="0"/>
          </a:p>
          <a:p>
            <a:r>
              <a:rPr lang="en-US" dirty="0" smtClean="0"/>
              <a:t>LOCATED IN THE CAMPUS CENTER BUILDING</a:t>
            </a:r>
            <a:endParaRPr lang="en-US" dirty="0"/>
          </a:p>
        </p:txBody>
      </p:sp>
    </p:spTree>
    <p:extLst>
      <p:ext uri="{BB962C8B-B14F-4D97-AF65-F5344CB8AC3E}">
        <p14:creationId xmlns:p14="http://schemas.microsoft.com/office/powerpoint/2010/main" val="2991639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Presentation</a:t>
            </a:r>
            <a:endParaRPr lang="en-US" dirty="0"/>
          </a:p>
        </p:txBody>
      </p:sp>
      <p:sp>
        <p:nvSpPr>
          <p:cNvPr id="3" name="Content Placeholder 2"/>
          <p:cNvSpPr>
            <a:spLocks noGrp="1"/>
          </p:cNvSpPr>
          <p:nvPr>
            <p:ph idx="1"/>
          </p:nvPr>
        </p:nvSpPr>
        <p:spPr/>
        <p:txBody>
          <a:bodyPr/>
          <a:lstStyle/>
          <a:p>
            <a:r>
              <a:rPr lang="en-US" dirty="0" smtClean="0"/>
              <a:t>Who are first-generation (FG) students?</a:t>
            </a:r>
          </a:p>
          <a:p>
            <a:r>
              <a:rPr lang="en-US" dirty="0" smtClean="0"/>
              <a:t>Barriers and challenges for FG students</a:t>
            </a:r>
          </a:p>
          <a:p>
            <a:r>
              <a:rPr lang="en-US" dirty="0" smtClean="0"/>
              <a:t>Interventions to assist FG students</a:t>
            </a:r>
          </a:p>
          <a:p>
            <a:r>
              <a:rPr lang="en-US" dirty="0" smtClean="0"/>
              <a:t>Discussion Questions</a:t>
            </a:r>
          </a:p>
          <a:p>
            <a:endParaRPr lang="en-US" dirty="0"/>
          </a:p>
        </p:txBody>
      </p:sp>
    </p:spTree>
    <p:extLst>
      <p:ext uri="{BB962C8B-B14F-4D97-AF65-F5344CB8AC3E}">
        <p14:creationId xmlns:p14="http://schemas.microsoft.com/office/powerpoint/2010/main" val="2635955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How can you be flexible in the classroom and still maintain some sense of structure?</a:t>
            </a:r>
          </a:p>
          <a:p>
            <a:r>
              <a:rPr lang="en-US" dirty="0" smtClean="0"/>
              <a:t>How </a:t>
            </a:r>
            <a:r>
              <a:rPr lang="en-US" dirty="0" smtClean="0"/>
              <a:t>do you find the time to do all this while still teaching your content</a:t>
            </a:r>
            <a:r>
              <a:rPr lang="en-US" dirty="0" smtClean="0"/>
              <a:t>?</a:t>
            </a:r>
            <a:endParaRPr lang="en-US" dirty="0" smtClean="0"/>
          </a:p>
        </p:txBody>
      </p:sp>
    </p:spTree>
    <p:extLst>
      <p:ext uri="{BB962C8B-B14F-4D97-AF65-F5344CB8AC3E}">
        <p14:creationId xmlns:p14="http://schemas.microsoft.com/office/powerpoint/2010/main" val="1177534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sz="1600" dirty="0"/>
              <a:t>Billson, J., &amp; Brooks, T. (1981). In </a:t>
            </a:r>
            <a:r>
              <a:rPr lang="en-US" sz="1600" dirty="0" smtClean="0"/>
              <a:t>search </a:t>
            </a:r>
            <a:r>
              <a:rPr lang="en-US" sz="1600" dirty="0"/>
              <a:t>of the </a:t>
            </a:r>
            <a:r>
              <a:rPr lang="en-US" sz="1600" dirty="0" smtClean="0"/>
              <a:t>silken purse</a:t>
            </a:r>
            <a:r>
              <a:rPr lang="en-US" sz="1600" dirty="0"/>
              <a:t>: </a:t>
            </a:r>
            <a:r>
              <a:rPr lang="en-US" sz="1600" dirty="0" smtClean="0"/>
              <a:t>Factors </a:t>
            </a:r>
            <a:r>
              <a:rPr lang="en-US" sz="1600" dirty="0"/>
              <a:t>in </a:t>
            </a:r>
            <a:r>
              <a:rPr lang="en-US" sz="1600" dirty="0" smtClean="0"/>
              <a:t>attrition among first-generation students</a:t>
            </a:r>
            <a:r>
              <a:rPr lang="en-US" sz="1600" dirty="0"/>
              <a:t>. Presented to the Annual Meeting of the Association of American Colleges. </a:t>
            </a:r>
            <a:r>
              <a:rPr lang="en-US" sz="1600" dirty="0" smtClean="0"/>
              <a:t>Denver</a:t>
            </a:r>
            <a:r>
              <a:rPr lang="en-US" sz="1600" dirty="0"/>
              <a:t>, CO. </a:t>
            </a:r>
            <a:endParaRPr lang="en-US" sz="1600" dirty="0" smtClean="0"/>
          </a:p>
          <a:p>
            <a:r>
              <a:rPr lang="en-US" sz="1600" dirty="0" smtClean="0"/>
              <a:t>Engle</a:t>
            </a:r>
            <a:r>
              <a:rPr lang="en-US" sz="1600" dirty="0"/>
              <a:t>, J, </a:t>
            </a:r>
            <a:r>
              <a:rPr lang="en-US" sz="1600" dirty="0" err="1"/>
              <a:t>Bermeo</a:t>
            </a:r>
            <a:r>
              <a:rPr lang="en-US" sz="1600" dirty="0"/>
              <a:t>, A., &amp; O’Brien, C. (2006). </a:t>
            </a:r>
            <a:r>
              <a:rPr lang="en-US" sz="1600" dirty="0" smtClean="0"/>
              <a:t>Straight </a:t>
            </a:r>
            <a:r>
              <a:rPr lang="en-US" sz="1600" dirty="0"/>
              <a:t>from the </a:t>
            </a:r>
            <a:r>
              <a:rPr lang="en-US" sz="1600" dirty="0" smtClean="0"/>
              <a:t>source</a:t>
            </a:r>
            <a:r>
              <a:rPr lang="en-US" sz="1600" dirty="0"/>
              <a:t>: </a:t>
            </a:r>
            <a:r>
              <a:rPr lang="en-US" sz="1600" dirty="0" smtClean="0"/>
              <a:t>what works </a:t>
            </a:r>
            <a:r>
              <a:rPr lang="en-US" sz="1600" dirty="0"/>
              <a:t>for </a:t>
            </a:r>
            <a:r>
              <a:rPr lang="en-US" sz="1600" dirty="0" smtClean="0"/>
              <a:t>first-generation college students</a:t>
            </a:r>
            <a:r>
              <a:rPr lang="en-US" sz="1600" dirty="0"/>
              <a:t>. Pell Institute for the Study of Opportunity in Higher Education. Washington, DC</a:t>
            </a:r>
            <a:r>
              <a:rPr lang="en-US" sz="1600" dirty="0" smtClean="0"/>
              <a:t>.</a:t>
            </a:r>
          </a:p>
          <a:p>
            <a:r>
              <a:rPr lang="en-US" sz="1600" dirty="0" err="1" smtClean="0"/>
              <a:t>Hlinka</a:t>
            </a:r>
            <a:r>
              <a:rPr lang="en-US" sz="1600" dirty="0" smtClean="0"/>
              <a:t>, K.R. (2017). Tailoring retention theories to meet the needs of rural Appalachian community college students. </a:t>
            </a:r>
            <a:r>
              <a:rPr lang="en-US" sz="1600" i="1" dirty="0" smtClean="0"/>
              <a:t>Community College Review, 45 </a:t>
            </a:r>
            <a:r>
              <a:rPr lang="en-US" sz="1600" dirty="0" smtClean="0"/>
              <a:t>(2), 144-164.</a:t>
            </a:r>
          </a:p>
          <a:p>
            <a:r>
              <a:rPr lang="en-US" sz="1600" dirty="0" smtClean="0"/>
              <a:t>Murphy</a:t>
            </a:r>
            <a:r>
              <a:rPr lang="en-US" sz="1600" dirty="0"/>
              <a:t>, C., &amp; Hicks, T. (2006). Academic </a:t>
            </a:r>
            <a:r>
              <a:rPr lang="en-US" sz="1600" dirty="0" smtClean="0"/>
              <a:t>characteristics among first-generation </a:t>
            </a:r>
            <a:r>
              <a:rPr lang="en-US" sz="1600" dirty="0"/>
              <a:t>and </a:t>
            </a:r>
            <a:r>
              <a:rPr lang="en-US" sz="1600" dirty="0" smtClean="0"/>
              <a:t>non-first generation college students</a:t>
            </a:r>
            <a:r>
              <a:rPr lang="en-US" sz="1600" dirty="0"/>
              <a:t>. </a:t>
            </a:r>
            <a:r>
              <a:rPr lang="en-US" sz="1600" i="1" dirty="0"/>
              <a:t>College Quarterly</a:t>
            </a:r>
            <a:r>
              <a:rPr lang="en-US" sz="1600" dirty="0"/>
              <a:t>, </a:t>
            </a:r>
            <a:r>
              <a:rPr lang="en-US" sz="1600" i="1" dirty="0" smtClean="0"/>
              <a:t>9</a:t>
            </a:r>
            <a:r>
              <a:rPr lang="en-US" sz="1600" dirty="0"/>
              <a:t>. </a:t>
            </a:r>
            <a:endParaRPr lang="en-US" sz="1600" dirty="0" smtClean="0"/>
          </a:p>
          <a:p>
            <a:r>
              <a:rPr lang="en-US" sz="1600" dirty="0" err="1" smtClean="0"/>
              <a:t>Terenzini</a:t>
            </a:r>
            <a:r>
              <a:rPr lang="en-US" sz="1600" dirty="0"/>
              <a:t>, P., Springer, L., </a:t>
            </a:r>
            <a:r>
              <a:rPr lang="en-US" sz="1600" dirty="0" err="1"/>
              <a:t>Yaeger</a:t>
            </a:r>
            <a:r>
              <a:rPr lang="en-US" sz="1600" dirty="0"/>
              <a:t>, P., </a:t>
            </a:r>
            <a:r>
              <a:rPr lang="en-US" sz="1600" dirty="0" err="1"/>
              <a:t>Pascarella</a:t>
            </a:r>
            <a:r>
              <a:rPr lang="en-US" sz="1600" dirty="0"/>
              <a:t>, E., &amp; Nora, A. (1995). </a:t>
            </a:r>
            <a:r>
              <a:rPr lang="en-US" sz="1600" dirty="0" smtClean="0"/>
              <a:t>First-generation college </a:t>
            </a:r>
            <a:r>
              <a:rPr lang="en-US" sz="1600" dirty="0"/>
              <a:t>s</a:t>
            </a:r>
            <a:r>
              <a:rPr lang="en-US" sz="1600" dirty="0" smtClean="0"/>
              <a:t>tudents</a:t>
            </a:r>
            <a:r>
              <a:rPr lang="en-US" sz="1600" dirty="0"/>
              <a:t>: Characteristics, </a:t>
            </a:r>
            <a:r>
              <a:rPr lang="en-US" sz="1600" dirty="0" smtClean="0"/>
              <a:t>experiences</a:t>
            </a:r>
            <a:r>
              <a:rPr lang="en-US" sz="1600" dirty="0"/>
              <a:t>, and </a:t>
            </a:r>
            <a:r>
              <a:rPr lang="en-US" sz="1600" dirty="0" smtClean="0"/>
              <a:t>cognitive development</a:t>
            </a:r>
            <a:r>
              <a:rPr lang="en-US" sz="1600" dirty="0"/>
              <a:t>. Association for Institutional Research. Boston, MA</a:t>
            </a:r>
            <a:r>
              <a:rPr lang="en-US" sz="1600" dirty="0" smtClean="0"/>
              <a:t>.</a:t>
            </a:r>
          </a:p>
          <a:p>
            <a:r>
              <a:rPr lang="en-US" sz="1600" dirty="0" smtClean="0"/>
              <a:t>First-Generation </a:t>
            </a:r>
            <a:r>
              <a:rPr lang="en-US" sz="1600" dirty="0"/>
              <a:t>Students in Postsecondary Education: A Look at Their College Transcripts. (2005). National Center for Education Statistics Descriptive Analysis Report. </a:t>
            </a:r>
          </a:p>
        </p:txBody>
      </p:sp>
    </p:spTree>
    <p:extLst>
      <p:ext uri="{BB962C8B-B14F-4D97-AF65-F5344CB8AC3E}">
        <p14:creationId xmlns:p14="http://schemas.microsoft.com/office/powerpoint/2010/main" val="112901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a:t>
            </a:r>
            <a:endParaRPr lang="en-US" dirty="0"/>
          </a:p>
        </p:txBody>
      </p:sp>
      <p:sp>
        <p:nvSpPr>
          <p:cNvPr id="3" name="Content Placeholder 2"/>
          <p:cNvSpPr>
            <a:spLocks noGrp="1"/>
          </p:cNvSpPr>
          <p:nvPr>
            <p:ph idx="1"/>
          </p:nvPr>
        </p:nvSpPr>
        <p:spPr/>
        <p:txBody>
          <a:bodyPr>
            <a:normAutofit fontScale="92500" lnSpcReduction="10000"/>
          </a:bodyPr>
          <a:lstStyle/>
          <a:p>
            <a:r>
              <a:rPr lang="en-US" sz="1600" dirty="0" smtClean="0"/>
              <a:t>Stephens, N.M., </a:t>
            </a:r>
            <a:r>
              <a:rPr lang="en-US" sz="1600" dirty="0" err="1" smtClean="0"/>
              <a:t>Hamedani</a:t>
            </a:r>
            <a:r>
              <a:rPr lang="en-US" sz="1600" dirty="0" smtClean="0"/>
              <a:t>, M.G., Destin, M. (2014). Closing the social-class achievement gap: A difference – education intervention improves first-generation students’ academic performance and all students’ college transition. </a:t>
            </a:r>
            <a:r>
              <a:rPr lang="en-US" sz="1600" i="1" dirty="0" smtClean="0"/>
              <a:t>Psychological Science, 25, </a:t>
            </a:r>
            <a:r>
              <a:rPr lang="en-US" sz="1600" dirty="0" smtClean="0"/>
              <a:t>(4), 943-953.</a:t>
            </a:r>
          </a:p>
          <a:p>
            <a:r>
              <a:rPr lang="en-US" sz="1600" dirty="0" smtClean="0"/>
              <a:t>Padgett, R.D., Johnson, M.P., </a:t>
            </a:r>
            <a:r>
              <a:rPr lang="en-US" sz="1600" dirty="0" err="1" smtClean="0"/>
              <a:t>Pascarella</a:t>
            </a:r>
            <a:r>
              <a:rPr lang="en-US" sz="1600" dirty="0" smtClean="0"/>
              <a:t>, E.T. (2012). First-generation undergraduate students and impact of the first year of college: Additional evidence. </a:t>
            </a:r>
            <a:r>
              <a:rPr lang="en-US" sz="1600" i="1" dirty="0" smtClean="0"/>
              <a:t>Journal of College Student Development, 53 </a:t>
            </a:r>
            <a:r>
              <a:rPr lang="en-US" sz="1600" dirty="0" smtClean="0"/>
              <a:t>(2), 243-266.</a:t>
            </a:r>
          </a:p>
          <a:p>
            <a:r>
              <a:rPr lang="en-US" sz="1600" dirty="0" smtClean="0"/>
              <a:t>Promoting instructional success for first-generation college students (</a:t>
            </a:r>
            <a:r>
              <a:rPr lang="en-US" sz="1600" dirty="0" err="1" smtClean="0"/>
              <a:t>n.d.</a:t>
            </a:r>
            <a:r>
              <a:rPr lang="en-US" sz="1600" dirty="0" smtClean="0"/>
              <a:t>). Center for Educational Effectiveness , UC Davis.</a:t>
            </a:r>
          </a:p>
          <a:p>
            <a:r>
              <a:rPr lang="en-US" sz="1600" dirty="0" err="1" smtClean="0"/>
              <a:t>Lohman</a:t>
            </a:r>
            <a:r>
              <a:rPr lang="en-US" sz="1600" dirty="0" smtClean="0"/>
              <a:t>, L. (2015). Twenty-two tips for teaching first-generation college students at CSUF. </a:t>
            </a:r>
          </a:p>
          <a:p>
            <a:r>
              <a:rPr lang="en-US" sz="1600" dirty="0" smtClean="0"/>
              <a:t>Collier, P.J. &amp; Morgan, D.L. (2008). Is that paper really due today? : Differences in first-generation and traditional college students’ understanding of faculty expectations. </a:t>
            </a:r>
            <a:r>
              <a:rPr lang="en-US" sz="1600" i="1" dirty="0" smtClean="0"/>
              <a:t>Higher Education 55, </a:t>
            </a:r>
            <a:r>
              <a:rPr lang="en-US" sz="1600" dirty="0" smtClean="0"/>
              <a:t>425-446.</a:t>
            </a:r>
          </a:p>
          <a:p>
            <a:r>
              <a:rPr lang="en-US" sz="1600" dirty="0" smtClean="0"/>
              <a:t>Lowery-Hart, R. &amp; Pacheco, G. (2011). Understanding the first-generation student experience in higher education through a relational dialectic perspective. </a:t>
            </a:r>
            <a:r>
              <a:rPr lang="en-US" sz="1600" i="1" dirty="0" smtClean="0"/>
              <a:t> New Directions for Teaching and Learning, 127, </a:t>
            </a:r>
            <a:r>
              <a:rPr lang="en-US" sz="1600" dirty="0" smtClean="0"/>
              <a:t>(55-68</a:t>
            </a:r>
            <a:r>
              <a:rPr lang="en-US" sz="1600" dirty="0" smtClean="0"/>
              <a:t>).</a:t>
            </a:r>
          </a:p>
          <a:p>
            <a:r>
              <a:rPr lang="en-US" sz="1600" dirty="0" smtClean="0"/>
              <a:t>Selby-</a:t>
            </a:r>
            <a:r>
              <a:rPr lang="en-US" sz="1600" dirty="0" err="1" smtClean="0"/>
              <a:t>Theut</a:t>
            </a:r>
            <a:r>
              <a:rPr lang="en-US" sz="1600" dirty="0" smtClean="0"/>
              <a:t>, M. (</a:t>
            </a:r>
            <a:r>
              <a:rPr lang="en-US" sz="1600" dirty="0" err="1" smtClean="0"/>
              <a:t>n.d.</a:t>
            </a:r>
            <a:r>
              <a:rPr lang="en-US" sz="1600" dirty="0" smtClean="0"/>
              <a:t>). The first generation student: Barriers and strategies for success. Retrieved 1/23/2018.</a:t>
            </a:r>
            <a:endParaRPr lang="en-US" sz="1600" dirty="0" smtClean="0"/>
          </a:p>
          <a:p>
            <a:endParaRPr lang="en-US" sz="1600" dirty="0" smtClean="0"/>
          </a:p>
          <a:p>
            <a:endParaRPr lang="en-US" sz="1600" dirty="0"/>
          </a:p>
        </p:txBody>
      </p:sp>
    </p:spTree>
    <p:extLst>
      <p:ext uri="{BB962C8B-B14F-4D97-AF65-F5344CB8AC3E}">
        <p14:creationId xmlns:p14="http://schemas.microsoft.com/office/powerpoint/2010/main" val="2661897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a:t>
            </a:r>
            <a:endParaRPr lang="en-US" dirty="0"/>
          </a:p>
        </p:txBody>
      </p:sp>
      <p:sp>
        <p:nvSpPr>
          <p:cNvPr id="3" name="Content Placeholder 2"/>
          <p:cNvSpPr>
            <a:spLocks noGrp="1"/>
          </p:cNvSpPr>
          <p:nvPr>
            <p:ph idx="1"/>
          </p:nvPr>
        </p:nvSpPr>
        <p:spPr/>
        <p:txBody>
          <a:bodyPr>
            <a:normAutofit/>
          </a:bodyPr>
          <a:lstStyle/>
          <a:p>
            <a:r>
              <a:rPr lang="en-US" sz="1600" dirty="0" err="1" smtClean="0"/>
              <a:t>Attewell</a:t>
            </a:r>
            <a:r>
              <a:rPr lang="en-US" sz="1600" dirty="0" smtClean="0"/>
              <a:t>, P., </a:t>
            </a:r>
            <a:r>
              <a:rPr lang="en-US" sz="1600" dirty="0" err="1" smtClean="0"/>
              <a:t>Heil</a:t>
            </a:r>
            <a:r>
              <a:rPr lang="en-US" sz="1600" dirty="0" smtClean="0"/>
              <a:t>, S. &amp; </a:t>
            </a:r>
            <a:r>
              <a:rPr lang="en-US" sz="1600" dirty="0" err="1" smtClean="0"/>
              <a:t>Reisel</a:t>
            </a:r>
            <a:r>
              <a:rPr lang="en-US" sz="1600" dirty="0" smtClean="0"/>
              <a:t>, L. (2011). Competing explanations of undergraduate </a:t>
            </a:r>
            <a:r>
              <a:rPr lang="en-US" sz="1600" dirty="0" err="1" smtClean="0"/>
              <a:t>noncompletion</a:t>
            </a:r>
            <a:r>
              <a:rPr lang="en-US" sz="1600" dirty="0" smtClean="0"/>
              <a:t>. </a:t>
            </a:r>
            <a:r>
              <a:rPr lang="en-US" sz="1600" i="1" dirty="0" smtClean="0"/>
              <a:t>American Educational Research Journal, 48 </a:t>
            </a:r>
            <a:r>
              <a:rPr lang="en-US" sz="1600" dirty="0" smtClean="0"/>
              <a:t>(3), 536-559.</a:t>
            </a:r>
          </a:p>
          <a:p>
            <a:r>
              <a:rPr lang="en-US" sz="1600" dirty="0" err="1" smtClean="0"/>
              <a:t>Hlinka</a:t>
            </a:r>
            <a:r>
              <a:rPr lang="en-US" sz="1600" dirty="0" smtClean="0"/>
              <a:t>, K.R., </a:t>
            </a:r>
            <a:r>
              <a:rPr lang="en-US" sz="1600" dirty="0" err="1" smtClean="0"/>
              <a:t>Mobelini</a:t>
            </a:r>
            <a:r>
              <a:rPr lang="en-US" sz="1600" dirty="0" smtClean="0"/>
              <a:t>, D.C. &amp; </a:t>
            </a:r>
            <a:r>
              <a:rPr lang="en-US" sz="1600" dirty="0" err="1" smtClean="0"/>
              <a:t>Giltner</a:t>
            </a:r>
            <a:r>
              <a:rPr lang="en-US" sz="1600" dirty="0" smtClean="0"/>
              <a:t>, T. (2015). Tensions impacting student success in a rural community college. </a:t>
            </a:r>
            <a:r>
              <a:rPr lang="en-US" sz="1600" i="1" dirty="0" smtClean="0"/>
              <a:t>Journal of Research in Rural Education, 30 </a:t>
            </a:r>
            <a:r>
              <a:rPr lang="en-US" sz="1600" dirty="0" smtClean="0"/>
              <a:t>(5), 1-16.</a:t>
            </a:r>
          </a:p>
          <a:p>
            <a:r>
              <a:rPr lang="en-US" sz="1600" dirty="0" smtClean="0"/>
              <a:t>Stephens, N.M., Fryberg, S. A., Markus, H.R., Johnson, C.S. &amp; Covarrubias, R. (2012). Unseen disadvantage: How American universities’ focus on independence undermines the academic performance of first-generation college students. </a:t>
            </a:r>
            <a:r>
              <a:rPr lang="en-US" sz="1600" i="1" dirty="0" smtClean="0"/>
              <a:t> Journal of Personality and Social Psychology, 102</a:t>
            </a:r>
            <a:r>
              <a:rPr lang="en-US" sz="1600" dirty="0" smtClean="0"/>
              <a:t> (6), 1178-1197.</a:t>
            </a:r>
          </a:p>
          <a:p>
            <a:r>
              <a:rPr lang="en-US" sz="1600" dirty="0" smtClean="0"/>
              <a:t>Phillips, L. T., Stephens, N.M. &amp; Townsend, S.S.M. (2016). Access is not enough: Cultural mismatch persists to limit first-generation students’ opportunities for achievement through college. [Scholarly project].  </a:t>
            </a:r>
            <a:r>
              <a:rPr lang="en-US" sz="1600" i="1" dirty="0" smtClean="0"/>
              <a:t>J.L. Kellogg School of Management at Northwestern University. </a:t>
            </a:r>
            <a:r>
              <a:rPr lang="en-US" sz="1600" dirty="0" smtClean="0"/>
              <a:t>Retrieved 03/30/2018.</a:t>
            </a:r>
          </a:p>
          <a:p>
            <a:r>
              <a:rPr lang="en-US" sz="1600" dirty="0" smtClean="0"/>
              <a:t>Tinto, V. (1975). Dropout from higher education: A theoretical synthesis of recent research. </a:t>
            </a:r>
            <a:r>
              <a:rPr lang="en-US" sz="1600" i="1" dirty="0" smtClean="0"/>
              <a:t>Review of Educational Research 45, </a:t>
            </a:r>
            <a:r>
              <a:rPr lang="en-US" sz="1600" dirty="0" smtClean="0"/>
              <a:t>(1), 89-125.</a:t>
            </a:r>
          </a:p>
          <a:p>
            <a:endParaRPr lang="en-US" sz="1600" dirty="0" smtClean="0"/>
          </a:p>
          <a:p>
            <a:endParaRPr lang="en-US" sz="1600" dirty="0" smtClean="0"/>
          </a:p>
          <a:p>
            <a:endParaRPr lang="en-US" sz="1600" dirty="0"/>
          </a:p>
        </p:txBody>
      </p:sp>
    </p:spTree>
    <p:extLst>
      <p:ext uri="{BB962C8B-B14F-4D97-AF65-F5344CB8AC3E}">
        <p14:creationId xmlns:p14="http://schemas.microsoft.com/office/powerpoint/2010/main" val="226775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1522412" y="-381000"/>
            <a:ext cx="9144002" cy="152400"/>
          </a:xfrm>
        </p:spPr>
        <p:txBody>
          <a:bodyPr>
            <a:normAutofit fontScale="90000"/>
          </a:bodyPr>
          <a:lstStyle/>
          <a:p>
            <a:endParaRPr lang="en-US" dirty="0"/>
          </a:p>
        </p:txBody>
      </p:sp>
      <p:pic>
        <p:nvPicPr>
          <p:cNvPr id="4" name="Content Placeholder 3" descr="QuiCopy : Il blogger in cerca di ispirazione"/>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741612" y="914400"/>
            <a:ext cx="6428509" cy="4419600"/>
          </a:xfrm>
        </p:spPr>
      </p:pic>
    </p:spTree>
    <p:extLst>
      <p:ext uri="{BB962C8B-B14F-4D97-AF65-F5344CB8AC3E}">
        <p14:creationId xmlns:p14="http://schemas.microsoft.com/office/powerpoint/2010/main" val="326840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mean to be first?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“Overcoming feelings of inadequacy and insecurity is one of the first and hardest obstacles that I have faced.”</a:t>
            </a:r>
          </a:p>
          <a:p>
            <a:r>
              <a:rPr lang="en-US" dirty="0" smtClean="0"/>
              <a:t>“ I was in a foreign place where everyone seemed to have an advantage but me. I was lucky in that I had professors from similar backgrounds. If not for this, I would not be where I am today.”</a:t>
            </a:r>
          </a:p>
          <a:p>
            <a:r>
              <a:rPr lang="en-US" dirty="0" smtClean="0"/>
              <a:t>“My first few years [of college] were filled with depression, stress and feelings of  ‘I should have known this and why can I not grasp this class?’ Now as a senior who is graduating with honors, I feel relieved. However, I still feel underprepared at times”</a:t>
            </a:r>
          </a:p>
          <a:p>
            <a:r>
              <a:rPr lang="en-US" dirty="0" smtClean="0"/>
              <a:t>“Do not underestimate me. I am trying my hardest. But don’t overestimate what I know because I might not know what you think is given knowledge for a college student.”</a:t>
            </a:r>
          </a:p>
          <a:p>
            <a:r>
              <a:rPr lang="en-US" dirty="0" smtClean="0"/>
              <a:t>“Please understand the gaps in our knowledge. Allowing students to know that is okay not to know everything helps.”</a:t>
            </a:r>
          </a:p>
          <a:p>
            <a:r>
              <a:rPr lang="en-US" dirty="0" smtClean="0"/>
              <a:t>“My experience as a [FG] student has been like a mouse navigating an academic maze where I am noticing that the other mice are more efficient than I am. I don’t understand what the difference is between us, which causes me self-doubt and anxiety.”</a:t>
            </a:r>
          </a:p>
          <a:p>
            <a:r>
              <a:rPr lang="en-US" dirty="0" smtClean="0"/>
              <a:t>Getting my education is my priority but I can’t get my education unless I work.  Please understand my struggle to balance my life.”</a:t>
            </a:r>
            <a:endParaRPr lang="en-US" dirty="0"/>
          </a:p>
        </p:txBody>
      </p:sp>
    </p:spTree>
    <p:extLst>
      <p:ext uri="{BB962C8B-B14F-4D97-AF65-F5344CB8AC3E}">
        <p14:creationId xmlns:p14="http://schemas.microsoft.com/office/powerpoint/2010/main" val="362314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our first-generation students?</a:t>
            </a:r>
            <a:endParaRPr lang="en-US" dirty="0"/>
          </a:p>
        </p:txBody>
      </p:sp>
      <p:sp>
        <p:nvSpPr>
          <p:cNvPr id="3" name="Content Placeholder 2"/>
          <p:cNvSpPr>
            <a:spLocks noGrp="1"/>
          </p:cNvSpPr>
          <p:nvPr>
            <p:ph sz="half" idx="1"/>
          </p:nvPr>
        </p:nvSpPr>
        <p:spPr/>
        <p:txBody>
          <a:bodyPr>
            <a:normAutofit fontScale="92500"/>
          </a:bodyPr>
          <a:lstStyle/>
          <a:p>
            <a:r>
              <a:rPr lang="en-US" dirty="0" smtClean="0"/>
              <a:t>Roughly 32% of students in the U.S. </a:t>
            </a:r>
            <a:r>
              <a:rPr lang="en-US" sz="1200" dirty="0" smtClean="0"/>
              <a:t>(Georgetown University Center on Education, 2012) </a:t>
            </a:r>
          </a:p>
          <a:p>
            <a:r>
              <a:rPr lang="en-US" dirty="0" smtClean="0"/>
              <a:t>Disproportionately likely to be female, African-American, Hispanic, low-income, have dependent </a:t>
            </a:r>
            <a:r>
              <a:rPr lang="en-US" sz="2200" dirty="0" smtClean="0"/>
              <a:t>children. </a:t>
            </a:r>
            <a:r>
              <a:rPr lang="en-US" sz="1200" dirty="0" smtClean="0"/>
              <a:t>(Georgetown </a:t>
            </a:r>
            <a:r>
              <a:rPr lang="en-US" sz="1200" dirty="0"/>
              <a:t>University Center on Education, 2012) </a:t>
            </a:r>
          </a:p>
          <a:p>
            <a:r>
              <a:rPr lang="en-US" dirty="0" smtClean="0"/>
              <a:t>Enroll </a:t>
            </a:r>
            <a:r>
              <a:rPr lang="en-US" dirty="0" smtClean="0"/>
              <a:t>in and graduate from college at significantly lower rates than second &amp; third generation </a:t>
            </a:r>
            <a:r>
              <a:rPr lang="en-US" dirty="0" smtClean="0"/>
              <a:t>peers.</a:t>
            </a:r>
            <a:r>
              <a:rPr lang="en-US" dirty="0"/>
              <a:t> </a:t>
            </a:r>
            <a:r>
              <a:rPr lang="en-US" sz="1200" dirty="0"/>
              <a:t>(Georgetown University Center on Education, 2012) </a:t>
            </a:r>
          </a:p>
          <a:p>
            <a:pPr marL="0" indent="0">
              <a:buNone/>
            </a:pPr>
            <a:r>
              <a:rPr lang="en-US" dirty="0" smtClean="0"/>
              <a:t> </a:t>
            </a:r>
            <a:endParaRPr lang="en-US" dirty="0" smtClean="0"/>
          </a:p>
          <a:p>
            <a:endParaRPr lang="en-US" dirty="0" smtClean="0"/>
          </a:p>
        </p:txBody>
      </p:sp>
      <p:sp>
        <p:nvSpPr>
          <p:cNvPr id="4" name="Content Placeholder 3"/>
          <p:cNvSpPr>
            <a:spLocks noGrp="1"/>
          </p:cNvSpPr>
          <p:nvPr>
            <p:ph sz="half" idx="2"/>
          </p:nvPr>
        </p:nvSpPr>
        <p:spPr/>
        <p:txBody>
          <a:bodyPr>
            <a:normAutofit fontScale="92500"/>
          </a:bodyPr>
          <a:lstStyle/>
          <a:p>
            <a:r>
              <a:rPr lang="en-US" dirty="0" smtClean="0"/>
              <a:t>First-generation students graduate at a significantly lower rate (26% versus 68% w/in 8 years) even when demographics, motivation, preparation, academic progress, grade point average  and income are accounted for. </a:t>
            </a:r>
            <a:r>
              <a:rPr lang="en-US" sz="1200" dirty="0" smtClean="0"/>
              <a:t>(Murphy &amp; Hicks, 2006).</a:t>
            </a:r>
          </a:p>
          <a:p>
            <a:r>
              <a:rPr lang="en-US" dirty="0" smtClean="0"/>
              <a:t>At ETSU approximately 35</a:t>
            </a:r>
            <a:r>
              <a:rPr lang="en-US" dirty="0" smtClean="0"/>
              <a:t>% (4000) </a:t>
            </a:r>
            <a:r>
              <a:rPr lang="en-US" dirty="0" smtClean="0"/>
              <a:t>of students are first-generation. </a:t>
            </a:r>
            <a:r>
              <a:rPr lang="en-US" sz="1200" dirty="0" smtClean="0"/>
              <a:t>(Office of Institutional Effectiveness, Fall 2017)</a:t>
            </a:r>
          </a:p>
        </p:txBody>
      </p:sp>
    </p:spTree>
    <p:extLst>
      <p:ext uri="{BB962C8B-B14F-4D97-AF65-F5344CB8AC3E}">
        <p14:creationId xmlns:p14="http://schemas.microsoft.com/office/powerpoint/2010/main" val="3967430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and University </a:t>
            </a:r>
            <a:r>
              <a:rPr lang="en-US" dirty="0" smtClean="0"/>
              <a:t>Challenges  </a:t>
            </a:r>
            <a:r>
              <a:rPr lang="en-US" sz="1100" dirty="0" smtClean="0"/>
              <a:t>(Selby-</a:t>
            </a:r>
            <a:r>
              <a:rPr lang="en-US" sz="1100" dirty="0" err="1" smtClean="0"/>
              <a:t>Theut</a:t>
            </a:r>
            <a:r>
              <a:rPr lang="en-US" sz="1100" dirty="0" smtClean="0"/>
              <a:t>; </a:t>
            </a:r>
            <a:r>
              <a:rPr lang="en-US" sz="1100" dirty="0" err="1" smtClean="0"/>
              <a:t>Attewell</a:t>
            </a:r>
            <a:r>
              <a:rPr lang="en-US" sz="1100" dirty="0" smtClean="0"/>
              <a:t>, </a:t>
            </a:r>
            <a:r>
              <a:rPr lang="en-US" sz="1100" dirty="0" err="1" smtClean="0"/>
              <a:t>Heil</a:t>
            </a:r>
            <a:r>
              <a:rPr lang="en-US" sz="1100" dirty="0"/>
              <a:t> </a:t>
            </a:r>
            <a:r>
              <a:rPr lang="en-US" sz="1100" dirty="0" smtClean="0"/>
              <a:t>&amp; </a:t>
            </a:r>
            <a:r>
              <a:rPr lang="en-US" sz="1100" dirty="0" err="1" smtClean="0"/>
              <a:t>Reisel</a:t>
            </a:r>
            <a:r>
              <a:rPr lang="en-US" sz="1100" dirty="0" smtClean="0"/>
              <a:t>)</a:t>
            </a:r>
            <a:endParaRPr lang="en-US" sz="1100" dirty="0"/>
          </a:p>
        </p:txBody>
      </p:sp>
      <p:sp>
        <p:nvSpPr>
          <p:cNvPr id="5" name="Text Placeholder 4"/>
          <p:cNvSpPr>
            <a:spLocks noGrp="1"/>
          </p:cNvSpPr>
          <p:nvPr>
            <p:ph type="body" idx="1"/>
          </p:nvPr>
        </p:nvSpPr>
        <p:spPr/>
        <p:txBody>
          <a:bodyPr/>
          <a:lstStyle/>
          <a:p>
            <a:r>
              <a:rPr lang="en-US" dirty="0" smtClean="0"/>
              <a:t>Academic Barriers			</a:t>
            </a:r>
            <a:endParaRPr lang="en-US" dirty="0"/>
          </a:p>
        </p:txBody>
      </p:sp>
      <p:sp>
        <p:nvSpPr>
          <p:cNvPr id="6" name="Content Placeholder 5"/>
          <p:cNvSpPr>
            <a:spLocks noGrp="1"/>
          </p:cNvSpPr>
          <p:nvPr>
            <p:ph sz="half" idx="2"/>
          </p:nvPr>
        </p:nvSpPr>
        <p:spPr/>
        <p:txBody>
          <a:bodyPr>
            <a:normAutofit fontScale="77500" lnSpcReduction="20000"/>
          </a:bodyPr>
          <a:lstStyle/>
          <a:p>
            <a:r>
              <a:rPr lang="en-US" dirty="0" smtClean="0"/>
              <a:t>Report lower educational aspirations</a:t>
            </a:r>
          </a:p>
          <a:p>
            <a:r>
              <a:rPr lang="en-US" dirty="0" smtClean="0"/>
              <a:t>More likely to enter college academically unprepared</a:t>
            </a:r>
          </a:p>
          <a:p>
            <a:r>
              <a:rPr lang="en-US" dirty="0" smtClean="0"/>
              <a:t>Reading comprehension and critical thinking do not improve at as high a rate as peers</a:t>
            </a:r>
          </a:p>
          <a:p>
            <a:r>
              <a:rPr lang="en-US" dirty="0" smtClean="0"/>
              <a:t>Earn lower GPA’s and take fewer hours</a:t>
            </a:r>
          </a:p>
          <a:p>
            <a:r>
              <a:rPr lang="en-US" dirty="0" smtClean="0"/>
              <a:t>Avoid math, science and humanities majors</a:t>
            </a:r>
          </a:p>
          <a:p>
            <a:r>
              <a:rPr lang="en-US" dirty="0" smtClean="0"/>
              <a:t>Have a less positive attitude about literacy (reading and writing activities)</a:t>
            </a:r>
          </a:p>
          <a:p>
            <a:r>
              <a:rPr lang="en-US" dirty="0" smtClean="0"/>
              <a:t>Have trouble identifying major, finding internships or building their resume</a:t>
            </a:r>
          </a:p>
          <a:p>
            <a:pPr marL="0" indent="0">
              <a:buNone/>
            </a:pPr>
            <a:endParaRPr lang="en-US" dirty="0"/>
          </a:p>
        </p:txBody>
      </p:sp>
      <p:sp>
        <p:nvSpPr>
          <p:cNvPr id="7" name="Text Placeholder 6"/>
          <p:cNvSpPr>
            <a:spLocks noGrp="1"/>
          </p:cNvSpPr>
          <p:nvPr>
            <p:ph type="body" sz="quarter" idx="3"/>
          </p:nvPr>
        </p:nvSpPr>
        <p:spPr/>
        <p:txBody>
          <a:bodyPr/>
          <a:lstStyle/>
          <a:p>
            <a:r>
              <a:rPr lang="en-US" dirty="0" smtClean="0"/>
              <a:t>Financial Barriers</a:t>
            </a:r>
          </a:p>
          <a:p>
            <a:endParaRPr lang="en-US" dirty="0"/>
          </a:p>
        </p:txBody>
      </p:sp>
      <p:sp>
        <p:nvSpPr>
          <p:cNvPr id="8" name="Content Placeholder 7"/>
          <p:cNvSpPr>
            <a:spLocks noGrp="1"/>
          </p:cNvSpPr>
          <p:nvPr>
            <p:ph sz="quarter" idx="4"/>
          </p:nvPr>
        </p:nvSpPr>
        <p:spPr/>
        <p:txBody>
          <a:bodyPr>
            <a:normAutofit fontScale="92500"/>
          </a:bodyPr>
          <a:lstStyle/>
          <a:p>
            <a:pPr lvl="0"/>
            <a:r>
              <a:rPr lang="en-US" sz="1900" dirty="0">
                <a:solidFill>
                  <a:prstClr val="white"/>
                </a:solidFill>
              </a:rPr>
              <a:t>Uninformed about financial aid – processes, etc.</a:t>
            </a:r>
          </a:p>
          <a:p>
            <a:pPr lvl="0"/>
            <a:r>
              <a:rPr lang="en-US" sz="1900" dirty="0">
                <a:solidFill>
                  <a:prstClr val="white"/>
                </a:solidFill>
              </a:rPr>
              <a:t>More likely to have additional financial obligations</a:t>
            </a:r>
          </a:p>
          <a:p>
            <a:pPr lvl="0"/>
            <a:r>
              <a:rPr lang="en-US" sz="1900" dirty="0">
                <a:solidFill>
                  <a:prstClr val="white"/>
                </a:solidFill>
              </a:rPr>
              <a:t>Have fewer resources to pay for college</a:t>
            </a:r>
          </a:p>
          <a:p>
            <a:pPr lvl="0"/>
            <a:r>
              <a:rPr lang="en-US" sz="1900" dirty="0">
                <a:solidFill>
                  <a:prstClr val="white"/>
                </a:solidFill>
              </a:rPr>
              <a:t>Nature of and time allotted to work/study differ from that of second-generation peers</a:t>
            </a:r>
          </a:p>
          <a:p>
            <a:pPr lvl="0"/>
            <a:r>
              <a:rPr lang="en-US" sz="1900" dirty="0">
                <a:solidFill>
                  <a:prstClr val="white"/>
                </a:solidFill>
              </a:rPr>
              <a:t>More likely to meet employment obligations than academic obligations</a:t>
            </a:r>
          </a:p>
          <a:p>
            <a:endParaRPr lang="en-US" dirty="0"/>
          </a:p>
        </p:txBody>
      </p:sp>
    </p:spTree>
    <p:extLst>
      <p:ext uri="{BB962C8B-B14F-4D97-AF65-F5344CB8AC3E}">
        <p14:creationId xmlns:p14="http://schemas.microsoft.com/office/powerpoint/2010/main" val="182599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Barriers and University </a:t>
            </a:r>
            <a:r>
              <a:rPr lang="en-US" dirty="0" smtClean="0"/>
              <a:t>Challenges </a:t>
            </a:r>
            <a:r>
              <a:rPr lang="en-US" sz="1200" dirty="0" smtClean="0"/>
              <a:t>(Collier &amp;  Morgan; Selby-</a:t>
            </a:r>
            <a:r>
              <a:rPr lang="en-US" sz="1200" dirty="0" err="1" smtClean="0"/>
              <a:t>Theut</a:t>
            </a:r>
            <a:r>
              <a:rPr lang="en-US" sz="1200" dirty="0" smtClean="0"/>
              <a:t>; Lowery-Hart &amp; Pacheco; </a:t>
            </a:r>
            <a:r>
              <a:rPr lang="en-US" sz="1200" dirty="0" err="1" smtClean="0"/>
              <a:t>Attewell</a:t>
            </a:r>
            <a:r>
              <a:rPr lang="en-US" sz="1200" dirty="0" smtClean="0"/>
              <a:t>, </a:t>
            </a:r>
            <a:r>
              <a:rPr lang="en-US" sz="1200" dirty="0" err="1" smtClean="0"/>
              <a:t>Heil</a:t>
            </a:r>
            <a:r>
              <a:rPr lang="en-US" sz="1200" dirty="0" smtClean="0"/>
              <a:t>, &amp; </a:t>
            </a:r>
            <a:r>
              <a:rPr lang="en-US" sz="1200" dirty="0" err="1" smtClean="0"/>
              <a:t>Reisel</a:t>
            </a:r>
            <a:r>
              <a:rPr lang="en-US" sz="1200" dirty="0" smtClean="0"/>
              <a:t>)</a:t>
            </a:r>
            <a:endParaRPr lang="en-US" sz="1200" dirty="0"/>
          </a:p>
        </p:txBody>
      </p:sp>
      <p:sp>
        <p:nvSpPr>
          <p:cNvPr id="5" name="Text Placeholder 4"/>
          <p:cNvSpPr>
            <a:spLocks noGrp="1"/>
          </p:cNvSpPr>
          <p:nvPr>
            <p:ph type="body" idx="1"/>
          </p:nvPr>
        </p:nvSpPr>
        <p:spPr/>
        <p:txBody>
          <a:bodyPr/>
          <a:lstStyle/>
          <a:p>
            <a:r>
              <a:rPr lang="en-US" dirty="0" smtClean="0"/>
              <a:t>Social Barriers			</a:t>
            </a:r>
            <a:endParaRPr lang="en-US" dirty="0"/>
          </a:p>
        </p:txBody>
      </p:sp>
      <p:sp>
        <p:nvSpPr>
          <p:cNvPr id="6" name="Content Placeholder 5"/>
          <p:cNvSpPr>
            <a:spLocks noGrp="1"/>
          </p:cNvSpPr>
          <p:nvPr>
            <p:ph sz="half" idx="2"/>
          </p:nvPr>
        </p:nvSpPr>
        <p:spPr/>
        <p:txBody>
          <a:bodyPr>
            <a:normAutofit fontScale="92500" lnSpcReduction="20000"/>
          </a:bodyPr>
          <a:lstStyle/>
          <a:p>
            <a:r>
              <a:rPr lang="en-US" dirty="0" smtClean="0"/>
              <a:t>More likely to live off campus</a:t>
            </a:r>
          </a:p>
          <a:p>
            <a:r>
              <a:rPr lang="en-US" dirty="0" smtClean="0"/>
              <a:t>Less likely to participate in on-campus organizations/events</a:t>
            </a:r>
          </a:p>
          <a:p>
            <a:r>
              <a:rPr lang="en-US" dirty="0" smtClean="0"/>
              <a:t>Identify their closest friends as someone other than college students</a:t>
            </a:r>
          </a:p>
          <a:p>
            <a:r>
              <a:rPr lang="en-US" dirty="0" smtClean="0"/>
              <a:t>Report higher rates of isolation and discrimination – Can’t find their “place”</a:t>
            </a:r>
          </a:p>
          <a:p>
            <a:r>
              <a:rPr lang="en-US" dirty="0" smtClean="0"/>
              <a:t>Perceive faculty as “distant” or unconcerned with them as individuals- intimidated</a:t>
            </a:r>
          </a:p>
        </p:txBody>
      </p:sp>
      <p:sp>
        <p:nvSpPr>
          <p:cNvPr id="7" name="Text Placeholder 6"/>
          <p:cNvSpPr>
            <a:spLocks noGrp="1"/>
          </p:cNvSpPr>
          <p:nvPr>
            <p:ph type="body" sz="quarter" idx="3"/>
          </p:nvPr>
        </p:nvSpPr>
        <p:spPr/>
        <p:txBody>
          <a:bodyPr/>
          <a:lstStyle/>
          <a:p>
            <a:r>
              <a:rPr lang="en-US" dirty="0" smtClean="0"/>
              <a:t>Cultural Barriers</a:t>
            </a:r>
          </a:p>
          <a:p>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a:t>Less likely to identify college as necessary to achieving goals.</a:t>
            </a:r>
          </a:p>
          <a:p>
            <a:r>
              <a:rPr lang="en-US" dirty="0"/>
              <a:t>Parents lack “college knowledge”</a:t>
            </a:r>
          </a:p>
          <a:p>
            <a:r>
              <a:rPr lang="en-US" dirty="0"/>
              <a:t>Only 50% report that their parents are supportive of their decision to attend college</a:t>
            </a:r>
          </a:p>
          <a:p>
            <a:r>
              <a:rPr lang="en-US" dirty="0"/>
              <a:t>“Live simultaneously in two vastly different worlds while being fully accepted in neither</a:t>
            </a:r>
            <a:r>
              <a:rPr lang="en-US" dirty="0" smtClean="0"/>
              <a:t>.”</a:t>
            </a:r>
          </a:p>
          <a:p>
            <a:r>
              <a:rPr lang="en-US" dirty="0" smtClean="0"/>
              <a:t>Often lack insight about WHY they are struggling</a:t>
            </a:r>
          </a:p>
          <a:p>
            <a:r>
              <a:rPr lang="en-US" dirty="0" smtClean="0"/>
              <a:t>Worry that their experiences won’t be validated or appreciated</a:t>
            </a:r>
          </a:p>
          <a:p>
            <a:r>
              <a:rPr lang="en-US" dirty="0" smtClean="0"/>
              <a:t>“Segregating” maintains the familiar familial identities and keeps them safe</a:t>
            </a:r>
            <a:endParaRPr lang="en-US" dirty="0"/>
          </a:p>
          <a:p>
            <a:endParaRPr lang="en-US" dirty="0"/>
          </a:p>
        </p:txBody>
      </p:sp>
    </p:spTree>
    <p:extLst>
      <p:ext uri="{BB962C8B-B14F-4D97-AF65-F5344CB8AC3E}">
        <p14:creationId xmlns:p14="http://schemas.microsoft.com/office/powerpoint/2010/main" val="1513029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FG Combined with Appalachian </a:t>
            </a:r>
            <a:r>
              <a:rPr lang="en-US" dirty="0" smtClean="0"/>
              <a:t>Culture </a:t>
            </a:r>
            <a:r>
              <a:rPr lang="en-US" sz="1100" dirty="0" smtClean="0"/>
              <a:t>(Collier &amp; Morgan; Lowery-Hart &amp; Pacheco; </a:t>
            </a:r>
            <a:r>
              <a:rPr lang="en-US" sz="1100" dirty="0" err="1" smtClean="0"/>
              <a:t>Hlinka</a:t>
            </a:r>
            <a:r>
              <a:rPr lang="en-US" sz="1100" dirty="0" smtClean="0"/>
              <a:t>, </a:t>
            </a:r>
            <a:r>
              <a:rPr lang="en-US" sz="1100" dirty="0" err="1" smtClean="0"/>
              <a:t>Mobelini</a:t>
            </a:r>
            <a:r>
              <a:rPr lang="en-US" sz="1100" dirty="0" smtClean="0"/>
              <a:t> &amp; </a:t>
            </a:r>
            <a:r>
              <a:rPr lang="en-US" sz="1100" dirty="0" err="1" smtClean="0"/>
              <a:t>Giltner</a:t>
            </a:r>
            <a:r>
              <a:rPr lang="en-US" sz="1100" dirty="0" smtClean="0"/>
              <a:t>; </a:t>
            </a:r>
            <a:r>
              <a:rPr lang="en-US" sz="1100" dirty="0" err="1" smtClean="0"/>
              <a:t>Hlinka</a:t>
            </a:r>
            <a:r>
              <a:rPr lang="en-US" sz="1100" dirty="0" smtClean="0"/>
              <a:t>)</a:t>
            </a:r>
            <a:endParaRPr lang="en-US" sz="1100" dirty="0"/>
          </a:p>
        </p:txBody>
      </p:sp>
      <p:sp>
        <p:nvSpPr>
          <p:cNvPr id="3" name="Content Placeholder 2"/>
          <p:cNvSpPr>
            <a:spLocks noGrp="1"/>
          </p:cNvSpPr>
          <p:nvPr>
            <p:ph idx="1"/>
          </p:nvPr>
        </p:nvSpPr>
        <p:spPr/>
        <p:txBody>
          <a:bodyPr>
            <a:normAutofit lnSpcReduction="10000"/>
          </a:bodyPr>
          <a:lstStyle/>
          <a:p>
            <a:r>
              <a:rPr lang="en-US" dirty="0" smtClean="0"/>
              <a:t>Factors that affect retention:</a:t>
            </a:r>
          </a:p>
          <a:p>
            <a:pPr lvl="1"/>
            <a:r>
              <a:rPr lang="en-US" dirty="0" smtClean="0"/>
              <a:t>A) Community’s &amp; family’s values of education provide the initial PUSH to attend and complete college</a:t>
            </a:r>
          </a:p>
          <a:p>
            <a:pPr lvl="2"/>
            <a:r>
              <a:rPr lang="en-US" dirty="0" smtClean="0"/>
              <a:t>“Better paying jobs”</a:t>
            </a:r>
          </a:p>
          <a:p>
            <a:pPr lvl="2"/>
            <a:r>
              <a:rPr lang="en-US" dirty="0" smtClean="0"/>
              <a:t>“Less physical labor”</a:t>
            </a:r>
          </a:p>
          <a:p>
            <a:pPr lvl="1"/>
            <a:r>
              <a:rPr lang="en-US" dirty="0" smtClean="0"/>
              <a:t>B) Students are challenged with possessing the cultural capital that enables them to overcome the PULL of family obligations</a:t>
            </a:r>
          </a:p>
          <a:p>
            <a:pPr lvl="2"/>
            <a:r>
              <a:rPr lang="en-US" dirty="0" smtClean="0"/>
              <a:t>“Sticking together”</a:t>
            </a:r>
          </a:p>
          <a:p>
            <a:pPr lvl="2"/>
            <a:r>
              <a:rPr lang="en-US" dirty="0" smtClean="0"/>
              <a:t>Cannot always tell when academics trump family</a:t>
            </a:r>
          </a:p>
          <a:p>
            <a:pPr lvl="2"/>
            <a:r>
              <a:rPr lang="en-US" dirty="0" smtClean="0"/>
              <a:t>“College student” versus own identity tied to family – “Phony”. Honoring own culture by rejecting college culture</a:t>
            </a:r>
            <a:r>
              <a:rPr lang="en-US" dirty="0" smtClean="0"/>
              <a:t>.  Divided </a:t>
            </a:r>
            <a:r>
              <a:rPr lang="en-US" dirty="0" err="1" smtClean="0"/>
              <a:t>consciouseness</a:t>
            </a:r>
            <a:r>
              <a:rPr lang="en-US" dirty="0"/>
              <a:t>.</a:t>
            </a:r>
            <a:endParaRPr lang="en-US" dirty="0" smtClean="0"/>
          </a:p>
          <a:p>
            <a:pPr lvl="1"/>
            <a:r>
              <a:rPr lang="en-US" dirty="0" smtClean="0"/>
              <a:t>C) Students struggle to collect the academic capital to master college-level coursework</a:t>
            </a:r>
          </a:p>
          <a:p>
            <a:pPr lvl="2"/>
            <a:r>
              <a:rPr lang="en-US" dirty="0" smtClean="0"/>
              <a:t>The transition from concrete (memorization) to abstract orders of cognitive development</a:t>
            </a:r>
          </a:p>
        </p:txBody>
      </p:sp>
    </p:spTree>
    <p:extLst>
      <p:ext uri="{BB962C8B-B14F-4D97-AF65-F5344CB8AC3E}">
        <p14:creationId xmlns:p14="http://schemas.microsoft.com/office/powerpoint/2010/main" val="3405886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Seven Principles for Good Practice in Undergraduate </a:t>
            </a:r>
            <a:r>
              <a:rPr lang="en-US" dirty="0" smtClean="0"/>
              <a:t>Education </a:t>
            </a:r>
            <a:r>
              <a:rPr lang="en-US" sz="1200" dirty="0" smtClean="0"/>
              <a:t>(Padgett, Johnson &amp; </a:t>
            </a:r>
            <a:r>
              <a:rPr lang="en-US" sz="1200" dirty="0" err="1" smtClean="0"/>
              <a:t>Pascaralla</a:t>
            </a:r>
            <a:r>
              <a:rPr lang="en-US" sz="1200" dirty="0" smtClean="0"/>
              <a:t>)</a:t>
            </a:r>
            <a:endParaRPr lang="en-US" sz="1200" dirty="0"/>
          </a:p>
        </p:txBody>
      </p:sp>
      <p:sp>
        <p:nvSpPr>
          <p:cNvPr id="3" name="Content Placeholder 2"/>
          <p:cNvSpPr>
            <a:spLocks noGrp="1"/>
          </p:cNvSpPr>
          <p:nvPr>
            <p:ph sz="half" idx="1"/>
          </p:nvPr>
        </p:nvSpPr>
        <p:spPr/>
        <p:txBody>
          <a:bodyPr>
            <a:normAutofit fontScale="92500" lnSpcReduction="20000"/>
          </a:bodyPr>
          <a:lstStyle/>
          <a:p>
            <a:r>
              <a:rPr lang="en-US" dirty="0" smtClean="0">
                <a:solidFill>
                  <a:srgbClr val="FF0000"/>
                </a:solidFill>
              </a:rPr>
              <a:t>1) Encouraging contact between student and faculty * </a:t>
            </a:r>
            <a:r>
              <a:rPr lang="en-US" sz="1700" dirty="0" smtClean="0">
                <a:solidFill>
                  <a:srgbClr val="FF0000"/>
                </a:solidFill>
              </a:rPr>
              <a:t>Paradox for FG students</a:t>
            </a:r>
          </a:p>
          <a:p>
            <a:r>
              <a:rPr lang="en-US" dirty="0" smtClean="0">
                <a:solidFill>
                  <a:schemeClr val="accent1">
                    <a:lumMod val="60000"/>
                    <a:lumOff val="40000"/>
                  </a:schemeClr>
                </a:solidFill>
              </a:rPr>
              <a:t>2) Encouraging cooperation among students ** </a:t>
            </a:r>
            <a:r>
              <a:rPr lang="en-US" sz="1700" dirty="0" smtClean="0">
                <a:solidFill>
                  <a:schemeClr val="accent1">
                    <a:lumMod val="60000"/>
                    <a:lumOff val="40000"/>
                  </a:schemeClr>
                </a:solidFill>
              </a:rPr>
              <a:t>Very helpful</a:t>
            </a:r>
          </a:p>
          <a:p>
            <a:r>
              <a:rPr lang="en-US" dirty="0" smtClean="0"/>
              <a:t>3) Encourage active learning</a:t>
            </a:r>
          </a:p>
          <a:p>
            <a:r>
              <a:rPr lang="en-US" dirty="0" smtClean="0"/>
              <a:t>4) Provide prompt feedback</a:t>
            </a:r>
          </a:p>
          <a:p>
            <a:r>
              <a:rPr lang="en-US" dirty="0" smtClean="0"/>
              <a:t>5) Emphasize time on task</a:t>
            </a:r>
          </a:p>
          <a:p>
            <a:r>
              <a:rPr lang="en-US" dirty="0" smtClean="0"/>
              <a:t>6) Communicate high expectations</a:t>
            </a:r>
          </a:p>
          <a:p>
            <a:r>
              <a:rPr lang="en-US" dirty="0" smtClean="0"/>
              <a:t>7) Respect diverse talents and ways of learning</a:t>
            </a:r>
            <a:endParaRPr lang="en-US"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09974" y="2743200"/>
            <a:ext cx="3775437" cy="2512382"/>
          </a:xfrm>
        </p:spPr>
      </p:pic>
    </p:spTree>
    <p:extLst>
      <p:ext uri="{BB962C8B-B14F-4D97-AF65-F5344CB8AC3E}">
        <p14:creationId xmlns:p14="http://schemas.microsoft.com/office/powerpoint/2010/main" val="1380361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raduation Album 16x9">
  <a:themeElements>
    <a:clrScheme name="GraduationAlbum_16x9">
      <a:dk1>
        <a:sysClr val="windowText" lastClr="000000"/>
      </a:dk1>
      <a:lt1>
        <a:sysClr val="window" lastClr="FFFFFF"/>
      </a:lt1>
      <a:dk2>
        <a:srgbClr val="292929"/>
      </a:dk2>
      <a:lt2>
        <a:srgbClr val="DDDDDD"/>
      </a:lt2>
      <a:accent1>
        <a:srgbClr val="E1AC16"/>
      </a:accent1>
      <a:accent2>
        <a:srgbClr val="1E83DE"/>
      </a:accent2>
      <a:accent3>
        <a:srgbClr val="BA1010"/>
      </a:accent3>
      <a:accent4>
        <a:srgbClr val="DC7106"/>
      </a:accent4>
      <a:accent5>
        <a:srgbClr val="407F21"/>
      </a:accent5>
      <a:accent6>
        <a:srgbClr val="6C4576"/>
      </a:accent6>
      <a:hlink>
        <a:srgbClr val="E1AC16"/>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GraduationAlbum_16x9">
      <a:dk1>
        <a:sysClr val="windowText" lastClr="000000"/>
      </a:dk1>
      <a:lt1>
        <a:sysClr val="window" lastClr="FFFFFF"/>
      </a:lt1>
      <a:dk2>
        <a:srgbClr val="292929"/>
      </a:dk2>
      <a:lt2>
        <a:srgbClr val="DDDDDD"/>
      </a:lt2>
      <a:accent1>
        <a:srgbClr val="E1AC16"/>
      </a:accent1>
      <a:accent2>
        <a:srgbClr val="1E83DE"/>
      </a:accent2>
      <a:accent3>
        <a:srgbClr val="BA1010"/>
      </a:accent3>
      <a:accent4>
        <a:srgbClr val="DC7106"/>
      </a:accent4>
      <a:accent5>
        <a:srgbClr val="407F21"/>
      </a:accent5>
      <a:accent6>
        <a:srgbClr val="6C4576"/>
      </a:accent6>
      <a:hlink>
        <a:srgbClr val="E1AC16"/>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aduationAlbum_16x9">
      <a:dk1>
        <a:sysClr val="windowText" lastClr="000000"/>
      </a:dk1>
      <a:lt1>
        <a:sysClr val="window" lastClr="FFFFFF"/>
      </a:lt1>
      <a:dk2>
        <a:srgbClr val="292929"/>
      </a:dk2>
      <a:lt2>
        <a:srgbClr val="DDDDDD"/>
      </a:lt2>
      <a:accent1>
        <a:srgbClr val="E1AC16"/>
      </a:accent1>
      <a:accent2>
        <a:srgbClr val="1E83DE"/>
      </a:accent2>
      <a:accent3>
        <a:srgbClr val="BA1010"/>
      </a:accent3>
      <a:accent4>
        <a:srgbClr val="DC7106"/>
      </a:accent4>
      <a:accent5>
        <a:srgbClr val="407F21"/>
      </a:accent5>
      <a:accent6>
        <a:srgbClr val="6C4576"/>
      </a:accent6>
      <a:hlink>
        <a:srgbClr val="E1AC16"/>
      </a:hlink>
      <a:folHlink>
        <a:srgbClr val="969696"/>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9C8F2D3-14B3-419F-90A1-087E04E0E8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Graduation photo album, black (widescreen)</Template>
  <TotalTime>0</TotalTime>
  <Words>2828</Words>
  <Application>Microsoft Office PowerPoint</Application>
  <PresentationFormat>Custom</PresentationFormat>
  <Paragraphs>220</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Cambria</vt:lpstr>
      <vt:lpstr>Graduation Album 16x9</vt:lpstr>
      <vt:lpstr>Strategies for Helping First-Generation Students Succeed in the Classroom</vt:lpstr>
      <vt:lpstr>Overview of Presentation</vt:lpstr>
      <vt:lpstr>PowerPoint Presentation</vt:lpstr>
      <vt:lpstr>What does it mean to be first?</vt:lpstr>
      <vt:lpstr>Who are our first-generation students?</vt:lpstr>
      <vt:lpstr>Barriers and University Challenges  (Selby-Theut; Attewell, Heil &amp; Reisel)</vt:lpstr>
      <vt:lpstr>Barriers and University Challenges (Collier &amp;  Morgan; Selby-Theut; Lowery-Hart &amp; Pacheco; Attewell, Heil, &amp; Reisel)</vt:lpstr>
      <vt:lpstr>FG Combined with Appalachian Culture (Collier &amp; Morgan; Lowery-Hart &amp; Pacheco; Hlinka, Mobelini &amp; Giltner; Hlinka)</vt:lpstr>
      <vt:lpstr>Seven Principles for Good Practice in Undergraduate Education (Padgett, Johnson &amp; Pascaralla)</vt:lpstr>
      <vt:lpstr>1) Encouraging Contact Between Faculty and Student</vt:lpstr>
      <vt:lpstr>2) Encouraging Cooperation Among Students</vt:lpstr>
      <vt:lpstr>A Fish In Water</vt:lpstr>
      <vt:lpstr>3) Encourage Active Learning</vt:lpstr>
      <vt:lpstr>4) Provide Prompt Feedback</vt:lpstr>
      <vt:lpstr>5) Emphasize Time on Task</vt:lpstr>
      <vt:lpstr>6) Communicate High Expectations</vt:lpstr>
      <vt:lpstr>7) Respect Diverse Talents and Ways of Learning</vt:lpstr>
      <vt:lpstr>Diverse Talents Cont.</vt:lpstr>
      <vt:lpstr>TRIO RESOURCES AT ETSU</vt:lpstr>
      <vt:lpstr>Discussion Questions</vt:lpstr>
      <vt:lpstr>References</vt:lpstr>
      <vt:lpstr>References cont.</vt:lpstr>
      <vt:lpstr>References cont.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2018-02-09T19:40:36Z</dcterms:created>
  <dcterms:modified xsi:type="dcterms:W3CDTF">2018-03-30T19:05:44Z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TC028133329991</vt:lpwstr>
  </property>
</Properties>
</file>