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slideLayouts/slideLayout27.xml" ContentType="application/vnd.openxmlformats-officedocument.presentationml.slideLayout+xml"/>
  <Override PartName="/ppt/theme/theme9.xml" ContentType="application/vnd.openxmlformats-officedocument.theme+xml"/>
  <Override PartName="/ppt/slideLayouts/slideLayout28.xml" ContentType="application/vnd.openxmlformats-officedocument.presentationml.slideLayout+xml"/>
  <Override PartName="/ppt/theme/theme10.xml" ContentType="application/vnd.openxmlformats-officedocument.theme+xml"/>
  <Override PartName="/ppt/slideLayouts/slideLayout29.xml" ContentType="application/vnd.openxmlformats-officedocument.presentationml.slideLayout+xml"/>
  <Override PartName="/ppt/theme/theme11.xml" ContentType="application/vnd.openxmlformats-officedocument.theme+xml"/>
  <Override PartName="/ppt/slideLayouts/slideLayout30.xml" ContentType="application/vnd.openxmlformats-officedocument.presentationml.slideLayout+xml"/>
  <Override PartName="/ppt/theme/theme12.xml" ContentType="application/vnd.openxmlformats-officedocument.theme+xml"/>
  <Override PartName="/ppt/slideLayouts/slideLayout31.xml" ContentType="application/vnd.openxmlformats-officedocument.presentationml.slideLayout+xml"/>
  <Override PartName="/ppt/theme/theme13.xml" ContentType="application/vnd.openxmlformats-officedocument.theme+xml"/>
  <Override PartName="/ppt/slideLayouts/slideLayout32.xml" ContentType="application/vnd.openxmlformats-officedocument.presentationml.slideLayout+xml"/>
  <Override PartName="/ppt/theme/theme14.xml" ContentType="application/vnd.openxmlformats-officedocument.theme+xml"/>
  <Override PartName="/ppt/slideLayouts/slideLayout33.xml" ContentType="application/vnd.openxmlformats-officedocument.presentationml.slideLayout+xml"/>
  <Override PartName="/ppt/theme/theme15.xml" ContentType="application/vnd.openxmlformats-officedocument.theme+xml"/>
  <Override PartName="/ppt/slideLayouts/slideLayout34.xml" ContentType="application/vnd.openxmlformats-officedocument.presentationml.slideLayout+xml"/>
  <Override PartName="/ppt/theme/theme16.xml" ContentType="application/vnd.openxmlformats-officedocument.theme+xml"/>
  <Override PartName="/ppt/slideLayouts/slideLayout35.xml" ContentType="application/vnd.openxmlformats-officedocument.presentationml.slideLayout+xml"/>
  <Override PartName="/ppt/theme/theme17.xml" ContentType="application/vnd.openxmlformats-officedocument.theme+xml"/>
  <Override PartName="/ppt/slideLayouts/slideLayout36.xml" ContentType="application/vnd.openxmlformats-officedocument.presentationml.slideLayout+xml"/>
  <Override PartName="/ppt/theme/theme18.xml" ContentType="application/vnd.openxmlformats-officedocument.theme+xml"/>
  <Override PartName="/ppt/slideLayouts/slideLayout37.xml" ContentType="application/vnd.openxmlformats-officedocument.presentationml.slideLayout+xml"/>
  <Override PartName="/ppt/theme/theme19.xml" ContentType="application/vnd.openxmlformats-officedocument.theme+xml"/>
  <Override PartName="/ppt/slideLayouts/slideLayout38.xml" ContentType="application/vnd.openxmlformats-officedocument.presentationml.slideLayout+xml"/>
  <Override PartName="/ppt/theme/theme20.xml" ContentType="application/vnd.openxmlformats-officedocument.theme+xml"/>
  <Override PartName="/ppt/theme/theme21.xml" ContentType="application/vnd.openxmlformats-officedocument.theme+xml"/>
  <Override PartName="/ppt/slideLayouts/slideLayout39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53" r:id="rId2"/>
    <p:sldMasterId id="2147483677" r:id="rId3"/>
    <p:sldMasterId id="2147483679" r:id="rId4"/>
    <p:sldMasterId id="2147483681" r:id="rId5"/>
    <p:sldMasterId id="2147483683" r:id="rId6"/>
    <p:sldMasterId id="2147483686" r:id="rId7"/>
    <p:sldMasterId id="2147483688" r:id="rId8"/>
    <p:sldMasterId id="2147483719" r:id="rId9"/>
    <p:sldMasterId id="2147483748" r:id="rId10"/>
    <p:sldMasterId id="2147483750" r:id="rId11"/>
    <p:sldMasterId id="2147483752" r:id="rId12"/>
    <p:sldMasterId id="2147483754" r:id="rId13"/>
    <p:sldMasterId id="2147483756" r:id="rId14"/>
    <p:sldMasterId id="2147483758" r:id="rId15"/>
    <p:sldMasterId id="2147483760" r:id="rId16"/>
    <p:sldMasterId id="2147483762" r:id="rId17"/>
    <p:sldMasterId id="2147483764" r:id="rId18"/>
    <p:sldMasterId id="2147483766" r:id="rId19"/>
    <p:sldMasterId id="2147483768" r:id="rId20"/>
    <p:sldMasterId id="2147483770" r:id="rId21"/>
    <p:sldMasterId id="2147483771" r:id="rId22"/>
  </p:sldMasterIdLst>
  <p:notesMasterIdLst>
    <p:notesMasterId r:id="rId106"/>
  </p:notesMasterIdLst>
  <p:sldIdLst>
    <p:sldId id="256" r:id="rId23"/>
    <p:sldId id="446" r:id="rId24"/>
    <p:sldId id="491" r:id="rId25"/>
    <p:sldId id="492" r:id="rId26"/>
    <p:sldId id="447" r:id="rId27"/>
    <p:sldId id="514" r:id="rId28"/>
    <p:sldId id="515" r:id="rId29"/>
    <p:sldId id="516" r:id="rId30"/>
    <p:sldId id="517" r:id="rId31"/>
    <p:sldId id="450" r:id="rId32"/>
    <p:sldId id="374" r:id="rId33"/>
    <p:sldId id="375" r:id="rId34"/>
    <p:sldId id="376" r:id="rId35"/>
    <p:sldId id="377" r:id="rId36"/>
    <p:sldId id="378" r:id="rId37"/>
    <p:sldId id="379" r:id="rId38"/>
    <p:sldId id="451" r:id="rId39"/>
    <p:sldId id="404" r:id="rId40"/>
    <p:sldId id="484" r:id="rId41"/>
    <p:sldId id="485" r:id="rId42"/>
    <p:sldId id="419" r:id="rId43"/>
    <p:sldId id="567" r:id="rId44"/>
    <p:sldId id="568" r:id="rId45"/>
    <p:sldId id="569" r:id="rId46"/>
    <p:sldId id="540" r:id="rId47"/>
    <p:sldId id="490" r:id="rId48"/>
    <p:sldId id="334" r:id="rId49"/>
    <p:sldId id="452" r:id="rId50"/>
    <p:sldId id="340" r:id="rId51"/>
    <p:sldId id="541" r:id="rId52"/>
    <p:sldId id="546" r:id="rId53"/>
    <p:sldId id="542" r:id="rId54"/>
    <p:sldId id="543" r:id="rId55"/>
    <p:sldId id="544" r:id="rId56"/>
    <p:sldId id="545" r:id="rId57"/>
    <p:sldId id="502" r:id="rId58"/>
    <p:sldId id="501" r:id="rId59"/>
    <p:sldId id="453" r:id="rId60"/>
    <p:sldId id="386" r:id="rId61"/>
    <p:sldId id="551" r:id="rId62"/>
    <p:sldId id="548" r:id="rId63"/>
    <p:sldId id="549" r:id="rId64"/>
    <p:sldId id="550" r:id="rId65"/>
    <p:sldId id="547" r:id="rId66"/>
    <p:sldId id="467" r:id="rId67"/>
    <p:sldId id="468" r:id="rId68"/>
    <p:sldId id="469" r:id="rId69"/>
    <p:sldId id="470" r:id="rId70"/>
    <p:sldId id="471" r:id="rId71"/>
    <p:sldId id="481" r:id="rId72"/>
    <p:sldId id="454" r:id="rId73"/>
    <p:sldId id="343" r:id="rId74"/>
    <p:sldId id="535" r:id="rId75"/>
    <p:sldId id="536" r:id="rId76"/>
    <p:sldId id="537" r:id="rId77"/>
    <p:sldId id="538" r:id="rId78"/>
    <p:sldId id="560" r:id="rId79"/>
    <p:sldId id="561" r:id="rId80"/>
    <p:sldId id="562" r:id="rId81"/>
    <p:sldId id="563" r:id="rId82"/>
    <p:sldId id="564" r:id="rId83"/>
    <p:sldId id="539" r:id="rId84"/>
    <p:sldId id="344" r:id="rId85"/>
    <p:sldId id="345" r:id="rId86"/>
    <p:sldId id="346" r:id="rId87"/>
    <p:sldId id="347" r:id="rId88"/>
    <p:sldId id="507" r:id="rId89"/>
    <p:sldId id="508" r:id="rId90"/>
    <p:sldId id="528" r:id="rId91"/>
    <p:sldId id="519" r:id="rId92"/>
    <p:sldId id="554" r:id="rId93"/>
    <p:sldId id="509" r:id="rId94"/>
    <p:sldId id="523" r:id="rId95"/>
    <p:sldId id="457" r:id="rId96"/>
    <p:sldId id="458" r:id="rId97"/>
    <p:sldId id="459" r:id="rId98"/>
    <p:sldId id="460" r:id="rId99"/>
    <p:sldId id="461" r:id="rId100"/>
    <p:sldId id="462" r:id="rId101"/>
    <p:sldId id="463" r:id="rId102"/>
    <p:sldId id="464" r:id="rId103"/>
    <p:sldId id="381" r:id="rId104"/>
    <p:sldId id="380" r:id="rId105"/>
  </p:sldIdLst>
  <p:sldSz cx="9144000" cy="6858000" type="screen4x3"/>
  <p:notesSz cx="6858000" cy="91011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CC"/>
    <a:srgbClr val="CCFFCC"/>
    <a:srgbClr val="F7F7F0"/>
    <a:srgbClr val="FFFFFF"/>
    <a:srgbClr val="A50021"/>
    <a:srgbClr val="00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668" autoAdjust="0"/>
  </p:normalViewPr>
  <p:slideViewPr>
    <p:cSldViewPr>
      <p:cViewPr varScale="1">
        <p:scale>
          <a:sx n="67" d="100"/>
          <a:sy n="67" d="100"/>
        </p:scale>
        <p:origin x="67" y="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5" d="100"/>
          <a:sy n="135" d="100"/>
        </p:scale>
        <p:origin x="-84" y="-360"/>
      </p:cViewPr>
      <p:guideLst>
        <p:guide orient="horz" pos="286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4.xml"/><Relationship Id="rId21" Type="http://schemas.openxmlformats.org/officeDocument/2006/relationships/slideMaster" Target="slideMasters/slideMaster21.xml"/><Relationship Id="rId42" Type="http://schemas.openxmlformats.org/officeDocument/2006/relationships/slide" Target="slides/slide20.xml"/><Relationship Id="rId47" Type="http://schemas.openxmlformats.org/officeDocument/2006/relationships/slide" Target="slides/slide25.xml"/><Relationship Id="rId63" Type="http://schemas.openxmlformats.org/officeDocument/2006/relationships/slide" Target="slides/slide41.xml"/><Relationship Id="rId68" Type="http://schemas.openxmlformats.org/officeDocument/2006/relationships/slide" Target="slides/slide46.xml"/><Relationship Id="rId84" Type="http://schemas.openxmlformats.org/officeDocument/2006/relationships/slide" Target="slides/slide62.xml"/><Relationship Id="rId89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7.xml"/><Relationship Id="rId107" Type="http://schemas.openxmlformats.org/officeDocument/2006/relationships/presProps" Target="presProps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slide" Target="slides/slide18.xml"/><Relationship Id="rId45" Type="http://schemas.openxmlformats.org/officeDocument/2006/relationships/slide" Target="slides/slide23.xml"/><Relationship Id="rId53" Type="http://schemas.openxmlformats.org/officeDocument/2006/relationships/slide" Target="slides/slide31.xml"/><Relationship Id="rId58" Type="http://schemas.openxmlformats.org/officeDocument/2006/relationships/slide" Target="slides/slide36.xml"/><Relationship Id="rId66" Type="http://schemas.openxmlformats.org/officeDocument/2006/relationships/slide" Target="slides/slide44.xml"/><Relationship Id="rId74" Type="http://schemas.openxmlformats.org/officeDocument/2006/relationships/slide" Target="slides/slide52.xml"/><Relationship Id="rId79" Type="http://schemas.openxmlformats.org/officeDocument/2006/relationships/slide" Target="slides/slide57.xml"/><Relationship Id="rId87" Type="http://schemas.openxmlformats.org/officeDocument/2006/relationships/slide" Target="slides/slide65.xml"/><Relationship Id="rId102" Type="http://schemas.openxmlformats.org/officeDocument/2006/relationships/slide" Target="slides/slide80.xml"/><Relationship Id="rId11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39.xml"/><Relationship Id="rId82" Type="http://schemas.openxmlformats.org/officeDocument/2006/relationships/slide" Target="slides/slide60.xml"/><Relationship Id="rId90" Type="http://schemas.openxmlformats.org/officeDocument/2006/relationships/slide" Target="slides/slide68.xml"/><Relationship Id="rId95" Type="http://schemas.openxmlformats.org/officeDocument/2006/relationships/slide" Target="slides/slide73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slide" Target="slides/slide21.xml"/><Relationship Id="rId48" Type="http://schemas.openxmlformats.org/officeDocument/2006/relationships/slide" Target="slides/slide26.xml"/><Relationship Id="rId56" Type="http://schemas.openxmlformats.org/officeDocument/2006/relationships/slide" Target="slides/slide34.xml"/><Relationship Id="rId64" Type="http://schemas.openxmlformats.org/officeDocument/2006/relationships/slide" Target="slides/slide42.xml"/><Relationship Id="rId69" Type="http://schemas.openxmlformats.org/officeDocument/2006/relationships/slide" Target="slides/slide47.xml"/><Relationship Id="rId77" Type="http://schemas.openxmlformats.org/officeDocument/2006/relationships/slide" Target="slides/slide55.xml"/><Relationship Id="rId100" Type="http://schemas.openxmlformats.org/officeDocument/2006/relationships/slide" Target="slides/slide78.xml"/><Relationship Id="rId105" Type="http://schemas.openxmlformats.org/officeDocument/2006/relationships/slide" Target="slides/slide83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9.xml"/><Relationship Id="rId72" Type="http://schemas.openxmlformats.org/officeDocument/2006/relationships/slide" Target="slides/slide50.xml"/><Relationship Id="rId80" Type="http://schemas.openxmlformats.org/officeDocument/2006/relationships/slide" Target="slides/slide58.xml"/><Relationship Id="rId85" Type="http://schemas.openxmlformats.org/officeDocument/2006/relationships/slide" Target="slides/slide63.xml"/><Relationship Id="rId93" Type="http://schemas.openxmlformats.org/officeDocument/2006/relationships/slide" Target="slides/slide71.xml"/><Relationship Id="rId98" Type="http://schemas.openxmlformats.org/officeDocument/2006/relationships/slide" Target="slides/slide76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46" Type="http://schemas.openxmlformats.org/officeDocument/2006/relationships/slide" Target="slides/slide24.xml"/><Relationship Id="rId59" Type="http://schemas.openxmlformats.org/officeDocument/2006/relationships/slide" Target="slides/slide37.xml"/><Relationship Id="rId67" Type="http://schemas.openxmlformats.org/officeDocument/2006/relationships/slide" Target="slides/slide45.xml"/><Relationship Id="rId103" Type="http://schemas.openxmlformats.org/officeDocument/2006/relationships/slide" Target="slides/slide81.xml"/><Relationship Id="rId108" Type="http://schemas.openxmlformats.org/officeDocument/2006/relationships/viewProps" Target="viewProps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9.xml"/><Relationship Id="rId54" Type="http://schemas.openxmlformats.org/officeDocument/2006/relationships/slide" Target="slides/slide32.xml"/><Relationship Id="rId62" Type="http://schemas.openxmlformats.org/officeDocument/2006/relationships/slide" Target="slides/slide40.xml"/><Relationship Id="rId70" Type="http://schemas.openxmlformats.org/officeDocument/2006/relationships/slide" Target="slides/slide48.xml"/><Relationship Id="rId75" Type="http://schemas.openxmlformats.org/officeDocument/2006/relationships/slide" Target="slides/slide53.xml"/><Relationship Id="rId83" Type="http://schemas.openxmlformats.org/officeDocument/2006/relationships/slide" Target="slides/slide61.xml"/><Relationship Id="rId88" Type="http://schemas.openxmlformats.org/officeDocument/2006/relationships/slide" Target="slides/slide66.xml"/><Relationship Id="rId91" Type="http://schemas.openxmlformats.org/officeDocument/2006/relationships/slide" Target="slides/slide69.xml"/><Relationship Id="rId96" Type="http://schemas.openxmlformats.org/officeDocument/2006/relationships/slide" Target="slides/slide74.xml"/><Relationship Id="rId11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49" Type="http://schemas.openxmlformats.org/officeDocument/2006/relationships/slide" Target="slides/slide27.xml"/><Relationship Id="rId57" Type="http://schemas.openxmlformats.org/officeDocument/2006/relationships/slide" Target="slides/slide35.xml"/><Relationship Id="rId10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9.xml"/><Relationship Id="rId44" Type="http://schemas.openxmlformats.org/officeDocument/2006/relationships/slide" Target="slides/slide22.xml"/><Relationship Id="rId52" Type="http://schemas.openxmlformats.org/officeDocument/2006/relationships/slide" Target="slides/slide30.xml"/><Relationship Id="rId60" Type="http://schemas.openxmlformats.org/officeDocument/2006/relationships/slide" Target="slides/slide38.xml"/><Relationship Id="rId65" Type="http://schemas.openxmlformats.org/officeDocument/2006/relationships/slide" Target="slides/slide43.xml"/><Relationship Id="rId73" Type="http://schemas.openxmlformats.org/officeDocument/2006/relationships/slide" Target="slides/slide51.xml"/><Relationship Id="rId78" Type="http://schemas.openxmlformats.org/officeDocument/2006/relationships/slide" Target="slides/slide56.xml"/><Relationship Id="rId81" Type="http://schemas.openxmlformats.org/officeDocument/2006/relationships/slide" Target="slides/slide59.xml"/><Relationship Id="rId86" Type="http://schemas.openxmlformats.org/officeDocument/2006/relationships/slide" Target="slides/slide64.xml"/><Relationship Id="rId94" Type="http://schemas.openxmlformats.org/officeDocument/2006/relationships/slide" Target="slides/slide72.xml"/><Relationship Id="rId99" Type="http://schemas.openxmlformats.org/officeDocument/2006/relationships/slide" Target="slides/slide77.xml"/><Relationship Id="rId101" Type="http://schemas.openxmlformats.org/officeDocument/2006/relationships/slide" Target="slides/slide7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17.xml"/><Relationship Id="rId109" Type="http://schemas.openxmlformats.org/officeDocument/2006/relationships/theme" Target="theme/theme1.xml"/><Relationship Id="rId34" Type="http://schemas.openxmlformats.org/officeDocument/2006/relationships/slide" Target="slides/slide12.xml"/><Relationship Id="rId50" Type="http://schemas.openxmlformats.org/officeDocument/2006/relationships/slide" Target="slides/slide28.xml"/><Relationship Id="rId55" Type="http://schemas.openxmlformats.org/officeDocument/2006/relationships/slide" Target="slides/slide33.xml"/><Relationship Id="rId76" Type="http://schemas.openxmlformats.org/officeDocument/2006/relationships/slide" Target="slides/slide54.xml"/><Relationship Id="rId97" Type="http://schemas.openxmlformats.org/officeDocument/2006/relationships/slide" Target="slides/slide75.xml"/><Relationship Id="rId104" Type="http://schemas.openxmlformats.org/officeDocument/2006/relationships/slide" Target="slides/slide82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49.xml"/><Relationship Id="rId92" Type="http://schemas.openxmlformats.org/officeDocument/2006/relationships/slide" Target="slides/slide7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5" tIns="45593" rIns="91185" bIns="45593" numCol="1" anchor="t" anchorCtr="0" compatLnSpc="1">
            <a:prstTxWarp prst="textNoShape">
              <a:avLst/>
            </a:prstTxWarp>
          </a:bodyPr>
          <a:lstStyle>
            <a:lvl1pPr defTabSz="911102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5" tIns="45593" rIns="91185" bIns="45593" numCol="1" anchor="t" anchorCtr="0" compatLnSpc="1">
            <a:prstTxWarp prst="textNoShape">
              <a:avLst/>
            </a:prstTxWarp>
          </a:bodyPr>
          <a:lstStyle>
            <a:lvl1pPr algn="r" defTabSz="911102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682625"/>
            <a:ext cx="4551362" cy="3413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24350"/>
            <a:ext cx="54864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5" tIns="45593" rIns="91185" bIns="455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4393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5" tIns="45593" rIns="91185" bIns="45593" numCol="1" anchor="b" anchorCtr="0" compatLnSpc="1">
            <a:prstTxWarp prst="textNoShape">
              <a:avLst/>
            </a:prstTxWarp>
          </a:bodyPr>
          <a:lstStyle>
            <a:lvl1pPr defTabSz="911102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4393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5" tIns="45593" rIns="91185" bIns="45593" numCol="1" anchor="b" anchorCtr="0" compatLnSpc="1">
            <a:prstTxWarp prst="textNoShape">
              <a:avLst/>
            </a:prstTxWarp>
          </a:bodyPr>
          <a:lstStyle>
            <a:lvl1pPr algn="r" defTabSz="911102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CC6FEA65-9595-45F0-A1D4-C5EDBB777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99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131DF3CF-6191-4F8A-BA2D-56804EF640CE}" type="slidenum">
              <a:rPr lang="en-US" smtClean="0"/>
              <a:pPr defTabSz="909638"/>
              <a:t>1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This worked well for a 1.5 hr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1987865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826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FA80E694-9BBB-4E27-8588-8BEEDFD8D81A}" type="slidenum">
              <a:rPr lang="en-US" smtClean="0"/>
              <a:pPr defTabSz="909638"/>
              <a:t>21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81038"/>
            <a:ext cx="4552950" cy="3414712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6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10827D45-BB3E-41F7-AF61-AA2E29951B62}" type="slidenum">
              <a:rPr lang="en-US" smtClean="0"/>
              <a:pPr defTabSz="909638"/>
              <a:t>27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04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2B3A25D1-3EDB-4BFF-97C8-628AA241BF80}" type="slidenum">
              <a:rPr lang="en-US" smtClean="0"/>
              <a:pPr defTabSz="909638"/>
              <a:t>29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58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D1825C-D4CF-4DE7-B1AF-5A748E1B4D5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71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46A57109-EC2A-45A3-84C9-A5562BBB6ED2}" type="slidenum">
              <a:rPr lang="en-US" smtClean="0">
                <a:solidFill>
                  <a:srgbClr val="000000"/>
                </a:solidFill>
              </a:rPr>
              <a:pPr defTabSz="909638"/>
              <a:t>36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76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C107BD8-28DB-4AA3-A39A-515960F622DC}" type="slidenum">
              <a:rPr lang="en-US" smtClean="0"/>
              <a:pPr defTabSz="909638"/>
              <a:t>39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446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200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217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82625"/>
            <a:ext cx="4551363" cy="3413125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34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B424E4C6-BEEE-4ECD-84E5-375128BC2AC8}" type="slidenum">
              <a:rPr lang="en-US" smtClean="0"/>
              <a:pPr defTabSz="909638"/>
              <a:t>11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179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82625"/>
            <a:ext cx="4551363" cy="3413125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298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 txBox="1">
            <a:spLocks noGrp="1" noChangeArrowheads="1"/>
          </p:cNvSpPr>
          <p:nvPr/>
        </p:nvSpPr>
        <p:spPr bwMode="auto">
          <a:xfrm>
            <a:off x="3884613" y="8643938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185" tIns="45593" rIns="91185" bIns="45593" anchor="b"/>
          <a:lstStyle/>
          <a:p>
            <a:pPr algn="r" defTabSz="909638"/>
            <a:fld id="{4DBAB45C-280B-4BE3-A358-E36B6E562EC0}" type="slidenum">
              <a:rPr lang="en-US" sz="1200" b="0">
                <a:latin typeface="Arial" charset="0"/>
              </a:rPr>
              <a:pPr algn="r" defTabSz="909638"/>
              <a:t>50</a:t>
            </a:fld>
            <a:endParaRPr lang="en-US" sz="1200" b="0">
              <a:latin typeface="Arial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052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B71E9944-4269-441D-AE58-23AED4B25BA7}" type="slidenum">
              <a:rPr lang="en-US" smtClean="0"/>
              <a:pPr defTabSz="909638"/>
              <a:t>52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953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50949E74-0F9C-4753-9EBD-B3DBF24038A8}" type="slidenum">
              <a:rPr lang="en-US" smtClean="0"/>
              <a:pPr defTabSz="909638"/>
              <a:t>63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139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12DC0489-0DDF-48B4-B377-393F055BF9D3}" type="slidenum">
              <a:rPr lang="en-US" smtClean="0"/>
              <a:pPr defTabSz="909638"/>
              <a:t>64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851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34F976A1-59CC-4799-AEDC-595C2AAFFD87}" type="slidenum">
              <a:rPr lang="en-US" smtClean="0"/>
              <a:pPr defTabSz="909638"/>
              <a:t>65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530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070DC412-45D1-4F4A-AFAE-BC51D471C9D2}" type="slidenum">
              <a:rPr lang="en-US" smtClean="0"/>
              <a:pPr defTabSz="909638"/>
              <a:t>66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473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3FD25AF-9A9A-4A97-AA0C-01E8365A46DF}" type="slidenum">
              <a:rPr lang="en-US" smtClean="0"/>
              <a:pPr defTabSz="909638"/>
              <a:t>72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963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ACABE8B2-7578-49DB-8D61-1E9EE7294F78}" type="slidenum">
              <a:rPr lang="en-US" smtClean="0"/>
              <a:pPr defTabSz="909638"/>
              <a:t>83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23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08E6BB06-B7E8-4387-9552-06874244C862}" type="slidenum">
              <a:rPr lang="en-US" smtClean="0"/>
              <a:pPr defTabSz="909638"/>
              <a:t>12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55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B3B434EA-680A-4C52-A17F-C4E587F07144}" type="slidenum">
              <a:rPr lang="en-US" smtClean="0"/>
              <a:pPr defTabSz="909638"/>
              <a:t>13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57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73477643-C0D0-4171-82E0-6A3EDAA06959}" type="slidenum">
              <a:rPr lang="en-US" smtClean="0"/>
              <a:pPr defTabSz="909638"/>
              <a:t>14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33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A400BE56-5E35-4285-A3D8-4A6074ED8FDB}" type="slidenum">
              <a:rPr lang="en-US" smtClean="0"/>
              <a:pPr defTabSz="909638"/>
              <a:t>15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78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C6D6FC30-7C0F-49D3-9AFE-5A8EDB763752}" type="slidenum">
              <a:rPr lang="en-US" smtClean="0"/>
              <a:pPr defTabSz="909638"/>
              <a:t>16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41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77C6223C-06E3-454E-986A-071DCBBB082D}" type="slidenum">
              <a:rPr lang="en-US" smtClean="0"/>
              <a:pPr defTabSz="909638"/>
              <a:t>18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81038"/>
            <a:ext cx="4552950" cy="3414712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83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07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807EE-9FA6-4776-B244-7A9E17AE3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9641F-96A8-49D6-9B87-1DBE73348158}" type="slidenum">
              <a:rPr lang="en-US" sz="2400">
                <a:solidFill>
                  <a:srgbClr val="000000"/>
                </a:solidFill>
                <a:cs typeface="Arial" charset="0"/>
              </a:rPr>
              <a:pPr>
                <a:defRPr/>
              </a:pPr>
              <a:t>‹#›</a:t>
            </a:fld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9641F-96A8-49D6-9B87-1DBE73348158}" type="slidenum">
              <a:rPr lang="en-US" sz="2400">
                <a:solidFill>
                  <a:srgbClr val="000000"/>
                </a:solidFill>
                <a:cs typeface="Arial" charset="0"/>
              </a:rPr>
              <a:pPr>
                <a:defRPr/>
              </a:pPr>
              <a:t>‹#›</a:t>
            </a:fld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9641F-96A8-49D6-9B87-1DBE73348158}" type="slidenum">
              <a:rPr lang="en-US" sz="2400">
                <a:solidFill>
                  <a:srgbClr val="000000"/>
                </a:solidFill>
                <a:cs typeface="Arial" charset="0"/>
              </a:rPr>
              <a:pPr>
                <a:defRPr/>
              </a:pPr>
              <a:t>‹#›</a:t>
            </a:fld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C6069-0876-4D74-B78A-9CED3A47F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9A722-7D40-4D34-BFA4-2299C12CBB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93925" y="1371600"/>
            <a:ext cx="3919538" cy="1306513"/>
          </a:xfrm>
        </p:spPr>
        <p:txBody>
          <a:bodyPr/>
          <a:lstStyle>
            <a:lvl2pPr>
              <a:defRPr u="heavy" baseline="0">
                <a:solidFill>
                  <a:srgbClr val="0000CC"/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608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8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9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0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31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32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33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34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35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36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8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1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148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chemeClr val="accent2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6150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819150" y="152400"/>
            <a:ext cx="7505700" cy="457200"/>
            <a:chOff x="516" y="144"/>
            <a:chExt cx="4728" cy="288"/>
          </a:xfrm>
        </p:grpSpPr>
        <p:sp>
          <p:nvSpPr>
            <p:cNvPr id="67590" name="Text Box 6"/>
            <p:cNvSpPr txBox="1">
              <a:spLocks noChangeArrowheads="1"/>
            </p:cNvSpPr>
            <p:nvPr userDrawn="1"/>
          </p:nvSpPr>
          <p:spPr bwMode="auto">
            <a:xfrm>
              <a:off x="624" y="144"/>
              <a:ext cx="45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800" dirty="0">
                  <a:solidFill>
                    <a:srgbClr val="0000CC"/>
                  </a:solidFill>
                  <a:cs typeface="Arial" charset="0"/>
                </a:rPr>
                <a:t>Active &amp; Interactive Learning</a:t>
              </a:r>
            </a:p>
          </p:txBody>
        </p:sp>
        <p:sp>
          <p:nvSpPr>
            <p:cNvPr id="67591" name="Line 7"/>
            <p:cNvSpPr>
              <a:spLocks noChangeShapeType="1"/>
            </p:cNvSpPr>
            <p:nvPr userDrawn="1"/>
          </p:nvSpPr>
          <p:spPr bwMode="auto">
            <a:xfrm>
              <a:off x="516" y="432"/>
              <a:ext cx="4728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819150" y="152400"/>
            <a:ext cx="7505700" cy="457200"/>
            <a:chOff x="516" y="144"/>
            <a:chExt cx="4728" cy="288"/>
          </a:xfrm>
        </p:grpSpPr>
        <p:sp>
          <p:nvSpPr>
            <p:cNvPr id="67590" name="Text Box 6"/>
            <p:cNvSpPr txBox="1">
              <a:spLocks noChangeArrowheads="1"/>
            </p:cNvSpPr>
            <p:nvPr userDrawn="1"/>
          </p:nvSpPr>
          <p:spPr bwMode="auto">
            <a:xfrm>
              <a:off x="624" y="144"/>
              <a:ext cx="45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800" dirty="0">
                  <a:solidFill>
                    <a:srgbClr val="0000CC"/>
                  </a:solidFill>
                  <a:cs typeface="Arial" charset="0"/>
                </a:rPr>
                <a:t>Active &amp; Interactive Learning</a:t>
              </a:r>
            </a:p>
          </p:txBody>
        </p:sp>
        <p:sp>
          <p:nvSpPr>
            <p:cNvPr id="67591" name="Line 7"/>
            <p:cNvSpPr>
              <a:spLocks noChangeShapeType="1"/>
            </p:cNvSpPr>
            <p:nvPr userDrawn="1"/>
          </p:nvSpPr>
          <p:spPr bwMode="auto">
            <a:xfrm>
              <a:off x="516" y="432"/>
              <a:ext cx="4728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819150" y="152400"/>
            <a:ext cx="7505700" cy="457200"/>
            <a:chOff x="516" y="144"/>
            <a:chExt cx="4728" cy="288"/>
          </a:xfrm>
        </p:grpSpPr>
        <p:sp>
          <p:nvSpPr>
            <p:cNvPr id="67590" name="Text Box 6"/>
            <p:cNvSpPr txBox="1">
              <a:spLocks noChangeArrowheads="1"/>
            </p:cNvSpPr>
            <p:nvPr userDrawn="1"/>
          </p:nvSpPr>
          <p:spPr bwMode="auto">
            <a:xfrm>
              <a:off x="624" y="144"/>
              <a:ext cx="45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800" dirty="0">
                  <a:solidFill>
                    <a:srgbClr val="0000CC"/>
                  </a:solidFill>
                  <a:cs typeface="Arial" charset="0"/>
                </a:rPr>
                <a:t>Active &amp; Interactive Learning</a:t>
              </a:r>
            </a:p>
          </p:txBody>
        </p:sp>
        <p:sp>
          <p:nvSpPr>
            <p:cNvPr id="67591" name="Line 7"/>
            <p:cNvSpPr>
              <a:spLocks noChangeShapeType="1"/>
            </p:cNvSpPr>
            <p:nvPr userDrawn="1"/>
          </p:nvSpPr>
          <p:spPr bwMode="auto">
            <a:xfrm>
              <a:off x="516" y="432"/>
              <a:ext cx="4728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cs typeface="Arial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333399"/>
                    </a:solidFill>
                    <a:cs typeface="Arial" pitchFamily="34" charset="0"/>
                  </a:rPr>
                  <a:t>Designing Courses for Significant Learning</a:t>
                </a:r>
              </a:p>
            </p:txBody>
          </p:sp>
          <p:pic>
            <p:nvPicPr>
              <p:cNvPr id="8198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EA1FB3-0249-436C-8017-1D535A05C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0231" name="Text Box 7"/>
          <p:cNvSpPr txBox="1">
            <a:spLocks noChangeArrowheads="1"/>
          </p:cNvSpPr>
          <p:nvPr userDrawn="1"/>
        </p:nvSpPr>
        <p:spPr bwMode="auto">
          <a:xfrm>
            <a:off x="990600" y="1524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0000CC"/>
                </a:solidFill>
                <a:cs typeface="Arial" charset="0"/>
              </a:rPr>
              <a:t>Promoting Better Teaching &amp; Learning</a:t>
            </a:r>
          </a:p>
        </p:txBody>
      </p:sp>
      <p:sp>
        <p:nvSpPr>
          <p:cNvPr id="180232" name="Line 8"/>
          <p:cNvSpPr>
            <a:spLocks noChangeShapeType="1"/>
          </p:cNvSpPr>
          <p:nvPr userDrawn="1"/>
        </p:nvSpPr>
        <p:spPr bwMode="auto">
          <a:xfrm>
            <a:off x="819150" y="609600"/>
            <a:ext cx="75057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0000CC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8198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0000CC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8198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cs typeface="Arial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0000CC"/>
                    </a:solidFill>
                    <a:cs typeface="Arial" pitchFamily="34" charset="0"/>
                  </a:rPr>
                  <a:t>Designing Courses for Significant Learning</a:t>
                </a:r>
              </a:p>
            </p:txBody>
          </p:sp>
          <p:pic>
            <p:nvPicPr>
              <p:cNvPr id="8198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0000CC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8198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0000CC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8198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0000CC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8198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 dirty="0">
                    <a:solidFill>
                      <a:srgbClr val="0000CC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8198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1"/>
          <p:cNvSpPr/>
          <p:nvPr/>
        </p:nvSpPr>
        <p:spPr>
          <a:xfrm>
            <a:off x="647640" y="639720"/>
            <a:ext cx="7848360" cy="360"/>
          </a:xfrm>
          <a:prstGeom prst="line">
            <a:avLst/>
          </a:prstGeom>
          <a:ln w="57240">
            <a:solidFill>
              <a:srgbClr val="A5002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1745280" y="152280"/>
            <a:ext cx="506196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Designing Courses for Significant Learning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" name="Picture 5"/>
          <p:cNvPicPr/>
          <p:nvPr/>
        </p:nvPicPr>
        <p:blipFill>
          <a:blip r:embed="rId3"/>
          <a:stretch/>
        </p:blipFill>
        <p:spPr>
          <a:xfrm>
            <a:off x="6943680" y="96840"/>
            <a:ext cx="456480" cy="435960"/>
          </a:xfrm>
          <a:prstGeom prst="rect">
            <a:avLst/>
          </a:prstGeom>
          <a:ln w="9360">
            <a:noFill/>
          </a:ln>
        </p:spPr>
      </p:pic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299895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7172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333399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7174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8196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333399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8198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9220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333399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9222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0244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333399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10246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8"/>
          <p:cNvGrpSpPr>
            <a:grpSpLocks/>
          </p:cNvGrpSpPr>
          <p:nvPr userDrawn="1"/>
        </p:nvGrpSpPr>
        <p:grpSpPr bwMode="auto">
          <a:xfrm>
            <a:off x="647700" y="96838"/>
            <a:ext cx="7848600" cy="542925"/>
            <a:chOff x="408" y="61"/>
            <a:chExt cx="4944" cy="342"/>
          </a:xfrm>
        </p:grpSpPr>
        <p:sp>
          <p:nvSpPr>
            <p:cNvPr id="189443" name="Line 3"/>
            <p:cNvSpPr>
              <a:spLocks noChangeShapeType="1"/>
            </p:cNvSpPr>
            <p:nvPr userDrawn="1"/>
          </p:nvSpPr>
          <p:spPr bwMode="auto">
            <a:xfrm>
              <a:off x="408" y="403"/>
              <a:ext cx="4944" cy="0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1268" name="Group 7"/>
            <p:cNvGrpSpPr>
              <a:grpSpLocks/>
            </p:cNvGrpSpPr>
            <p:nvPr userDrawn="1"/>
          </p:nvGrpSpPr>
          <p:grpSpPr bwMode="auto">
            <a:xfrm>
              <a:off x="1099" y="61"/>
              <a:ext cx="3563" cy="275"/>
              <a:chOff x="1285" y="61"/>
              <a:chExt cx="3563" cy="275"/>
            </a:xfrm>
          </p:grpSpPr>
          <p:sp>
            <p:nvSpPr>
              <p:cNvPr id="189444" name="Rectangle 4"/>
              <p:cNvSpPr>
                <a:spLocks noChangeArrowheads="1"/>
              </p:cNvSpPr>
              <p:nvPr userDrawn="1"/>
            </p:nvSpPr>
            <p:spPr bwMode="auto">
              <a:xfrm>
                <a:off x="1285" y="96"/>
                <a:ext cx="31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solidFill>
                      <a:srgbClr val="333399"/>
                    </a:solidFill>
                  </a:rPr>
                  <a:t>Designing Courses for Significant Learning</a:t>
                </a:r>
              </a:p>
            </p:txBody>
          </p:sp>
          <p:pic>
            <p:nvPicPr>
              <p:cNvPr id="11270" name="Picture 5" descr="logo_graphic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560" y="61"/>
                <a:ext cx="288" cy="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4307EEB6-7A20-4163-BC4E-96904A3EB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timizelearning.org/" TargetMode="Externa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762000" y="685800"/>
            <a:ext cx="7658100" cy="1368425"/>
          </a:xfrm>
          <a:prstGeom prst="rect">
            <a:avLst/>
          </a:prstGeom>
          <a:noFill/>
          <a:ln w="5715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A50021"/>
                </a:solidFill>
              </a:rPr>
              <a:t>DESIGNING COURSES for SIGNIFICANT LEARNING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457200" y="2540000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Workshop led by:</a:t>
            </a:r>
          </a:p>
          <a:p>
            <a:pPr algn="ctr">
              <a:spcBef>
                <a:spcPct val="50000"/>
              </a:spcBef>
            </a:pPr>
            <a:r>
              <a:rPr lang="en-US" sz="2400" dirty="0"/>
              <a:t>L. Dee Fink, Ph.D.</a:t>
            </a:r>
          </a:p>
          <a:p>
            <a:pPr algn="ctr">
              <a:spcBef>
                <a:spcPct val="50000"/>
              </a:spcBef>
            </a:pPr>
            <a:r>
              <a:rPr lang="en-US" sz="2400" dirty="0"/>
              <a:t>Educational Consultant in Higher Education</a:t>
            </a:r>
          </a:p>
          <a:p>
            <a:pPr algn="ctr">
              <a:spcBef>
                <a:spcPct val="25000"/>
              </a:spcBef>
            </a:pPr>
            <a:r>
              <a:rPr lang="en-US" sz="2400" dirty="0"/>
              <a:t>Author: </a:t>
            </a:r>
            <a:r>
              <a:rPr lang="en-US" sz="2400" i="1" dirty="0"/>
              <a:t>Creating Significant Learning Experiences</a:t>
            </a:r>
            <a:endParaRPr lang="en-US" sz="2400" dirty="0"/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1143000" y="5175849"/>
            <a:ext cx="6934200" cy="122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rgbClr val="0000CC"/>
                </a:solidFill>
              </a:rPr>
              <a:t>East Tennessee State University</a:t>
            </a:r>
            <a:r>
              <a:rPr lang="pl-PL" sz="3200" dirty="0">
                <a:solidFill>
                  <a:srgbClr val="0000CC"/>
                </a:solidFill>
              </a:rPr>
              <a:t> 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0000CC"/>
                </a:solidFill>
              </a:rPr>
              <a:t>January 8,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990600" y="1600200"/>
            <a:ext cx="7162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</a:rPr>
              <a:t>Integrated Course Design:</a:t>
            </a:r>
          </a:p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800000"/>
                </a:solidFill>
              </a:rPr>
              <a:t>SITUATIONAL FACTORS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600" b="1">
                <a:solidFill>
                  <a:srgbClr val="A50021"/>
                </a:solidFill>
                <a:latin typeface="Tahoma" pitchFamily="34" charset="0"/>
              </a:rPr>
              <a:t>Criteria of “GOOD” Course Design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851025" y="5375275"/>
            <a:ext cx="5303838" cy="415925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1200"/>
              </a:spcBef>
            </a:pPr>
            <a:r>
              <a:rPr lang="en-US" sz="1800">
                <a:solidFill>
                  <a:srgbClr val="0000FF"/>
                </a:solidFill>
              </a:rPr>
              <a:t>S I T U A T I O N A L    F A C T O R S</a:t>
            </a:r>
            <a:endParaRPr lang="en-US" sz="2400" b="0">
              <a:latin typeface="Garamond" pitchFamily="18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86200" y="6019800"/>
            <a:ext cx="11684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solidFill>
                  <a:srgbClr val="990033"/>
                </a:solidFill>
              </a:rPr>
              <a:t>In-Depth Situational Analysis</a:t>
            </a:r>
            <a:endParaRPr lang="en-US" sz="2400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457700" y="5791200"/>
            <a:ext cx="0" cy="207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2673350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4319588" y="5029200"/>
            <a:ext cx="274637" cy="276225"/>
          </a:xfrm>
          <a:prstGeom prst="upArrow">
            <a:avLst>
              <a:gd name="adj1" fmla="val 50000"/>
              <a:gd name="adj2" fmla="val 2514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5965825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9705" name="Group 9"/>
          <p:cNvGrpSpPr>
            <a:grpSpLocks/>
          </p:cNvGrpSpPr>
          <p:nvPr/>
        </p:nvGrpSpPr>
        <p:grpSpPr bwMode="auto">
          <a:xfrm>
            <a:off x="3589338" y="1985963"/>
            <a:ext cx="1736725" cy="900112"/>
            <a:chOff x="2261" y="1251"/>
            <a:chExt cx="1094" cy="567"/>
          </a:xfrm>
        </p:grpSpPr>
        <p:sp>
          <p:nvSpPr>
            <p:cNvPr id="29722" name="Oval 10"/>
            <p:cNvSpPr>
              <a:spLocks noChangeArrowheads="1"/>
            </p:cNvSpPr>
            <p:nvPr/>
          </p:nvSpPr>
          <p:spPr bwMode="auto">
            <a:xfrm>
              <a:off x="2261" y="1251"/>
              <a:ext cx="1094" cy="56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Text Box 11"/>
            <p:cNvSpPr txBox="1">
              <a:spLocks noChangeArrowheads="1"/>
            </p:cNvSpPr>
            <p:nvPr/>
          </p:nvSpPr>
          <p:spPr bwMode="auto">
            <a:xfrm>
              <a:off x="2400" y="1344"/>
              <a:ext cx="845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700" dirty="0">
                  <a:solidFill>
                    <a:srgbClr val="0000FF"/>
                  </a:solidFill>
                </a:rPr>
                <a:t>Learning Outcomes</a:t>
              </a:r>
              <a:endParaRPr lang="en-US" sz="2400" b="0" dirty="0">
                <a:latin typeface="Garamond" pitchFamily="18" charset="0"/>
              </a:endParaRPr>
            </a:p>
          </p:txBody>
        </p:sp>
      </p:grpSp>
      <p:sp>
        <p:nvSpPr>
          <p:cNvPr id="29706" name="Line 12"/>
          <p:cNvSpPr>
            <a:spLocks noChangeShapeType="1"/>
          </p:cNvSpPr>
          <p:nvPr/>
        </p:nvSpPr>
        <p:spPr bwMode="auto">
          <a:xfrm>
            <a:off x="4457700" y="1709738"/>
            <a:ext cx="0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Text Box 13"/>
          <p:cNvSpPr txBox="1">
            <a:spLocks noChangeArrowheads="1"/>
          </p:cNvSpPr>
          <p:nvPr/>
        </p:nvSpPr>
        <p:spPr bwMode="auto">
          <a:xfrm>
            <a:off x="3841750" y="1219200"/>
            <a:ext cx="1187450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Significant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29708" name="Line 14"/>
          <p:cNvSpPr>
            <a:spLocks noChangeShapeType="1"/>
          </p:cNvSpPr>
          <p:nvPr/>
        </p:nvSpPr>
        <p:spPr bwMode="auto">
          <a:xfrm>
            <a:off x="6218238" y="3994150"/>
            <a:ext cx="457200" cy="4143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9" name="Text Box 15"/>
          <p:cNvSpPr txBox="1">
            <a:spLocks noChangeArrowheads="1"/>
          </p:cNvSpPr>
          <p:nvPr/>
        </p:nvSpPr>
        <p:spPr bwMode="auto">
          <a:xfrm>
            <a:off x="6256338" y="4287838"/>
            <a:ext cx="1363662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Educative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Assessment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29710" name="Line 16"/>
          <p:cNvSpPr>
            <a:spLocks noChangeShapeType="1"/>
          </p:cNvSpPr>
          <p:nvPr/>
        </p:nvSpPr>
        <p:spPr bwMode="auto">
          <a:xfrm rot="21169434" flipH="1">
            <a:off x="2239963" y="4002088"/>
            <a:ext cx="495300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1" name="Text Box 17"/>
          <p:cNvSpPr txBox="1">
            <a:spLocks noChangeArrowheads="1"/>
          </p:cNvSpPr>
          <p:nvPr/>
        </p:nvSpPr>
        <p:spPr bwMode="auto">
          <a:xfrm>
            <a:off x="1447800" y="4287838"/>
            <a:ext cx="1150938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Active 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29712" name="Text Box 18"/>
          <p:cNvSpPr txBox="1">
            <a:spLocks noChangeArrowheads="1"/>
          </p:cNvSpPr>
          <p:nvPr/>
        </p:nvSpPr>
        <p:spPr bwMode="auto">
          <a:xfrm>
            <a:off x="3810000" y="30480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990033"/>
                </a:solidFill>
              </a:rPr>
              <a:t>Integration</a:t>
            </a:r>
          </a:p>
        </p:txBody>
      </p:sp>
      <p:grpSp>
        <p:nvGrpSpPr>
          <p:cNvPr id="29713" name="Group 19"/>
          <p:cNvGrpSpPr>
            <a:grpSpLocks/>
          </p:cNvGrpSpPr>
          <p:nvPr/>
        </p:nvGrpSpPr>
        <p:grpSpPr bwMode="auto">
          <a:xfrm>
            <a:off x="4899025" y="3163888"/>
            <a:ext cx="1738313" cy="898525"/>
            <a:chOff x="3086" y="1993"/>
            <a:chExt cx="1095" cy="566"/>
          </a:xfrm>
        </p:grpSpPr>
        <p:sp>
          <p:nvSpPr>
            <p:cNvPr id="29720" name="Oval 20"/>
            <p:cNvSpPr>
              <a:spLocks noChangeArrowheads="1"/>
            </p:cNvSpPr>
            <p:nvPr/>
          </p:nvSpPr>
          <p:spPr bwMode="auto">
            <a:xfrm>
              <a:off x="3086" y="1993"/>
              <a:ext cx="1095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Text Box 21"/>
            <p:cNvSpPr txBox="1">
              <a:spLocks noChangeArrowheads="1"/>
            </p:cNvSpPr>
            <p:nvPr/>
          </p:nvSpPr>
          <p:spPr bwMode="auto">
            <a:xfrm>
              <a:off x="3216" y="2095"/>
              <a:ext cx="864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Feedback &amp; </a:t>
              </a:r>
            </a:p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Assessment</a:t>
              </a:r>
              <a:endParaRPr lang="en-US" sz="2400" b="0">
                <a:latin typeface="Garamond" pitchFamily="18" charset="0"/>
              </a:endParaRPr>
            </a:p>
          </p:txBody>
        </p:sp>
      </p:grpSp>
      <p:grpSp>
        <p:nvGrpSpPr>
          <p:cNvPr id="29714" name="Group 22"/>
          <p:cNvGrpSpPr>
            <a:grpSpLocks/>
          </p:cNvGrpSpPr>
          <p:nvPr/>
        </p:nvGrpSpPr>
        <p:grpSpPr bwMode="auto">
          <a:xfrm>
            <a:off x="2225675" y="3163888"/>
            <a:ext cx="1736725" cy="898525"/>
            <a:chOff x="1162" y="1993"/>
            <a:chExt cx="1094" cy="566"/>
          </a:xfrm>
        </p:grpSpPr>
        <p:sp>
          <p:nvSpPr>
            <p:cNvPr id="29718" name="Oval 23"/>
            <p:cNvSpPr>
              <a:spLocks noChangeArrowheads="1"/>
            </p:cNvSpPr>
            <p:nvPr/>
          </p:nvSpPr>
          <p:spPr bwMode="auto">
            <a:xfrm>
              <a:off x="1162" y="1993"/>
              <a:ext cx="1094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Text Box 24"/>
            <p:cNvSpPr txBox="1">
              <a:spLocks noChangeArrowheads="1"/>
            </p:cNvSpPr>
            <p:nvPr/>
          </p:nvSpPr>
          <p:spPr bwMode="auto">
            <a:xfrm>
              <a:off x="1219" y="2056"/>
              <a:ext cx="979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Teaching and</a:t>
              </a: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Learning</a:t>
              </a:r>
              <a:endParaRPr lang="en-US" sz="1600">
                <a:solidFill>
                  <a:srgbClr val="0000FF"/>
                </a:solidFill>
              </a:endParaRP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Activities</a:t>
              </a:r>
              <a:endParaRPr lang="en-US" sz="2400" b="0">
                <a:latin typeface="Garamond" pitchFamily="18" charset="0"/>
              </a:endParaRPr>
            </a:p>
          </p:txBody>
        </p:sp>
      </p:grpSp>
      <p:sp>
        <p:nvSpPr>
          <p:cNvPr id="29715" name="Freeform 25"/>
          <p:cNvSpPr>
            <a:spLocks/>
          </p:cNvSpPr>
          <p:nvPr/>
        </p:nvSpPr>
        <p:spPr bwMode="auto">
          <a:xfrm>
            <a:off x="4953000" y="2824163"/>
            <a:ext cx="300038" cy="404812"/>
          </a:xfrm>
          <a:custGeom>
            <a:avLst/>
            <a:gdLst>
              <a:gd name="T0" fmla="*/ 0 w 189"/>
              <a:gd name="T1" fmla="*/ 0 h 255"/>
              <a:gd name="T2" fmla="*/ 2147483647 w 189"/>
              <a:gd name="T3" fmla="*/ 2147483647 h 255"/>
              <a:gd name="T4" fmla="*/ 0 60000 65536"/>
              <a:gd name="T5" fmla="*/ 0 60000 65536"/>
              <a:gd name="T6" fmla="*/ 0 w 189"/>
              <a:gd name="T7" fmla="*/ 0 h 255"/>
              <a:gd name="T8" fmla="*/ 189 w 189"/>
              <a:gd name="T9" fmla="*/ 255 h 25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9" h="255">
                <a:moveTo>
                  <a:pt x="0" y="0"/>
                </a:moveTo>
                <a:lnTo>
                  <a:pt x="189" y="25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6" name="Freeform 26"/>
          <p:cNvSpPr>
            <a:spLocks/>
          </p:cNvSpPr>
          <p:nvPr/>
        </p:nvSpPr>
        <p:spPr bwMode="auto">
          <a:xfrm>
            <a:off x="3622675" y="2813050"/>
            <a:ext cx="323850" cy="428625"/>
          </a:xfrm>
          <a:custGeom>
            <a:avLst/>
            <a:gdLst>
              <a:gd name="T0" fmla="*/ 2147483647 w 204"/>
              <a:gd name="T1" fmla="*/ 0 h 270"/>
              <a:gd name="T2" fmla="*/ 0 w 204"/>
              <a:gd name="T3" fmla="*/ 2147483647 h 270"/>
              <a:gd name="T4" fmla="*/ 0 60000 65536"/>
              <a:gd name="T5" fmla="*/ 0 60000 65536"/>
              <a:gd name="T6" fmla="*/ 0 w 204"/>
              <a:gd name="T7" fmla="*/ 0 h 270"/>
              <a:gd name="T8" fmla="*/ 204 w 204"/>
              <a:gd name="T9" fmla="*/ 270 h 27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4" h="270">
                <a:moveTo>
                  <a:pt x="204" y="0"/>
                </a:moveTo>
                <a:lnTo>
                  <a:pt x="0" y="27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7" name="Freeform 27"/>
          <p:cNvSpPr>
            <a:spLocks/>
          </p:cNvSpPr>
          <p:nvPr/>
        </p:nvSpPr>
        <p:spPr bwMode="auto">
          <a:xfrm>
            <a:off x="3970338" y="3611563"/>
            <a:ext cx="903287" cy="1587"/>
          </a:xfrm>
          <a:custGeom>
            <a:avLst/>
            <a:gdLst>
              <a:gd name="T0" fmla="*/ 0 w 569"/>
              <a:gd name="T1" fmla="*/ 0 h 1"/>
              <a:gd name="T2" fmla="*/ 2147483647 w 569"/>
              <a:gd name="T3" fmla="*/ 0 h 1"/>
              <a:gd name="T4" fmla="*/ 0 60000 65536"/>
              <a:gd name="T5" fmla="*/ 0 60000 65536"/>
              <a:gd name="T6" fmla="*/ 0 w 569"/>
              <a:gd name="T7" fmla="*/ 0 h 1"/>
              <a:gd name="T8" fmla="*/ 569 w 56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9" h="1">
                <a:moveTo>
                  <a:pt x="0" y="0"/>
                </a:moveTo>
                <a:lnTo>
                  <a:pt x="569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066800" y="1143000"/>
            <a:ext cx="7010400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3200">
                <a:solidFill>
                  <a:srgbClr val="990033"/>
                </a:solidFill>
              </a:rPr>
              <a:t>Situational Factors:</a:t>
            </a:r>
            <a:r>
              <a:rPr lang="en-US" sz="3200"/>
              <a:t>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3200"/>
              <a:t>Collecting information about…</a:t>
            </a:r>
          </a:p>
          <a:p>
            <a:pPr marL="1379538" lvl="1" indent="-46355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0000CC"/>
                </a:solidFill>
              </a:rPr>
              <a:t>Specific</a:t>
            </a:r>
            <a:r>
              <a:rPr lang="en-US" sz="3200"/>
              <a:t> Context</a:t>
            </a:r>
          </a:p>
          <a:p>
            <a:pPr marL="1379538" lvl="1" indent="-46355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0000CC"/>
                </a:solidFill>
              </a:rPr>
              <a:t>Expectations </a:t>
            </a:r>
            <a:r>
              <a:rPr lang="en-US" sz="3200"/>
              <a:t>by people outside the course</a:t>
            </a:r>
          </a:p>
          <a:p>
            <a:pPr marL="1379538" lvl="1" indent="-463550">
              <a:spcBef>
                <a:spcPct val="50000"/>
              </a:spcBef>
              <a:buFontTx/>
              <a:buChar char="•"/>
            </a:pPr>
            <a:r>
              <a:rPr lang="en-US" sz="3200"/>
              <a:t>Nature of the </a:t>
            </a:r>
            <a:r>
              <a:rPr lang="en-US" sz="3200">
                <a:solidFill>
                  <a:srgbClr val="0000CC"/>
                </a:solidFill>
              </a:rPr>
              <a:t>Subject</a:t>
            </a:r>
          </a:p>
          <a:p>
            <a:pPr marL="1379538" lvl="1" indent="-463550">
              <a:spcBef>
                <a:spcPct val="50000"/>
              </a:spcBef>
              <a:buFontTx/>
              <a:buChar char="•"/>
            </a:pPr>
            <a:r>
              <a:rPr lang="en-US" sz="3200"/>
              <a:t>Nature of </a:t>
            </a:r>
            <a:r>
              <a:rPr lang="en-US" sz="3200">
                <a:solidFill>
                  <a:srgbClr val="0000CC"/>
                </a:solidFill>
              </a:rPr>
              <a:t>Students</a:t>
            </a:r>
          </a:p>
          <a:p>
            <a:pPr marL="1379538" lvl="1" indent="-463550">
              <a:spcBef>
                <a:spcPct val="50000"/>
              </a:spcBef>
              <a:buFontTx/>
              <a:buChar char="•"/>
            </a:pPr>
            <a:r>
              <a:rPr lang="en-US" sz="3200"/>
              <a:t>Nature of </a:t>
            </a:r>
            <a:r>
              <a:rPr lang="en-US" sz="3200">
                <a:solidFill>
                  <a:srgbClr val="0000CC"/>
                </a:solidFill>
              </a:rPr>
              <a:t>Teacher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762000"/>
            <a:ext cx="6248400" cy="6096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>
                <a:solidFill>
                  <a:srgbClr val="990033"/>
                </a:solidFill>
              </a:rPr>
              <a:t>Situational Factors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5334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u="sng" dirty="0">
                <a:solidFill>
                  <a:srgbClr val="0000CC"/>
                </a:solidFill>
                <a:latin typeface="Tahoma" pitchFamily="34" charset="0"/>
              </a:rPr>
              <a:t>Specific Context</a:t>
            </a:r>
            <a:r>
              <a:rPr lang="en-US" sz="2400" b="1" u="sng" dirty="0">
                <a:latin typeface="Tahoma" pitchFamily="34" charset="0"/>
              </a:rPr>
              <a:t> of the Teaching/Learning Situation</a:t>
            </a:r>
            <a:endParaRPr lang="en-US" sz="2400" b="1" dirty="0">
              <a:latin typeface="Tahoma" pitchFamily="34" charset="0"/>
            </a:endParaRPr>
          </a:p>
          <a:p>
            <a:pPr marL="1193800" lvl="1" eaLnBrk="1" hangingPunct="1">
              <a:lnSpc>
                <a:spcPct val="90000"/>
              </a:lnSpc>
              <a:spcBef>
                <a:spcPts val="576"/>
              </a:spcBef>
            </a:pPr>
            <a:r>
              <a:rPr lang="en-US" sz="2200" b="1" dirty="0">
                <a:latin typeface="Tahoma" pitchFamily="34" charset="0"/>
              </a:rPr>
              <a:t>Number of students</a:t>
            </a:r>
          </a:p>
          <a:p>
            <a:pPr marL="1193800" lvl="1" eaLnBrk="1" hangingPunct="1">
              <a:lnSpc>
                <a:spcPct val="90000"/>
              </a:lnSpc>
              <a:spcBef>
                <a:spcPts val="576"/>
              </a:spcBef>
            </a:pPr>
            <a:r>
              <a:rPr lang="en-US" sz="2200" b="1" dirty="0">
                <a:latin typeface="Tahoma" pitchFamily="34" charset="0"/>
              </a:rPr>
              <a:t>Level of course</a:t>
            </a:r>
          </a:p>
          <a:p>
            <a:pPr marL="1193800" lvl="1" eaLnBrk="1" hangingPunct="1">
              <a:lnSpc>
                <a:spcPct val="90000"/>
              </a:lnSpc>
              <a:spcBef>
                <a:spcPts val="576"/>
              </a:spcBef>
            </a:pPr>
            <a:r>
              <a:rPr lang="en-US" sz="2200" b="1" dirty="0">
                <a:latin typeface="Tahoma" pitchFamily="34" charset="0"/>
              </a:rPr>
              <a:t>Time structure</a:t>
            </a:r>
          </a:p>
          <a:p>
            <a:pPr marL="1193800" lvl="1" eaLnBrk="1" hangingPunct="1">
              <a:lnSpc>
                <a:spcPct val="90000"/>
              </a:lnSpc>
              <a:spcBef>
                <a:spcPts val="576"/>
              </a:spcBef>
            </a:pPr>
            <a:r>
              <a:rPr lang="en-US" sz="2200" b="1" dirty="0">
                <a:latin typeface="Tahoma" pitchFamily="34" charset="0"/>
              </a:rPr>
              <a:t>Delivery:  Live – Hybrid – Online </a:t>
            </a:r>
          </a:p>
          <a:p>
            <a:pPr marL="1193800" lvl="1" eaLnBrk="1" hangingPunct="1">
              <a:lnSpc>
                <a:spcPct val="90000"/>
              </a:lnSpc>
              <a:buFontTx/>
              <a:buNone/>
            </a:pPr>
            <a:endParaRPr lang="en-US" sz="1400" b="1" u="sng" dirty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u="sng" dirty="0">
                <a:solidFill>
                  <a:srgbClr val="0000CC"/>
                </a:solidFill>
                <a:latin typeface="Tahoma" pitchFamily="34" charset="0"/>
              </a:rPr>
              <a:t>Expectations of Others:</a:t>
            </a:r>
          </a:p>
          <a:p>
            <a:pPr marL="1193800" lvl="1" eaLnBrk="1" hangingPunct="1">
              <a:spcBef>
                <a:spcPts val="576"/>
              </a:spcBef>
            </a:pPr>
            <a:r>
              <a:rPr lang="en-US" sz="2200" b="1" dirty="0">
                <a:latin typeface="Tahoma" pitchFamily="34" charset="0"/>
              </a:rPr>
              <a:t>What expectations are placed on this course or curriculum by:</a:t>
            </a:r>
          </a:p>
          <a:p>
            <a:pPr marL="1828800" lvl="2" indent="-346075" eaLnBrk="1" hangingPunct="1">
              <a:spcBef>
                <a:spcPts val="576"/>
              </a:spcBef>
            </a:pPr>
            <a:r>
              <a:rPr lang="en-US" sz="2200" b="1" dirty="0">
                <a:latin typeface="Tahoma" pitchFamily="34" charset="0"/>
              </a:rPr>
              <a:t>Society?</a:t>
            </a:r>
          </a:p>
          <a:p>
            <a:pPr marL="1828800" lvl="2" indent="-346075" eaLnBrk="1" hangingPunct="1">
              <a:spcBef>
                <a:spcPts val="576"/>
              </a:spcBef>
            </a:pPr>
            <a:r>
              <a:rPr lang="en-US" sz="2200" b="1" dirty="0">
                <a:latin typeface="Tahoma" pitchFamily="34" charset="0"/>
              </a:rPr>
              <a:t>The University, College and/or the Department?</a:t>
            </a:r>
          </a:p>
          <a:p>
            <a:pPr marL="1828800" lvl="2" indent="-346075" eaLnBrk="1" hangingPunct="1">
              <a:spcBef>
                <a:spcPts val="576"/>
              </a:spcBef>
            </a:pPr>
            <a:r>
              <a:rPr lang="en-US" sz="2200" b="1" dirty="0">
                <a:latin typeface="Tahoma" pitchFamily="34" charset="0"/>
              </a:rPr>
              <a:t>The Profession?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6388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sz="2800" b="1" u="sng" dirty="0">
                <a:solidFill>
                  <a:srgbClr val="0000CC"/>
                </a:solidFill>
                <a:latin typeface="Tahoma" pitchFamily="34" charset="0"/>
              </a:rPr>
              <a:t>Nature of the Subject</a:t>
            </a:r>
            <a:endParaRPr lang="en-US" sz="2800" b="1" dirty="0">
              <a:solidFill>
                <a:srgbClr val="0000CC"/>
              </a:solidFill>
              <a:latin typeface="Tahoma" pitchFamily="34" charset="0"/>
            </a:endParaRPr>
          </a:p>
          <a:p>
            <a:pPr marL="1092200" lvl="1" eaLnBrk="1" hangingPunct="1">
              <a:lnSpc>
                <a:spcPts val="2700"/>
              </a:lnSpc>
            </a:pPr>
            <a:r>
              <a:rPr lang="en-US" sz="2400" b="1" dirty="0">
                <a:latin typeface="Tahoma" pitchFamily="34" charset="0"/>
              </a:rPr>
              <a:t>Primarily theoretical, practical, or some combination?</a:t>
            </a:r>
          </a:p>
          <a:p>
            <a:pPr marL="1092200" lvl="1" eaLnBrk="1" hangingPunct="1">
              <a:lnSpc>
                <a:spcPts val="2700"/>
              </a:lnSpc>
            </a:pPr>
            <a:r>
              <a:rPr lang="en-US" sz="2400" b="1" dirty="0">
                <a:latin typeface="Tahoma" pitchFamily="34" charset="0"/>
              </a:rPr>
              <a:t>Convergent or divergent?</a:t>
            </a:r>
          </a:p>
          <a:p>
            <a:pPr marL="1092200" lvl="1" eaLnBrk="1" hangingPunct="1">
              <a:lnSpc>
                <a:spcPts val="2700"/>
              </a:lnSpc>
            </a:pPr>
            <a:r>
              <a:rPr lang="en-US" sz="2400" b="1" dirty="0">
                <a:latin typeface="Tahoma" pitchFamily="34" charset="0"/>
              </a:rPr>
              <a:t>Important changes or controversies occurring?</a:t>
            </a:r>
          </a:p>
          <a:p>
            <a:pPr marL="1092200" lvl="1" eaLnBrk="1" hangingPunct="1">
              <a:lnSpc>
                <a:spcPct val="80000"/>
              </a:lnSpc>
              <a:buFontTx/>
              <a:buNone/>
            </a:pPr>
            <a:endParaRPr lang="en-US" sz="1400" b="1" u="sng" dirty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en-US" sz="2800" b="1" u="sng" dirty="0">
                <a:solidFill>
                  <a:srgbClr val="0000CC"/>
                </a:solidFill>
                <a:latin typeface="Tahoma" pitchFamily="34" charset="0"/>
              </a:rPr>
              <a:t>Characteristics of the Learners</a:t>
            </a:r>
            <a:endParaRPr lang="en-US" sz="2800" b="1" dirty="0">
              <a:solidFill>
                <a:srgbClr val="0000CC"/>
              </a:solidFill>
              <a:latin typeface="Tahoma" pitchFamily="34" charset="0"/>
            </a:endParaRPr>
          </a:p>
          <a:p>
            <a:pPr marL="1092200" lvl="1" eaLnBrk="1" hangingPunct="1">
              <a:lnSpc>
                <a:spcPts val="3000"/>
              </a:lnSpc>
            </a:pPr>
            <a:r>
              <a:rPr lang="en-US" sz="2400" b="1" dirty="0">
                <a:latin typeface="Tahoma" pitchFamily="34" charset="0"/>
              </a:rPr>
              <a:t>Their life situation (e.g., working, family, professional goals)?</a:t>
            </a:r>
          </a:p>
          <a:p>
            <a:pPr marL="1092200" lvl="1" eaLnBrk="1" hangingPunct="1">
              <a:lnSpc>
                <a:spcPts val="3000"/>
              </a:lnSpc>
            </a:pPr>
            <a:r>
              <a:rPr lang="en-US" sz="2400" b="1" dirty="0">
                <a:latin typeface="Tahoma" pitchFamily="34" charset="0"/>
              </a:rPr>
              <a:t>Their prior knowledge, experiences, and initial feelings?</a:t>
            </a:r>
          </a:p>
          <a:p>
            <a:pPr marL="1092200" lvl="1" eaLnBrk="1" hangingPunct="1">
              <a:lnSpc>
                <a:spcPts val="3000"/>
              </a:lnSpc>
            </a:pPr>
            <a:r>
              <a:rPr lang="en-US" sz="2400" b="1" dirty="0">
                <a:latin typeface="Tahoma" pitchFamily="34" charset="0"/>
              </a:rPr>
              <a:t>Their learning goals, expectations, and preferred learning styles?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525963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="1" u="sng"/>
          </a:p>
          <a:p>
            <a:pPr eaLnBrk="1" hangingPunct="1">
              <a:spcAft>
                <a:spcPct val="20000"/>
              </a:spcAft>
            </a:pPr>
            <a:r>
              <a:rPr lang="en-US" sz="2800" b="1" u="sng">
                <a:solidFill>
                  <a:srgbClr val="0000CC"/>
                </a:solidFill>
                <a:latin typeface="Tahoma" pitchFamily="34" charset="0"/>
              </a:rPr>
              <a:t>Characteristics of the Teacher(s)</a:t>
            </a:r>
            <a:endParaRPr lang="en-US" sz="2800" b="1">
              <a:solidFill>
                <a:srgbClr val="0000CC"/>
              </a:solidFill>
              <a:latin typeface="Tahoma" pitchFamily="34" charset="0"/>
            </a:endParaRPr>
          </a:p>
          <a:p>
            <a:pPr lvl="1" eaLnBrk="1" hangingPunct="1">
              <a:spcAft>
                <a:spcPct val="20000"/>
              </a:spcAft>
            </a:pPr>
            <a:r>
              <a:rPr lang="en-US" sz="2400" b="1">
                <a:latin typeface="Tahoma" pitchFamily="34" charset="0"/>
              </a:rPr>
              <a:t>My beliefs and values about teaching and learning?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sz="2400" b="1">
                <a:latin typeface="Tahoma" pitchFamily="34" charset="0"/>
              </a:rPr>
              <a:t>My attitude toward:  the subject, students?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sz="2400" b="1">
                <a:latin typeface="Tahoma" pitchFamily="34" charset="0"/>
              </a:rPr>
              <a:t>My teaching skills?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sz="2400" b="1">
                <a:latin typeface="Tahoma" pitchFamily="34" charset="0"/>
              </a:rPr>
              <a:t>My level of knowledge or familiarity with this subject?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600" b="1" u="sng">
                <a:solidFill>
                  <a:srgbClr val="990033"/>
                </a:solidFill>
                <a:latin typeface="Tahoma" pitchFamily="34" charset="0"/>
              </a:rPr>
              <a:t>Criteria of “GOOD” Course Design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851025" y="5375275"/>
            <a:ext cx="5303838" cy="415925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1200"/>
              </a:spcBef>
            </a:pPr>
            <a:r>
              <a:rPr lang="en-US" sz="1800">
                <a:solidFill>
                  <a:srgbClr val="0000FF"/>
                </a:solidFill>
              </a:rPr>
              <a:t>S I T U A T I O N A L    F A C T O R S</a:t>
            </a:r>
            <a:endParaRPr lang="en-US" sz="2400" b="0">
              <a:latin typeface="Garamond" pitchFamily="18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886200" y="6019800"/>
            <a:ext cx="11684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solidFill>
                  <a:srgbClr val="990033"/>
                </a:solidFill>
              </a:rPr>
              <a:t>In-Depth Situational Analysis</a:t>
            </a:r>
            <a:endParaRPr lang="en-US" sz="2400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4457700" y="5791200"/>
            <a:ext cx="0" cy="207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2673350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4319588" y="5029200"/>
            <a:ext cx="274637" cy="276225"/>
          </a:xfrm>
          <a:prstGeom prst="upArrow">
            <a:avLst>
              <a:gd name="adj1" fmla="val 50000"/>
              <a:gd name="adj2" fmla="val 2514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>
            <a:off x="5965825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4825" name="Group 9"/>
          <p:cNvGrpSpPr>
            <a:grpSpLocks/>
          </p:cNvGrpSpPr>
          <p:nvPr/>
        </p:nvGrpSpPr>
        <p:grpSpPr bwMode="auto">
          <a:xfrm>
            <a:off x="3589338" y="1985963"/>
            <a:ext cx="1736725" cy="900112"/>
            <a:chOff x="2261" y="1251"/>
            <a:chExt cx="1094" cy="567"/>
          </a:xfrm>
        </p:grpSpPr>
        <p:sp>
          <p:nvSpPr>
            <p:cNvPr id="34842" name="Oval 10"/>
            <p:cNvSpPr>
              <a:spLocks noChangeArrowheads="1"/>
            </p:cNvSpPr>
            <p:nvPr/>
          </p:nvSpPr>
          <p:spPr bwMode="auto">
            <a:xfrm>
              <a:off x="2261" y="1251"/>
              <a:ext cx="1094" cy="56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3" name="Text Box 11"/>
            <p:cNvSpPr txBox="1">
              <a:spLocks noChangeArrowheads="1"/>
            </p:cNvSpPr>
            <p:nvPr/>
          </p:nvSpPr>
          <p:spPr bwMode="auto">
            <a:xfrm>
              <a:off x="2400" y="1344"/>
              <a:ext cx="845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700" dirty="0">
                  <a:solidFill>
                    <a:srgbClr val="0000FF"/>
                  </a:solidFill>
                </a:rPr>
                <a:t>Learning Outcomes</a:t>
              </a:r>
              <a:endParaRPr lang="en-US" sz="2400" b="0" dirty="0">
                <a:latin typeface="Garamond" pitchFamily="18" charset="0"/>
              </a:endParaRPr>
            </a:p>
          </p:txBody>
        </p:sp>
      </p:grpSp>
      <p:sp>
        <p:nvSpPr>
          <p:cNvPr id="34826" name="Line 12"/>
          <p:cNvSpPr>
            <a:spLocks noChangeShapeType="1"/>
          </p:cNvSpPr>
          <p:nvPr/>
        </p:nvSpPr>
        <p:spPr bwMode="auto">
          <a:xfrm>
            <a:off x="4457700" y="1709738"/>
            <a:ext cx="0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7" name="Text Box 13"/>
          <p:cNvSpPr txBox="1">
            <a:spLocks noChangeArrowheads="1"/>
          </p:cNvSpPr>
          <p:nvPr/>
        </p:nvSpPr>
        <p:spPr bwMode="auto">
          <a:xfrm>
            <a:off x="3841750" y="1219200"/>
            <a:ext cx="1187450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Significant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34828" name="Line 14"/>
          <p:cNvSpPr>
            <a:spLocks noChangeShapeType="1"/>
          </p:cNvSpPr>
          <p:nvPr/>
        </p:nvSpPr>
        <p:spPr bwMode="auto">
          <a:xfrm>
            <a:off x="6218238" y="3994150"/>
            <a:ext cx="457200" cy="4143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9" name="Text Box 15"/>
          <p:cNvSpPr txBox="1">
            <a:spLocks noChangeArrowheads="1"/>
          </p:cNvSpPr>
          <p:nvPr/>
        </p:nvSpPr>
        <p:spPr bwMode="auto">
          <a:xfrm>
            <a:off x="6256338" y="4287838"/>
            <a:ext cx="1363662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Educative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Assessment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34830" name="Line 16"/>
          <p:cNvSpPr>
            <a:spLocks noChangeShapeType="1"/>
          </p:cNvSpPr>
          <p:nvPr/>
        </p:nvSpPr>
        <p:spPr bwMode="auto">
          <a:xfrm rot="21169434" flipH="1">
            <a:off x="2239963" y="4002088"/>
            <a:ext cx="495300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31" name="Text Box 17"/>
          <p:cNvSpPr txBox="1">
            <a:spLocks noChangeArrowheads="1"/>
          </p:cNvSpPr>
          <p:nvPr/>
        </p:nvSpPr>
        <p:spPr bwMode="auto">
          <a:xfrm>
            <a:off x="1447800" y="4287838"/>
            <a:ext cx="1150938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Active 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34832" name="Text Box 18"/>
          <p:cNvSpPr txBox="1">
            <a:spLocks noChangeArrowheads="1"/>
          </p:cNvSpPr>
          <p:nvPr/>
        </p:nvSpPr>
        <p:spPr bwMode="auto">
          <a:xfrm>
            <a:off x="3810000" y="30480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990033"/>
                </a:solidFill>
              </a:rPr>
              <a:t>Integration</a:t>
            </a:r>
          </a:p>
        </p:txBody>
      </p:sp>
      <p:grpSp>
        <p:nvGrpSpPr>
          <p:cNvPr id="34833" name="Group 19"/>
          <p:cNvGrpSpPr>
            <a:grpSpLocks/>
          </p:cNvGrpSpPr>
          <p:nvPr/>
        </p:nvGrpSpPr>
        <p:grpSpPr bwMode="auto">
          <a:xfrm>
            <a:off x="4899025" y="3163888"/>
            <a:ext cx="1738313" cy="898525"/>
            <a:chOff x="3086" y="1993"/>
            <a:chExt cx="1095" cy="566"/>
          </a:xfrm>
        </p:grpSpPr>
        <p:sp>
          <p:nvSpPr>
            <p:cNvPr id="34840" name="Oval 20"/>
            <p:cNvSpPr>
              <a:spLocks noChangeArrowheads="1"/>
            </p:cNvSpPr>
            <p:nvPr/>
          </p:nvSpPr>
          <p:spPr bwMode="auto">
            <a:xfrm>
              <a:off x="3086" y="1993"/>
              <a:ext cx="1095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1" name="Text Box 21"/>
            <p:cNvSpPr txBox="1">
              <a:spLocks noChangeArrowheads="1"/>
            </p:cNvSpPr>
            <p:nvPr/>
          </p:nvSpPr>
          <p:spPr bwMode="auto">
            <a:xfrm>
              <a:off x="3216" y="2095"/>
              <a:ext cx="864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Feedback &amp; </a:t>
              </a:r>
            </a:p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Assessment</a:t>
              </a:r>
              <a:endParaRPr lang="en-US" sz="2400" b="0">
                <a:latin typeface="Garamond" pitchFamily="18" charset="0"/>
              </a:endParaRPr>
            </a:p>
          </p:txBody>
        </p:sp>
      </p:grpSp>
      <p:grpSp>
        <p:nvGrpSpPr>
          <p:cNvPr id="34834" name="Group 22"/>
          <p:cNvGrpSpPr>
            <a:grpSpLocks/>
          </p:cNvGrpSpPr>
          <p:nvPr/>
        </p:nvGrpSpPr>
        <p:grpSpPr bwMode="auto">
          <a:xfrm>
            <a:off x="2225675" y="3163888"/>
            <a:ext cx="1736725" cy="898525"/>
            <a:chOff x="1162" y="1993"/>
            <a:chExt cx="1094" cy="566"/>
          </a:xfrm>
        </p:grpSpPr>
        <p:sp>
          <p:nvSpPr>
            <p:cNvPr id="34838" name="Oval 23"/>
            <p:cNvSpPr>
              <a:spLocks noChangeArrowheads="1"/>
            </p:cNvSpPr>
            <p:nvPr/>
          </p:nvSpPr>
          <p:spPr bwMode="auto">
            <a:xfrm>
              <a:off x="1162" y="1993"/>
              <a:ext cx="1094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9" name="Text Box 24"/>
            <p:cNvSpPr txBox="1">
              <a:spLocks noChangeArrowheads="1"/>
            </p:cNvSpPr>
            <p:nvPr/>
          </p:nvSpPr>
          <p:spPr bwMode="auto">
            <a:xfrm>
              <a:off x="1219" y="2056"/>
              <a:ext cx="979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Teaching and</a:t>
              </a: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Learning</a:t>
              </a:r>
              <a:endParaRPr lang="en-US" sz="1600">
                <a:solidFill>
                  <a:srgbClr val="0000FF"/>
                </a:solidFill>
              </a:endParaRP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Activities</a:t>
              </a:r>
              <a:endParaRPr lang="en-US" sz="2400" b="0">
                <a:latin typeface="Garamond" pitchFamily="18" charset="0"/>
              </a:endParaRPr>
            </a:p>
          </p:txBody>
        </p:sp>
      </p:grpSp>
      <p:sp>
        <p:nvSpPr>
          <p:cNvPr id="34835" name="Freeform 25"/>
          <p:cNvSpPr>
            <a:spLocks/>
          </p:cNvSpPr>
          <p:nvPr/>
        </p:nvSpPr>
        <p:spPr bwMode="auto">
          <a:xfrm>
            <a:off x="4953000" y="2824163"/>
            <a:ext cx="300038" cy="404812"/>
          </a:xfrm>
          <a:custGeom>
            <a:avLst/>
            <a:gdLst>
              <a:gd name="T0" fmla="*/ 0 w 189"/>
              <a:gd name="T1" fmla="*/ 0 h 255"/>
              <a:gd name="T2" fmla="*/ 2147483647 w 189"/>
              <a:gd name="T3" fmla="*/ 2147483647 h 255"/>
              <a:gd name="T4" fmla="*/ 0 60000 65536"/>
              <a:gd name="T5" fmla="*/ 0 60000 65536"/>
              <a:gd name="T6" fmla="*/ 0 w 189"/>
              <a:gd name="T7" fmla="*/ 0 h 255"/>
              <a:gd name="T8" fmla="*/ 189 w 189"/>
              <a:gd name="T9" fmla="*/ 255 h 25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9" h="255">
                <a:moveTo>
                  <a:pt x="0" y="0"/>
                </a:moveTo>
                <a:lnTo>
                  <a:pt x="189" y="25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Freeform 26"/>
          <p:cNvSpPr>
            <a:spLocks/>
          </p:cNvSpPr>
          <p:nvPr/>
        </p:nvSpPr>
        <p:spPr bwMode="auto">
          <a:xfrm>
            <a:off x="3622675" y="2813050"/>
            <a:ext cx="323850" cy="428625"/>
          </a:xfrm>
          <a:custGeom>
            <a:avLst/>
            <a:gdLst>
              <a:gd name="T0" fmla="*/ 2147483647 w 204"/>
              <a:gd name="T1" fmla="*/ 0 h 270"/>
              <a:gd name="T2" fmla="*/ 0 w 204"/>
              <a:gd name="T3" fmla="*/ 2147483647 h 270"/>
              <a:gd name="T4" fmla="*/ 0 60000 65536"/>
              <a:gd name="T5" fmla="*/ 0 60000 65536"/>
              <a:gd name="T6" fmla="*/ 0 w 204"/>
              <a:gd name="T7" fmla="*/ 0 h 270"/>
              <a:gd name="T8" fmla="*/ 204 w 204"/>
              <a:gd name="T9" fmla="*/ 270 h 27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4" h="270">
                <a:moveTo>
                  <a:pt x="204" y="0"/>
                </a:moveTo>
                <a:lnTo>
                  <a:pt x="0" y="27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Freeform 27"/>
          <p:cNvSpPr>
            <a:spLocks/>
          </p:cNvSpPr>
          <p:nvPr/>
        </p:nvSpPr>
        <p:spPr bwMode="auto">
          <a:xfrm>
            <a:off x="3970338" y="3611563"/>
            <a:ext cx="903287" cy="1587"/>
          </a:xfrm>
          <a:custGeom>
            <a:avLst/>
            <a:gdLst>
              <a:gd name="T0" fmla="*/ 0 w 569"/>
              <a:gd name="T1" fmla="*/ 0 h 1"/>
              <a:gd name="T2" fmla="*/ 2147483647 w 569"/>
              <a:gd name="T3" fmla="*/ 0 h 1"/>
              <a:gd name="T4" fmla="*/ 0 60000 65536"/>
              <a:gd name="T5" fmla="*/ 0 60000 65536"/>
              <a:gd name="T6" fmla="*/ 0 w 569"/>
              <a:gd name="T7" fmla="*/ 0 h 1"/>
              <a:gd name="T8" fmla="*/ 569 w 56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9" h="1">
                <a:moveTo>
                  <a:pt x="0" y="0"/>
                </a:moveTo>
                <a:lnTo>
                  <a:pt x="569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533400" y="2227183"/>
            <a:ext cx="8077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800000"/>
                </a:solidFill>
              </a:rPr>
              <a:t>Integrated Course Design:</a:t>
            </a:r>
          </a:p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800000"/>
                </a:solidFill>
              </a:rPr>
              <a:t>DESIRED LEARNING OUTCOMES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3352800" y="2209800"/>
            <a:ext cx="2209800" cy="1371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303213"/>
            <a:ext cx="7200900" cy="6127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u="sng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Criteria of “GOOD” Course Design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851025" y="5375275"/>
            <a:ext cx="5845175" cy="4159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1200"/>
              </a:spcBef>
            </a:pPr>
            <a:r>
              <a:rPr lang="en-US" sz="2400">
                <a:solidFill>
                  <a:srgbClr val="0000FF"/>
                </a:solidFill>
              </a:rPr>
              <a:t>S I T U A T I O N A L    F A C T O R S</a:t>
            </a:r>
            <a:endParaRPr lang="en-US" sz="2400">
              <a:latin typeface="Garamond" pitchFamily="18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886200" y="6019800"/>
            <a:ext cx="11684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solidFill>
                  <a:srgbClr val="990033"/>
                </a:solidFill>
              </a:rPr>
              <a:t>In-Depth Situational Analysis</a:t>
            </a:r>
            <a:endParaRPr lang="en-US" sz="240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457700" y="5791200"/>
            <a:ext cx="0" cy="207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2673350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4319588" y="5029200"/>
            <a:ext cx="274637" cy="276225"/>
          </a:xfrm>
          <a:prstGeom prst="upArrow">
            <a:avLst>
              <a:gd name="adj1" fmla="val 50000"/>
              <a:gd name="adj2" fmla="val 2514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3" name="AutoShape 9"/>
          <p:cNvSpPr>
            <a:spLocks noChangeArrowheads="1"/>
          </p:cNvSpPr>
          <p:nvPr/>
        </p:nvSpPr>
        <p:spPr bwMode="auto">
          <a:xfrm>
            <a:off x="5965825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6874" name="Group 10"/>
          <p:cNvGrpSpPr>
            <a:grpSpLocks/>
          </p:cNvGrpSpPr>
          <p:nvPr/>
        </p:nvGrpSpPr>
        <p:grpSpPr bwMode="auto">
          <a:xfrm>
            <a:off x="3589338" y="1985963"/>
            <a:ext cx="1736725" cy="900112"/>
            <a:chOff x="2261" y="1251"/>
            <a:chExt cx="1094" cy="567"/>
          </a:xfrm>
        </p:grpSpPr>
        <p:sp>
          <p:nvSpPr>
            <p:cNvPr id="36888" name="Oval 11"/>
            <p:cNvSpPr>
              <a:spLocks noChangeArrowheads="1"/>
            </p:cNvSpPr>
            <p:nvPr/>
          </p:nvSpPr>
          <p:spPr bwMode="auto">
            <a:xfrm>
              <a:off x="2261" y="1251"/>
              <a:ext cx="1094" cy="567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9" name="Text Box 12"/>
            <p:cNvSpPr txBox="1">
              <a:spLocks noChangeArrowheads="1"/>
            </p:cNvSpPr>
            <p:nvPr/>
          </p:nvSpPr>
          <p:spPr bwMode="auto">
            <a:xfrm>
              <a:off x="2400" y="1344"/>
              <a:ext cx="845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700" dirty="0">
                  <a:solidFill>
                    <a:srgbClr val="0000FF"/>
                  </a:solidFill>
                </a:rPr>
                <a:t>Learning Outcomes</a:t>
              </a:r>
              <a:endParaRPr lang="en-US" sz="2400" dirty="0">
                <a:latin typeface="Garamond" pitchFamily="18" charset="0"/>
              </a:endParaRPr>
            </a:p>
          </p:txBody>
        </p:sp>
      </p:grpSp>
      <p:sp>
        <p:nvSpPr>
          <p:cNvPr id="36875" name="Line 13"/>
          <p:cNvSpPr>
            <a:spLocks noChangeShapeType="1"/>
          </p:cNvSpPr>
          <p:nvPr/>
        </p:nvSpPr>
        <p:spPr bwMode="auto">
          <a:xfrm>
            <a:off x="4457700" y="1709738"/>
            <a:ext cx="0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6" name="Text Box 14"/>
          <p:cNvSpPr txBox="1">
            <a:spLocks noChangeArrowheads="1"/>
          </p:cNvSpPr>
          <p:nvPr/>
        </p:nvSpPr>
        <p:spPr bwMode="auto">
          <a:xfrm>
            <a:off x="3841750" y="1219200"/>
            <a:ext cx="1187450" cy="5334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Significant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36877" name="Line 15"/>
          <p:cNvSpPr>
            <a:spLocks noChangeShapeType="1"/>
          </p:cNvSpPr>
          <p:nvPr/>
        </p:nvSpPr>
        <p:spPr bwMode="auto">
          <a:xfrm>
            <a:off x="6218238" y="3994150"/>
            <a:ext cx="457200" cy="4143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8" name="Text Box 16"/>
          <p:cNvSpPr txBox="1">
            <a:spLocks noChangeArrowheads="1"/>
          </p:cNvSpPr>
          <p:nvPr/>
        </p:nvSpPr>
        <p:spPr bwMode="auto">
          <a:xfrm>
            <a:off x="6256338" y="4287838"/>
            <a:ext cx="1363662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Educative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Assessment</a:t>
            </a:r>
            <a:endParaRPr lang="en-US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36879" name="Line 17"/>
          <p:cNvSpPr>
            <a:spLocks noChangeShapeType="1"/>
          </p:cNvSpPr>
          <p:nvPr/>
        </p:nvSpPr>
        <p:spPr bwMode="auto">
          <a:xfrm rot="21169434" flipH="1">
            <a:off x="2239963" y="4002088"/>
            <a:ext cx="495300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80" name="Text Box 18"/>
          <p:cNvSpPr txBox="1">
            <a:spLocks noChangeArrowheads="1"/>
          </p:cNvSpPr>
          <p:nvPr/>
        </p:nvSpPr>
        <p:spPr bwMode="auto">
          <a:xfrm>
            <a:off x="1447800" y="4287838"/>
            <a:ext cx="1150938" cy="51276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Active 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36881" name="Text Box 19"/>
          <p:cNvSpPr txBox="1">
            <a:spLocks noChangeArrowheads="1"/>
          </p:cNvSpPr>
          <p:nvPr/>
        </p:nvSpPr>
        <p:spPr bwMode="auto">
          <a:xfrm>
            <a:off x="3810000" y="30480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990033"/>
                </a:solidFill>
              </a:rPr>
              <a:t>Integration</a:t>
            </a:r>
          </a:p>
        </p:txBody>
      </p:sp>
      <p:grpSp>
        <p:nvGrpSpPr>
          <p:cNvPr id="36882" name="Group 20"/>
          <p:cNvGrpSpPr>
            <a:grpSpLocks/>
          </p:cNvGrpSpPr>
          <p:nvPr/>
        </p:nvGrpSpPr>
        <p:grpSpPr bwMode="auto">
          <a:xfrm>
            <a:off x="4899025" y="3163888"/>
            <a:ext cx="1738313" cy="898525"/>
            <a:chOff x="3086" y="1993"/>
            <a:chExt cx="1095" cy="566"/>
          </a:xfrm>
        </p:grpSpPr>
        <p:sp>
          <p:nvSpPr>
            <p:cNvPr id="36886" name="Oval 21"/>
            <p:cNvSpPr>
              <a:spLocks noChangeArrowheads="1"/>
            </p:cNvSpPr>
            <p:nvPr/>
          </p:nvSpPr>
          <p:spPr bwMode="auto">
            <a:xfrm>
              <a:off x="3086" y="1993"/>
              <a:ext cx="1095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7" name="Text Box 22"/>
            <p:cNvSpPr txBox="1">
              <a:spLocks noChangeArrowheads="1"/>
            </p:cNvSpPr>
            <p:nvPr/>
          </p:nvSpPr>
          <p:spPr bwMode="auto">
            <a:xfrm>
              <a:off x="3216" y="2095"/>
              <a:ext cx="864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Feedback &amp; </a:t>
              </a:r>
            </a:p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Assessment</a:t>
              </a:r>
              <a:endParaRPr lang="en-US" sz="2400">
                <a:latin typeface="Garamond" pitchFamily="18" charset="0"/>
              </a:endParaRPr>
            </a:p>
          </p:txBody>
        </p:sp>
      </p:grpSp>
      <p:grpSp>
        <p:nvGrpSpPr>
          <p:cNvPr id="36883" name="Group 23"/>
          <p:cNvGrpSpPr>
            <a:grpSpLocks/>
          </p:cNvGrpSpPr>
          <p:nvPr/>
        </p:nvGrpSpPr>
        <p:grpSpPr bwMode="auto">
          <a:xfrm>
            <a:off x="2225675" y="3163888"/>
            <a:ext cx="1736725" cy="898525"/>
            <a:chOff x="1402" y="1993"/>
            <a:chExt cx="1094" cy="566"/>
          </a:xfrm>
        </p:grpSpPr>
        <p:sp>
          <p:nvSpPr>
            <p:cNvPr id="36884" name="Oval 24"/>
            <p:cNvSpPr>
              <a:spLocks noChangeArrowheads="1"/>
            </p:cNvSpPr>
            <p:nvPr/>
          </p:nvSpPr>
          <p:spPr bwMode="auto">
            <a:xfrm>
              <a:off x="1402" y="1993"/>
              <a:ext cx="1094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Text Box 25"/>
            <p:cNvSpPr txBox="1">
              <a:spLocks noChangeArrowheads="1"/>
            </p:cNvSpPr>
            <p:nvPr/>
          </p:nvSpPr>
          <p:spPr bwMode="auto">
            <a:xfrm>
              <a:off x="1459" y="2056"/>
              <a:ext cx="979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Teaching and</a:t>
              </a: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Learning</a:t>
              </a:r>
              <a:endParaRPr lang="en-US" sz="1600">
                <a:solidFill>
                  <a:srgbClr val="0000FF"/>
                </a:solidFill>
              </a:endParaRP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Activities</a:t>
              </a:r>
              <a:endParaRPr lang="en-US" sz="2400">
                <a:latin typeface="Garamond" pitchFamily="18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39763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u="sng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Taxonomy of Significant Learning</a:t>
            </a:r>
            <a:br>
              <a:rPr lang="en-US" sz="3600" u="sng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</a:br>
            <a:endParaRPr lang="en-US" sz="3600" u="sng">
              <a:solidFill>
                <a:srgbClr val="990033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7891" name="Picture 3" descr="Signif%20learning-interactive2-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 l="13651" t="21487" r="12202" b="23036"/>
          <a:stretch>
            <a:fillRect/>
          </a:stretch>
        </p:blipFill>
        <p:spPr bwMode="auto">
          <a:xfrm>
            <a:off x="1295400" y="1371600"/>
            <a:ext cx="6400800" cy="5410200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8163" y="989013"/>
          <a:ext cx="801687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3" imgW="6170714" imgH="3508267" progId="Word.Document.8">
                  <p:embed/>
                </p:oleObj>
              </mc:Choice>
              <mc:Fallback>
                <p:oleObj name="Document" r:id="rId3" imgW="6170714" imgH="35082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989013"/>
                        <a:ext cx="8016875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68363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u="sng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Taxonomy of Significant Learning</a:t>
            </a:r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1447800" y="1066800"/>
            <a:ext cx="6251575" cy="5486400"/>
            <a:chOff x="912" y="672"/>
            <a:chExt cx="3938" cy="3456"/>
          </a:xfrm>
        </p:grpSpPr>
        <p:sp>
          <p:nvSpPr>
            <p:cNvPr id="38916" name="AutoShape 4"/>
            <p:cNvSpPr>
              <a:spLocks noChangeArrowheads="1"/>
            </p:cNvSpPr>
            <p:nvPr/>
          </p:nvSpPr>
          <p:spPr bwMode="auto">
            <a:xfrm>
              <a:off x="912" y="680"/>
              <a:ext cx="3806" cy="3448"/>
            </a:xfrm>
            <a:prstGeom prst="flowChartConnector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17" name="Freeform 5"/>
            <p:cNvSpPr>
              <a:spLocks/>
            </p:cNvSpPr>
            <p:nvPr/>
          </p:nvSpPr>
          <p:spPr bwMode="auto">
            <a:xfrm rot="-316715">
              <a:off x="1167" y="1586"/>
              <a:ext cx="3228" cy="1822"/>
            </a:xfrm>
            <a:custGeom>
              <a:avLst/>
              <a:gdLst>
                <a:gd name="T0" fmla="*/ 0 w 7175"/>
                <a:gd name="T1" fmla="*/ 0 h 4188"/>
                <a:gd name="T2" fmla="*/ 2 w 7175"/>
                <a:gd name="T3" fmla="*/ 1 h 4188"/>
                <a:gd name="T4" fmla="*/ 0 60000 65536"/>
                <a:gd name="T5" fmla="*/ 0 60000 65536"/>
                <a:gd name="T6" fmla="*/ 0 w 7175"/>
                <a:gd name="T7" fmla="*/ 0 h 4188"/>
                <a:gd name="T8" fmla="*/ 7175 w 7175"/>
                <a:gd name="T9" fmla="*/ 4188 h 41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175" h="4188">
                  <a:moveTo>
                    <a:pt x="0" y="0"/>
                  </a:moveTo>
                  <a:lnTo>
                    <a:pt x="7175" y="41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18" name="Freeform 6"/>
            <p:cNvSpPr>
              <a:spLocks/>
            </p:cNvSpPr>
            <p:nvPr/>
          </p:nvSpPr>
          <p:spPr bwMode="auto">
            <a:xfrm>
              <a:off x="2832" y="672"/>
              <a:ext cx="5" cy="3456"/>
            </a:xfrm>
            <a:custGeom>
              <a:avLst/>
              <a:gdLst>
                <a:gd name="T0" fmla="*/ 1 w 10"/>
                <a:gd name="T1" fmla="*/ 0 h 7940"/>
                <a:gd name="T2" fmla="*/ 0 w 10"/>
                <a:gd name="T3" fmla="*/ 2 h 7940"/>
                <a:gd name="T4" fmla="*/ 0 60000 65536"/>
                <a:gd name="T5" fmla="*/ 0 60000 65536"/>
                <a:gd name="T6" fmla="*/ 0 w 10"/>
                <a:gd name="T7" fmla="*/ 0 h 7940"/>
                <a:gd name="T8" fmla="*/ 10 w 10"/>
                <a:gd name="T9" fmla="*/ 7940 h 79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" h="7940">
                  <a:moveTo>
                    <a:pt x="10" y="0"/>
                  </a:moveTo>
                  <a:lnTo>
                    <a:pt x="0" y="79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19" name="Freeform 7"/>
            <p:cNvSpPr>
              <a:spLocks/>
            </p:cNvSpPr>
            <p:nvPr/>
          </p:nvSpPr>
          <p:spPr bwMode="auto">
            <a:xfrm>
              <a:off x="1343" y="1437"/>
              <a:ext cx="3051" cy="2050"/>
            </a:xfrm>
            <a:custGeom>
              <a:avLst/>
              <a:gdLst>
                <a:gd name="T0" fmla="*/ 2 w 6780"/>
                <a:gd name="T1" fmla="*/ 0 h 4710"/>
                <a:gd name="T2" fmla="*/ 0 w 6780"/>
                <a:gd name="T3" fmla="*/ 1 h 4710"/>
                <a:gd name="T4" fmla="*/ 0 60000 65536"/>
                <a:gd name="T5" fmla="*/ 0 60000 65536"/>
                <a:gd name="T6" fmla="*/ 0 w 6780"/>
                <a:gd name="T7" fmla="*/ 0 h 4710"/>
                <a:gd name="T8" fmla="*/ 6780 w 6780"/>
                <a:gd name="T9" fmla="*/ 4710 h 47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80" h="4710">
                  <a:moveTo>
                    <a:pt x="6780" y="0"/>
                  </a:moveTo>
                  <a:lnTo>
                    <a:pt x="0" y="471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0" name="Text Box 8"/>
            <p:cNvSpPr txBox="1">
              <a:spLocks noChangeArrowheads="1"/>
            </p:cNvSpPr>
            <p:nvPr/>
          </p:nvSpPr>
          <p:spPr bwMode="auto">
            <a:xfrm>
              <a:off x="1155" y="2181"/>
              <a:ext cx="1269" cy="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ts val="1200"/>
                </a:spcBef>
              </a:pPr>
              <a:r>
                <a:rPr lang="en-US" sz="1600" u="sng">
                  <a:solidFill>
                    <a:srgbClr val="0000CC"/>
                  </a:solidFill>
                </a:rPr>
                <a:t>Caring</a:t>
              </a:r>
            </a:p>
            <a:p>
              <a:pPr eaLnBrk="0" hangingPunct="0">
                <a:spcBef>
                  <a:spcPts val="400"/>
                </a:spcBef>
                <a:spcAft>
                  <a:spcPts val="300"/>
                </a:spcAft>
              </a:pPr>
              <a:r>
                <a:rPr lang="en-US" sz="1600" b="0"/>
                <a:t>Developing new…</a:t>
              </a:r>
            </a:p>
            <a:p>
              <a:pPr marL="290513" lvl="1" indent="-120650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Feelings</a:t>
              </a:r>
            </a:p>
            <a:p>
              <a:pPr marL="290513" lvl="1" indent="-120650" eaLnBrk="0" hangingPunct="0">
                <a:spcAft>
                  <a:spcPts val="300"/>
                </a:spcAft>
                <a:buSzPts val="1400"/>
                <a:buFont typeface="Symbol" pitchFamily="18" charset="2"/>
                <a:buChar char="·"/>
              </a:pPr>
              <a:r>
                <a:rPr lang="en-US" sz="1600" b="0"/>
                <a:t>Interests</a:t>
              </a:r>
            </a:p>
            <a:p>
              <a:pPr marL="290513" lvl="1" indent="-120650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Values</a:t>
              </a:r>
              <a:endParaRPr lang="en-US" sz="3200" b="0"/>
            </a:p>
          </p:txBody>
        </p:sp>
        <p:sp>
          <p:nvSpPr>
            <p:cNvPr id="38921" name="Text Box 9"/>
            <p:cNvSpPr txBox="1">
              <a:spLocks noChangeArrowheads="1"/>
            </p:cNvSpPr>
            <p:nvPr/>
          </p:nvSpPr>
          <p:spPr bwMode="auto">
            <a:xfrm>
              <a:off x="1693" y="912"/>
              <a:ext cx="1283" cy="1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165100" indent="-165100" algn="ctr" eaLnBrk="0" hangingPunct="0">
                <a:spcBef>
                  <a:spcPts val="1200"/>
                </a:spcBef>
              </a:pPr>
              <a:r>
                <a:rPr lang="en-US" sz="1500" u="sng">
                  <a:solidFill>
                    <a:srgbClr val="0000CC"/>
                  </a:solidFill>
                </a:rPr>
                <a:t>Learning How to Learn</a:t>
              </a:r>
            </a:p>
            <a:p>
              <a:pPr marL="165100" indent="-165100" eaLnBrk="0" hangingPunct="0">
                <a:buSzPts val="1400"/>
                <a:buFont typeface="Symbol" pitchFamily="18" charset="2"/>
                <a:buChar char="·"/>
              </a:pPr>
              <a:r>
                <a:rPr lang="en-US" sz="1500" b="0"/>
                <a:t>Becoming a better student</a:t>
              </a:r>
            </a:p>
            <a:p>
              <a:pPr marL="165100" indent="-165100" eaLnBrk="0" hangingPunct="0">
                <a:buSzPts val="1400"/>
                <a:buFont typeface="Symbol" pitchFamily="18" charset="2"/>
                <a:buChar char="·"/>
              </a:pPr>
              <a:r>
                <a:rPr lang="en-US" sz="1500" b="0"/>
                <a:t>Inquiring about a subject</a:t>
              </a:r>
            </a:p>
            <a:p>
              <a:pPr marL="165100" indent="-165100" eaLnBrk="0" hangingPunct="0">
                <a:buSzPts val="1400"/>
                <a:buFont typeface="Symbol" pitchFamily="18" charset="2"/>
                <a:buChar char="·"/>
              </a:pPr>
              <a:r>
                <a:rPr lang="en-US" sz="1500" b="0"/>
                <a:t>Self-directing learners</a:t>
              </a:r>
            </a:p>
          </p:txBody>
        </p:sp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1802" y="3106"/>
              <a:ext cx="1228" cy="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ts val="1200"/>
                </a:spcBef>
              </a:pPr>
              <a:r>
                <a:rPr lang="en-US" sz="1600" u="sng">
                  <a:solidFill>
                    <a:srgbClr val="0000CC"/>
                  </a:solidFill>
                </a:rPr>
                <a:t>Human Dimensions</a:t>
              </a:r>
            </a:p>
            <a:p>
              <a:pPr eaLnBrk="0" hangingPunct="0"/>
              <a:r>
                <a:rPr lang="en-US" sz="1600" b="0"/>
                <a:t>Learning about:</a:t>
              </a:r>
            </a:p>
            <a:p>
              <a:pPr marL="234950" lvl="1" eaLnBrk="0" hangingPunct="0"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600" b="0"/>
                <a:t> Oneself</a:t>
              </a:r>
            </a:p>
            <a:p>
              <a:pPr marL="234950" lvl="1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 Others</a:t>
              </a:r>
              <a:endParaRPr lang="en-US" sz="3200" b="0"/>
            </a:p>
          </p:txBody>
        </p:sp>
        <p:sp>
          <p:nvSpPr>
            <p:cNvPr id="38923" name="Text Box 11"/>
            <p:cNvSpPr txBox="1">
              <a:spLocks noChangeArrowheads="1"/>
            </p:cNvSpPr>
            <p:nvPr/>
          </p:nvSpPr>
          <p:spPr bwMode="auto">
            <a:xfrm>
              <a:off x="2848" y="2960"/>
              <a:ext cx="1242" cy="7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ts val="1200"/>
                </a:spcBef>
              </a:pPr>
              <a:r>
                <a:rPr lang="en-US" sz="1600" u="sng">
                  <a:solidFill>
                    <a:srgbClr val="0000CC"/>
                  </a:solidFill>
                </a:rPr>
                <a:t>Integration</a:t>
              </a:r>
            </a:p>
            <a:p>
              <a:pPr eaLnBrk="0" hangingPunct="0"/>
              <a:r>
                <a:rPr lang="en-US" sz="1600" b="0"/>
                <a:t>Connecting:</a:t>
              </a:r>
            </a:p>
            <a:p>
              <a:pPr marL="231775" lvl="1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 Ideas</a:t>
              </a:r>
            </a:p>
            <a:p>
              <a:pPr marL="231775" lvl="1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 People</a:t>
              </a:r>
            </a:p>
            <a:p>
              <a:pPr marL="231775" lvl="1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 Realms of life</a:t>
              </a:r>
              <a:endParaRPr lang="en-US" sz="3200" b="0"/>
            </a:p>
          </p:txBody>
        </p:sp>
        <p:sp>
          <p:nvSpPr>
            <p:cNvPr id="38924" name="Text Box 12"/>
            <p:cNvSpPr txBox="1">
              <a:spLocks noChangeArrowheads="1"/>
            </p:cNvSpPr>
            <p:nvPr/>
          </p:nvSpPr>
          <p:spPr bwMode="auto">
            <a:xfrm>
              <a:off x="2864" y="945"/>
              <a:ext cx="1312" cy="10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u="sng">
                  <a:solidFill>
                    <a:srgbClr val="0000CC"/>
                  </a:solidFill>
                </a:rPr>
                <a:t>Foundational Knowledge</a:t>
              </a:r>
            </a:p>
            <a:p>
              <a:pPr eaLnBrk="0" hangingPunct="0"/>
              <a:r>
                <a:rPr lang="en-US" sz="1600" b="0"/>
                <a:t>Understanding and </a:t>
              </a:r>
            </a:p>
            <a:p>
              <a:pPr eaLnBrk="0" hangingPunct="0"/>
              <a:r>
                <a:rPr lang="en-US" sz="1600" b="0"/>
                <a:t>remembering:</a:t>
              </a:r>
            </a:p>
            <a:p>
              <a:pPr marL="346075" lvl="1" indent="-179388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Information</a:t>
              </a:r>
            </a:p>
            <a:p>
              <a:pPr marL="346075" lvl="1" indent="-179388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Ideas</a:t>
              </a:r>
              <a:endParaRPr lang="en-US" sz="3200" b="0"/>
            </a:p>
          </p:txBody>
        </p:sp>
        <p:sp>
          <p:nvSpPr>
            <p:cNvPr id="38925" name="Text Box 13"/>
            <p:cNvSpPr txBox="1">
              <a:spLocks noChangeArrowheads="1"/>
            </p:cNvSpPr>
            <p:nvPr/>
          </p:nvSpPr>
          <p:spPr bwMode="auto">
            <a:xfrm>
              <a:off x="3456" y="2036"/>
              <a:ext cx="1394" cy="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120650" indent="-120650" eaLnBrk="0" hangingPunct="0">
                <a:lnSpc>
                  <a:spcPct val="80000"/>
                </a:lnSpc>
                <a:spcBef>
                  <a:spcPts val="1200"/>
                </a:spcBef>
              </a:pPr>
              <a:r>
                <a:rPr lang="en-US" sz="1600" u="sng">
                  <a:solidFill>
                    <a:srgbClr val="0000CC"/>
                  </a:solidFill>
                </a:rPr>
                <a:t>Application</a:t>
              </a:r>
            </a:p>
            <a:p>
              <a:pPr marL="120650" indent="-120650" eaLnBrk="0" hangingPunct="0">
                <a:lnSpc>
                  <a:spcPct val="30000"/>
                </a:lnSpc>
                <a:spcBef>
                  <a:spcPts val="1200"/>
                </a:spcBef>
                <a:spcAft>
                  <a:spcPts val="300"/>
                </a:spcAft>
                <a:buSzPts val="1400"/>
                <a:buFont typeface="Symbol" pitchFamily="18" charset="2"/>
                <a:buChar char="·"/>
              </a:pPr>
              <a:r>
                <a:rPr lang="en-US" sz="1600" b="0"/>
                <a:t>Skills</a:t>
              </a:r>
            </a:p>
            <a:p>
              <a:pPr marL="120650" indent="-120650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Thinking: Critical, Creative, &amp; Practical</a:t>
              </a:r>
              <a:endParaRPr lang="en-US" sz="1500" b="0"/>
            </a:p>
            <a:p>
              <a:pPr marL="120650" indent="-120650" eaLnBrk="0" hangingPunct="0">
                <a:buSzPts val="1400"/>
                <a:buFont typeface="Symbol" pitchFamily="18" charset="2"/>
                <a:buChar char="·"/>
              </a:pPr>
              <a:r>
                <a:rPr lang="en-US" sz="1600" b="0"/>
                <a:t>Managing projects</a:t>
              </a:r>
              <a:endParaRPr lang="en-US" sz="3200" b="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38150" y="1128713"/>
            <a:ext cx="8267700" cy="542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spcAft>
                <a:spcPct val="40000"/>
              </a:spcAft>
            </a:pPr>
            <a:r>
              <a:rPr lang="en-US" sz="2400"/>
              <a:t>In a course with </a:t>
            </a:r>
            <a:r>
              <a:rPr lang="en-US" sz="2600">
                <a:solidFill>
                  <a:srgbClr val="990033"/>
                </a:solidFill>
              </a:rPr>
              <a:t>significant learning</a:t>
            </a:r>
            <a:r>
              <a:rPr lang="en-US" sz="2400"/>
              <a:t>, students will:</a:t>
            </a:r>
          </a:p>
          <a:p>
            <a:pPr marL="457200" indent="-457200">
              <a:spcBef>
                <a:spcPct val="20000"/>
              </a:spcBef>
              <a:spcAft>
                <a:spcPct val="30000"/>
              </a:spcAft>
              <a:buFontTx/>
              <a:buAutoNum type="arabicPeriod"/>
            </a:pPr>
            <a:r>
              <a:rPr lang="en-US">
                <a:solidFill>
                  <a:srgbClr val="0000CC"/>
                </a:solidFill>
              </a:rPr>
              <a:t>Understand and remember</a:t>
            </a:r>
            <a:r>
              <a:rPr lang="en-US" sz="2400"/>
              <a:t> the key concepts, terms, relationship, etc.</a:t>
            </a:r>
          </a:p>
          <a:p>
            <a:pPr marL="457200" indent="-457200">
              <a:spcBef>
                <a:spcPct val="20000"/>
              </a:spcBef>
              <a:spcAft>
                <a:spcPct val="30000"/>
              </a:spcAft>
              <a:buFontTx/>
              <a:buAutoNum type="arabicPeriod"/>
            </a:pPr>
            <a:r>
              <a:rPr lang="en-US" sz="2400"/>
              <a:t>Know how to </a:t>
            </a:r>
            <a:r>
              <a:rPr lang="en-US">
                <a:solidFill>
                  <a:srgbClr val="0000CC"/>
                </a:solidFill>
              </a:rPr>
              <a:t>use</a:t>
            </a:r>
            <a:r>
              <a:rPr lang="en-US" sz="2400"/>
              <a:t> the content.</a:t>
            </a:r>
          </a:p>
          <a:p>
            <a:pPr marL="457200" indent="-457200">
              <a:spcBef>
                <a:spcPct val="20000"/>
              </a:spcBef>
              <a:spcAft>
                <a:spcPct val="30000"/>
              </a:spcAft>
              <a:buFontTx/>
              <a:buAutoNum type="arabicPeriod"/>
            </a:pPr>
            <a:r>
              <a:rPr lang="en-US" sz="2400"/>
              <a:t>Be able to </a:t>
            </a:r>
            <a:r>
              <a:rPr lang="en-US">
                <a:solidFill>
                  <a:srgbClr val="0000CC"/>
                </a:solidFill>
              </a:rPr>
              <a:t>relate</a:t>
            </a:r>
            <a:r>
              <a:rPr lang="en-US" sz="2400"/>
              <a:t> this subject to other subjects.</a:t>
            </a:r>
          </a:p>
          <a:p>
            <a:pPr marL="457200" indent="-457200">
              <a:spcBef>
                <a:spcPct val="20000"/>
              </a:spcBef>
              <a:spcAft>
                <a:spcPct val="30000"/>
              </a:spcAft>
              <a:buFontTx/>
              <a:buAutoNum type="arabicPeriod"/>
            </a:pPr>
            <a:r>
              <a:rPr lang="en-US" sz="2400"/>
              <a:t>Understand the </a:t>
            </a:r>
            <a:r>
              <a:rPr lang="en-US">
                <a:solidFill>
                  <a:srgbClr val="0000CC"/>
                </a:solidFill>
              </a:rPr>
              <a:t>personal and social</a:t>
            </a:r>
            <a:r>
              <a:rPr lang="en-US" sz="2400"/>
              <a:t> implications of knowing about this subject.</a:t>
            </a:r>
          </a:p>
          <a:p>
            <a:pPr marL="457200" indent="-457200">
              <a:spcBef>
                <a:spcPct val="20000"/>
              </a:spcBef>
              <a:spcAft>
                <a:spcPct val="30000"/>
              </a:spcAft>
              <a:buFontTx/>
              <a:buAutoNum type="arabicPeriod"/>
            </a:pPr>
            <a:r>
              <a:rPr lang="en-US">
                <a:solidFill>
                  <a:srgbClr val="0000CC"/>
                </a:solidFill>
              </a:rPr>
              <a:t>Value</a:t>
            </a:r>
            <a:r>
              <a:rPr lang="en-US" sz="2400"/>
              <a:t> this subject and further learning about it.</a:t>
            </a:r>
          </a:p>
          <a:p>
            <a:pPr marL="457200" indent="-457200"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en-US" sz="2400"/>
              <a:t>Know how to </a:t>
            </a:r>
            <a:r>
              <a:rPr lang="en-US">
                <a:solidFill>
                  <a:srgbClr val="0000CC"/>
                </a:solidFill>
              </a:rPr>
              <a:t>keep on learning</a:t>
            </a:r>
            <a:r>
              <a:rPr lang="en-US" sz="2400"/>
              <a:t> about this subject, after the course is over.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CustomShape 1"/>
          <p:cNvSpPr/>
          <p:nvPr/>
        </p:nvSpPr>
        <p:spPr>
          <a:xfrm>
            <a:off x="685800" y="809279"/>
            <a:ext cx="7771680" cy="58486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heavy" strike="noStrike" kern="1200" cap="none" spc="-1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/>
                <a:ea typeface="DejaVu Sans"/>
                <a:cs typeface="DejaVu Sans"/>
              </a:rPr>
              <a:t>Can you CLASSIFY these Learning Outcomes</a:t>
            </a:r>
            <a:r>
              <a:rPr kumimoji="0" lang="en-US" sz="3200" b="1" i="0" u="sng" strike="noStrike" kern="1200" cap="none" spc="-1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?   </a:t>
            </a:r>
            <a:endParaRPr kumimoji="0" lang="en-US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“By the end of the course, students will be able to…</a:t>
            </a: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796925" marR="0" lvl="0" indent="-339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Demonstrate increased confidence in using ICD to redesign their own courses.</a:t>
            </a: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796925" marR="0" lvl="0" indent="-339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796925" marR="0" lvl="0" indent="-339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Identify the six parts of the taxonomy of significant learning when looking at examples of outcomes.</a:t>
            </a: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8457102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" name="CustomShape 1"/>
          <p:cNvSpPr/>
          <p:nvPr/>
        </p:nvSpPr>
        <p:spPr>
          <a:xfrm>
            <a:off x="685800" y="842400"/>
            <a:ext cx="7771680" cy="59013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heavy" strike="noStrike" kern="1200" cap="none" spc="-1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/>
                <a:ea typeface="DejaVu Sans"/>
                <a:cs typeface="DejaVu Sans"/>
              </a:rPr>
              <a:t>Can you CLASSIFY these Learning Outcomes?   </a:t>
            </a:r>
            <a:endParaRPr kumimoji="0" lang="en-US" sz="3200" b="0" i="0" u="heavy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“By the end of the course, students will be able to…</a:t>
            </a: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796925" marR="0" lvl="0" indent="-339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Find increased value in the importance of course design in higher education.</a:t>
            </a: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796925" marR="0" lvl="0" indent="-339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796925" marR="0" lvl="0" indent="-339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Use some of the information learned in the course when given a specific hospitality situation.</a:t>
            </a: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01929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CustomShape 1"/>
          <p:cNvSpPr/>
          <p:nvPr/>
        </p:nvSpPr>
        <p:spPr>
          <a:xfrm>
            <a:off x="675834" y="1143000"/>
            <a:ext cx="7792333" cy="481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heavy" strike="noStrike" kern="1200" cap="none" spc="-1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/>
                <a:ea typeface="DejaVu Sans"/>
                <a:cs typeface="DejaVu Sans"/>
              </a:rPr>
              <a:t>Rate the </a:t>
            </a:r>
            <a:r>
              <a:rPr kumimoji="0" lang="en-US" sz="3200" b="1" i="0" u="heavy" strike="noStrike" kern="1200" cap="none" spc="-1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/>
                <a:ea typeface="DejaVu Sans"/>
                <a:cs typeface="DejaVu Sans"/>
              </a:rPr>
              <a:t>QUALITY</a:t>
            </a:r>
            <a:r>
              <a:rPr kumimoji="0" lang="en-US" sz="2800" b="1" i="0" u="heavy" strike="noStrike" kern="1200" cap="none" spc="-1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/>
                <a:ea typeface="DejaVu Sans"/>
                <a:cs typeface="DejaVu Sans"/>
              </a:rPr>
              <a:t> of these Learning Outcomes:</a:t>
            </a:r>
            <a:endParaRPr kumimoji="0" lang="en-US" sz="2800" b="0" i="0" u="heavy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514440" marR="0" lvl="0" indent="-513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Tx/>
              <a:buFont typeface="StarSymbol"/>
              <a:buAutoNum type="arabicPeriod"/>
              <a:tabLst/>
              <a:defRPr/>
            </a:pPr>
            <a:r>
              <a:rPr kumimoji="0" lang="en-US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Learn the basic theories of Social Psychology. </a:t>
            </a: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514440" marR="0" lvl="0" indent="-513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Tx/>
              <a:buFont typeface="StarSymbol"/>
              <a:buAutoNum type="arabicPeriod"/>
              <a:tabLst/>
              <a:defRPr/>
            </a:pPr>
            <a:r>
              <a:rPr kumimoji="0" lang="en-US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Write an analysis of a major historical event, using historical information and reasoning in an appropriate manner.  </a:t>
            </a: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  <a:p>
            <a:pPr marL="514440" marR="0" lvl="0" indent="-513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0000"/>
              </a:buClr>
              <a:buSzTx/>
              <a:buFont typeface="StarSymbol"/>
              <a:buAutoNum type="arabicPeriod"/>
              <a:tabLst/>
              <a:defRPr/>
            </a:pPr>
            <a:r>
              <a:rPr kumimoji="0" lang="en-US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ahoma"/>
                <a:ea typeface="DejaVu Sans"/>
                <a:cs typeface="DejaVu Sans"/>
              </a:rPr>
              <a:t>Communicate in Spanish with grammatically correct sentences.</a:t>
            </a: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60899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2495550" y="182563"/>
            <a:ext cx="4152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solidFill>
                  <a:srgbClr val="800000"/>
                </a:solidFill>
                <a:cs typeface="Arial" pitchFamily="34" charset="0"/>
              </a:rPr>
              <a:t>3-COLUMN TABLE</a:t>
            </a:r>
            <a:r>
              <a:rPr lang="en-US" sz="3200">
                <a:solidFill>
                  <a:srgbClr val="800000"/>
                </a:solidFill>
                <a:cs typeface="Arial" pitchFamily="34" charset="0"/>
              </a:rPr>
              <a:t>:</a:t>
            </a:r>
            <a:endParaRPr lang="en-US" sz="3200" u="sng">
              <a:solidFill>
                <a:srgbClr val="800000"/>
              </a:solidFill>
              <a:cs typeface="Arial" pitchFamily="34" charset="0"/>
            </a:endParaRPr>
          </a:p>
        </p:txBody>
      </p:sp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304800" y="1127125"/>
            <a:ext cx="845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Learning Outcomes:   Assessment Activities:  Learning Activities:</a:t>
            </a:r>
          </a:p>
        </p:txBody>
      </p:sp>
      <p:graphicFrame>
        <p:nvGraphicFramePr>
          <p:cNvPr id="216100" name="Group 36"/>
          <p:cNvGraphicFramePr>
            <a:graphicFrameLocks noGrp="1"/>
          </p:cNvGraphicFramePr>
          <p:nvPr/>
        </p:nvGraphicFramePr>
        <p:xfrm>
          <a:off x="304800" y="1524000"/>
          <a:ext cx="8458200" cy="5064887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Found. Know.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Application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Integration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Human Dim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.:</a:t>
                      </a:r>
                    </a:p>
                    <a:p>
                      <a:pPr marL="738188" marR="0" lvl="1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Self, Others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Learning How to Learn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04800" y="1371600"/>
            <a:ext cx="8534400" cy="4419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800" b="1" u="sng" dirty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Individual Assignment</a:t>
            </a:r>
            <a:r>
              <a:rPr lang="en-US" sz="2800" b="1" dirty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561975"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sz="2300" b="1" dirty="0">
                <a:latin typeface="Tahoma" pitchFamily="34" charset="0"/>
                <a:cs typeface="Tahoma" pitchFamily="34" charset="0"/>
              </a:rPr>
              <a:t>Write </a:t>
            </a:r>
            <a:r>
              <a:rPr lang="en-US" sz="2300" b="1" u="sng" dirty="0">
                <a:latin typeface="Tahoma" pitchFamily="34" charset="0"/>
                <a:cs typeface="Tahoma" pitchFamily="34" charset="0"/>
              </a:rPr>
              <a:t>one</a:t>
            </a:r>
            <a:r>
              <a:rPr lang="en-US" sz="2300" b="1" dirty="0">
                <a:latin typeface="Tahoma" pitchFamily="34" charset="0"/>
                <a:cs typeface="Tahoma" pitchFamily="34" charset="0"/>
              </a:rPr>
              <a:t> Learning Outcome for one of your courses:</a:t>
            </a:r>
          </a:p>
          <a:p>
            <a:pPr marL="126365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1900" b="1" dirty="0">
                <a:latin typeface="Tahoma" pitchFamily="34" charset="0"/>
                <a:cs typeface="Tahoma" pitchFamily="34" charset="0"/>
              </a:rPr>
              <a:t>From the Taxonomy, on:  “INTEGRATION”</a:t>
            </a:r>
          </a:p>
          <a:p>
            <a:pPr marL="561975"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sz="2300" b="1" dirty="0">
                <a:latin typeface="Tahoma" pitchFamily="34" charset="0"/>
                <a:cs typeface="Tahoma" pitchFamily="34" charset="0"/>
              </a:rPr>
              <a:t>Preface:  </a:t>
            </a:r>
            <a:r>
              <a:rPr lang="en-US" sz="2300" b="1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“My hope is that, by the end of the course, students will be able to….”</a:t>
            </a:r>
          </a:p>
          <a:p>
            <a:pPr marL="561975"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sz="2300" b="1" dirty="0">
                <a:latin typeface="Tahoma" pitchFamily="34" charset="0"/>
                <a:cs typeface="Tahoma" pitchFamily="34" charset="0"/>
              </a:rPr>
              <a:t>Suggestions:</a:t>
            </a:r>
          </a:p>
          <a:p>
            <a:pPr marL="1146175" lvl="1" indent="-469900">
              <a:lnSpc>
                <a:spcPct val="90000"/>
              </a:lnSpc>
              <a:spcBef>
                <a:spcPts val="1800"/>
              </a:spcBef>
              <a:buFont typeface="Wingdings" pitchFamily="2" charset="2"/>
              <a:buChar char="ü"/>
              <a:defRPr/>
            </a:pPr>
            <a:r>
              <a:rPr lang="en-US" sz="2300" b="1" dirty="0">
                <a:latin typeface="Tahoma" pitchFamily="34" charset="0"/>
                <a:cs typeface="Tahoma" pitchFamily="34" charset="0"/>
              </a:rPr>
              <a:t>Pay close attention to your VERBS</a:t>
            </a:r>
          </a:p>
          <a:p>
            <a:pPr marL="1146175" lvl="1" indent="-469900">
              <a:lnSpc>
                <a:spcPct val="90000"/>
              </a:lnSpc>
              <a:spcBef>
                <a:spcPts val="1800"/>
              </a:spcBef>
              <a:buFont typeface="Wingdings" pitchFamily="2" charset="2"/>
              <a:buChar char="ü"/>
              <a:defRPr/>
            </a:pPr>
            <a:r>
              <a:rPr lang="en-US" sz="2300" b="1" dirty="0">
                <a:latin typeface="Tahoma" pitchFamily="34" charset="0"/>
                <a:cs typeface="Tahoma" pitchFamily="34" charset="0"/>
              </a:rPr>
              <a:t>Strive for “High Visibility” for students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3352800" y="2209800"/>
            <a:ext cx="2209800" cy="1371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303213"/>
            <a:ext cx="7200900" cy="6127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u="sng">
                <a:solidFill>
                  <a:srgbClr val="990033"/>
                </a:solidFill>
              </a:rPr>
              <a:t>Criteria of “GOOD” Course Design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851025" y="5375275"/>
            <a:ext cx="5303838" cy="4159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1200"/>
              </a:spcBef>
            </a:pPr>
            <a:r>
              <a:rPr lang="en-US" sz="1800">
                <a:solidFill>
                  <a:srgbClr val="0000FF"/>
                </a:solidFill>
              </a:rPr>
              <a:t>S I T U A T I O N A L    F A C T O R S</a:t>
            </a:r>
            <a:endParaRPr lang="en-US" sz="2400" b="0">
              <a:latin typeface="Garamond" pitchFamily="18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886200" y="6019800"/>
            <a:ext cx="11684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solidFill>
                  <a:srgbClr val="990033"/>
                </a:solidFill>
              </a:rPr>
              <a:t>In-Depth Situational Analysis</a:t>
            </a:r>
            <a:endParaRPr lang="en-US" sz="2400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4457700" y="5791200"/>
            <a:ext cx="0" cy="207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2673350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AutoShape 8"/>
          <p:cNvSpPr>
            <a:spLocks noChangeArrowheads="1"/>
          </p:cNvSpPr>
          <p:nvPr/>
        </p:nvSpPr>
        <p:spPr bwMode="auto">
          <a:xfrm>
            <a:off x="4319588" y="5029200"/>
            <a:ext cx="274637" cy="276225"/>
          </a:xfrm>
          <a:prstGeom prst="upArrow">
            <a:avLst>
              <a:gd name="adj1" fmla="val 50000"/>
              <a:gd name="adj2" fmla="val 2514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AutoShape 9"/>
          <p:cNvSpPr>
            <a:spLocks noChangeArrowheads="1"/>
          </p:cNvSpPr>
          <p:nvPr/>
        </p:nvSpPr>
        <p:spPr bwMode="auto">
          <a:xfrm>
            <a:off x="5965825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994" name="Group 10"/>
          <p:cNvGrpSpPr>
            <a:grpSpLocks/>
          </p:cNvGrpSpPr>
          <p:nvPr/>
        </p:nvGrpSpPr>
        <p:grpSpPr bwMode="auto">
          <a:xfrm>
            <a:off x="3589338" y="1985963"/>
            <a:ext cx="1736725" cy="900112"/>
            <a:chOff x="2261" y="1251"/>
            <a:chExt cx="1094" cy="567"/>
          </a:xfrm>
        </p:grpSpPr>
        <p:sp>
          <p:nvSpPr>
            <p:cNvPr id="42008" name="Oval 11"/>
            <p:cNvSpPr>
              <a:spLocks noChangeArrowheads="1"/>
            </p:cNvSpPr>
            <p:nvPr/>
          </p:nvSpPr>
          <p:spPr bwMode="auto">
            <a:xfrm>
              <a:off x="2261" y="1251"/>
              <a:ext cx="1094" cy="567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9" name="Text Box 12"/>
            <p:cNvSpPr txBox="1">
              <a:spLocks noChangeArrowheads="1"/>
            </p:cNvSpPr>
            <p:nvPr/>
          </p:nvSpPr>
          <p:spPr bwMode="auto">
            <a:xfrm>
              <a:off x="2400" y="1344"/>
              <a:ext cx="845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700" dirty="0">
                  <a:solidFill>
                    <a:srgbClr val="0000FF"/>
                  </a:solidFill>
                </a:rPr>
                <a:t>Learning Outcomes</a:t>
              </a:r>
              <a:endParaRPr lang="en-US" sz="2400" b="0" dirty="0">
                <a:latin typeface="Garamond" pitchFamily="18" charset="0"/>
              </a:endParaRPr>
            </a:p>
          </p:txBody>
        </p:sp>
      </p:grpSp>
      <p:sp>
        <p:nvSpPr>
          <p:cNvPr id="41995" name="Line 13"/>
          <p:cNvSpPr>
            <a:spLocks noChangeShapeType="1"/>
          </p:cNvSpPr>
          <p:nvPr/>
        </p:nvSpPr>
        <p:spPr bwMode="auto">
          <a:xfrm>
            <a:off x="4457700" y="1709738"/>
            <a:ext cx="0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Text Box 14"/>
          <p:cNvSpPr txBox="1">
            <a:spLocks noChangeArrowheads="1"/>
          </p:cNvSpPr>
          <p:nvPr/>
        </p:nvSpPr>
        <p:spPr bwMode="auto">
          <a:xfrm>
            <a:off x="3841750" y="1219200"/>
            <a:ext cx="1187450" cy="5334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Significant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41997" name="Line 15"/>
          <p:cNvSpPr>
            <a:spLocks noChangeShapeType="1"/>
          </p:cNvSpPr>
          <p:nvPr/>
        </p:nvSpPr>
        <p:spPr bwMode="auto">
          <a:xfrm>
            <a:off x="6218238" y="3994150"/>
            <a:ext cx="457200" cy="4143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Text Box 16"/>
          <p:cNvSpPr txBox="1">
            <a:spLocks noChangeArrowheads="1"/>
          </p:cNvSpPr>
          <p:nvPr/>
        </p:nvSpPr>
        <p:spPr bwMode="auto">
          <a:xfrm>
            <a:off x="6256338" y="4287838"/>
            <a:ext cx="1363662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Educative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Assessment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41999" name="Line 17"/>
          <p:cNvSpPr>
            <a:spLocks noChangeShapeType="1"/>
          </p:cNvSpPr>
          <p:nvPr/>
        </p:nvSpPr>
        <p:spPr bwMode="auto">
          <a:xfrm rot="21169434" flipH="1">
            <a:off x="2239963" y="4002088"/>
            <a:ext cx="495300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Text Box 18"/>
          <p:cNvSpPr txBox="1">
            <a:spLocks noChangeArrowheads="1"/>
          </p:cNvSpPr>
          <p:nvPr/>
        </p:nvSpPr>
        <p:spPr bwMode="auto">
          <a:xfrm>
            <a:off x="1447800" y="4287838"/>
            <a:ext cx="1150938" cy="51276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Active 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42001" name="Text Box 19"/>
          <p:cNvSpPr txBox="1">
            <a:spLocks noChangeArrowheads="1"/>
          </p:cNvSpPr>
          <p:nvPr/>
        </p:nvSpPr>
        <p:spPr bwMode="auto">
          <a:xfrm>
            <a:off x="3810000" y="30480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990033"/>
                </a:solidFill>
              </a:rPr>
              <a:t>Integration</a:t>
            </a:r>
          </a:p>
        </p:txBody>
      </p:sp>
      <p:grpSp>
        <p:nvGrpSpPr>
          <p:cNvPr id="42002" name="Group 20"/>
          <p:cNvGrpSpPr>
            <a:grpSpLocks/>
          </p:cNvGrpSpPr>
          <p:nvPr/>
        </p:nvGrpSpPr>
        <p:grpSpPr bwMode="auto">
          <a:xfrm>
            <a:off x="4899025" y="3163888"/>
            <a:ext cx="1738313" cy="898525"/>
            <a:chOff x="3086" y="1993"/>
            <a:chExt cx="1095" cy="566"/>
          </a:xfrm>
        </p:grpSpPr>
        <p:sp>
          <p:nvSpPr>
            <p:cNvPr id="42006" name="Oval 21"/>
            <p:cNvSpPr>
              <a:spLocks noChangeArrowheads="1"/>
            </p:cNvSpPr>
            <p:nvPr/>
          </p:nvSpPr>
          <p:spPr bwMode="auto">
            <a:xfrm>
              <a:off x="3086" y="1993"/>
              <a:ext cx="1095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7" name="Text Box 22"/>
            <p:cNvSpPr txBox="1">
              <a:spLocks noChangeArrowheads="1"/>
            </p:cNvSpPr>
            <p:nvPr/>
          </p:nvSpPr>
          <p:spPr bwMode="auto">
            <a:xfrm>
              <a:off x="3216" y="2095"/>
              <a:ext cx="864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Feedback &amp; </a:t>
              </a:r>
            </a:p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Assessment</a:t>
              </a:r>
              <a:endParaRPr lang="en-US" sz="2400" b="0">
                <a:latin typeface="Garamond" pitchFamily="18" charset="0"/>
              </a:endParaRPr>
            </a:p>
          </p:txBody>
        </p:sp>
      </p:grpSp>
      <p:grpSp>
        <p:nvGrpSpPr>
          <p:cNvPr id="42003" name="Group 23"/>
          <p:cNvGrpSpPr>
            <a:grpSpLocks/>
          </p:cNvGrpSpPr>
          <p:nvPr/>
        </p:nvGrpSpPr>
        <p:grpSpPr bwMode="auto">
          <a:xfrm>
            <a:off x="2225675" y="3163888"/>
            <a:ext cx="1736725" cy="898525"/>
            <a:chOff x="1402" y="1993"/>
            <a:chExt cx="1094" cy="566"/>
          </a:xfrm>
        </p:grpSpPr>
        <p:sp>
          <p:nvSpPr>
            <p:cNvPr id="42004" name="Oval 24"/>
            <p:cNvSpPr>
              <a:spLocks noChangeArrowheads="1"/>
            </p:cNvSpPr>
            <p:nvPr/>
          </p:nvSpPr>
          <p:spPr bwMode="auto">
            <a:xfrm>
              <a:off x="1402" y="1993"/>
              <a:ext cx="1094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5" name="Text Box 25"/>
            <p:cNvSpPr txBox="1">
              <a:spLocks noChangeArrowheads="1"/>
            </p:cNvSpPr>
            <p:nvPr/>
          </p:nvSpPr>
          <p:spPr bwMode="auto">
            <a:xfrm>
              <a:off x="1459" y="2056"/>
              <a:ext cx="979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Teaching and</a:t>
              </a: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Learning</a:t>
              </a:r>
              <a:endParaRPr lang="en-US" sz="1600">
                <a:solidFill>
                  <a:srgbClr val="0000FF"/>
                </a:solidFill>
              </a:endParaRP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Activities</a:t>
              </a:r>
              <a:endParaRPr lang="en-US" sz="2400" b="0">
                <a:latin typeface="Garamond" pitchFamily="18" charset="0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447800" y="1600200"/>
            <a:ext cx="6248400" cy="271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</a:rPr>
              <a:t>Integrated Course Design:</a:t>
            </a:r>
          </a:p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800000"/>
                </a:solidFill>
              </a:rPr>
              <a:t>FEEDBACK &amp;</a:t>
            </a:r>
          </a:p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800000"/>
                </a:solidFill>
              </a:rPr>
              <a:t>ASSESSMENT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3352800" y="2209800"/>
            <a:ext cx="2209800" cy="1371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242888"/>
            <a:ext cx="7200900" cy="595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u="sng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Criteria of “GOOD” Course Design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851025" y="5375275"/>
            <a:ext cx="5303838" cy="4159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1200"/>
              </a:spcBef>
            </a:pPr>
            <a:r>
              <a:rPr lang="en-US" sz="1800">
                <a:solidFill>
                  <a:srgbClr val="0000FF"/>
                </a:solidFill>
              </a:rPr>
              <a:t>S I T U A T I O N A L    F A C T O R S</a:t>
            </a:r>
            <a:endParaRPr lang="en-US" sz="2400" b="0">
              <a:latin typeface="Garamond" pitchFamily="18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886200" y="6019800"/>
            <a:ext cx="11684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solidFill>
                  <a:srgbClr val="990033"/>
                </a:solidFill>
              </a:rPr>
              <a:t>In-Depth Situational Analysis</a:t>
            </a:r>
            <a:endParaRPr lang="en-US" sz="2400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4457700" y="5791200"/>
            <a:ext cx="0" cy="207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2673350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0" name="AutoShape 8"/>
          <p:cNvSpPr>
            <a:spLocks noChangeArrowheads="1"/>
          </p:cNvSpPr>
          <p:nvPr/>
        </p:nvSpPr>
        <p:spPr bwMode="auto">
          <a:xfrm>
            <a:off x="4319588" y="5029200"/>
            <a:ext cx="274637" cy="276225"/>
          </a:xfrm>
          <a:prstGeom prst="upArrow">
            <a:avLst>
              <a:gd name="adj1" fmla="val 50000"/>
              <a:gd name="adj2" fmla="val 2514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>
            <a:off x="5965825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042" name="Group 10"/>
          <p:cNvGrpSpPr>
            <a:grpSpLocks/>
          </p:cNvGrpSpPr>
          <p:nvPr/>
        </p:nvGrpSpPr>
        <p:grpSpPr bwMode="auto">
          <a:xfrm>
            <a:off x="3589338" y="1985963"/>
            <a:ext cx="1736725" cy="900112"/>
            <a:chOff x="2261" y="1251"/>
            <a:chExt cx="1094" cy="567"/>
          </a:xfrm>
        </p:grpSpPr>
        <p:sp>
          <p:nvSpPr>
            <p:cNvPr id="44056" name="Oval 11"/>
            <p:cNvSpPr>
              <a:spLocks noChangeArrowheads="1"/>
            </p:cNvSpPr>
            <p:nvPr/>
          </p:nvSpPr>
          <p:spPr bwMode="auto">
            <a:xfrm>
              <a:off x="2261" y="1251"/>
              <a:ext cx="1094" cy="56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Text Box 12"/>
            <p:cNvSpPr txBox="1">
              <a:spLocks noChangeArrowheads="1"/>
            </p:cNvSpPr>
            <p:nvPr/>
          </p:nvSpPr>
          <p:spPr bwMode="auto">
            <a:xfrm>
              <a:off x="2400" y="1344"/>
              <a:ext cx="845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700" dirty="0">
                  <a:solidFill>
                    <a:srgbClr val="0000FF"/>
                  </a:solidFill>
                </a:rPr>
                <a:t>Learning Outcomes</a:t>
              </a:r>
              <a:endParaRPr lang="en-US" sz="2400" b="0" dirty="0">
                <a:latin typeface="Garamond" pitchFamily="18" charset="0"/>
              </a:endParaRPr>
            </a:p>
          </p:txBody>
        </p:sp>
      </p:grpSp>
      <p:sp>
        <p:nvSpPr>
          <p:cNvPr id="44043" name="Line 13"/>
          <p:cNvSpPr>
            <a:spLocks noChangeShapeType="1"/>
          </p:cNvSpPr>
          <p:nvPr/>
        </p:nvSpPr>
        <p:spPr bwMode="auto">
          <a:xfrm>
            <a:off x="4457700" y="1709738"/>
            <a:ext cx="0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4" name="Text Box 14"/>
          <p:cNvSpPr txBox="1">
            <a:spLocks noChangeArrowheads="1"/>
          </p:cNvSpPr>
          <p:nvPr/>
        </p:nvSpPr>
        <p:spPr bwMode="auto">
          <a:xfrm>
            <a:off x="3841750" y="1219200"/>
            <a:ext cx="1187450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Significant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44045" name="Line 15"/>
          <p:cNvSpPr>
            <a:spLocks noChangeShapeType="1"/>
          </p:cNvSpPr>
          <p:nvPr/>
        </p:nvSpPr>
        <p:spPr bwMode="auto">
          <a:xfrm>
            <a:off x="6218238" y="3994150"/>
            <a:ext cx="457200" cy="4143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Text Box 16"/>
          <p:cNvSpPr txBox="1">
            <a:spLocks noChangeArrowheads="1"/>
          </p:cNvSpPr>
          <p:nvPr/>
        </p:nvSpPr>
        <p:spPr bwMode="auto">
          <a:xfrm>
            <a:off x="6256338" y="4287838"/>
            <a:ext cx="1363662" cy="512762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Educative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Assessment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44047" name="Line 17"/>
          <p:cNvSpPr>
            <a:spLocks noChangeShapeType="1"/>
          </p:cNvSpPr>
          <p:nvPr/>
        </p:nvSpPr>
        <p:spPr bwMode="auto">
          <a:xfrm rot="21169434" flipH="1">
            <a:off x="2239963" y="4002088"/>
            <a:ext cx="495300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Text Box 18"/>
          <p:cNvSpPr txBox="1">
            <a:spLocks noChangeArrowheads="1"/>
          </p:cNvSpPr>
          <p:nvPr/>
        </p:nvSpPr>
        <p:spPr bwMode="auto">
          <a:xfrm>
            <a:off x="1447800" y="4287838"/>
            <a:ext cx="1150938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Active 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44049" name="Text Box 19"/>
          <p:cNvSpPr txBox="1">
            <a:spLocks noChangeArrowheads="1"/>
          </p:cNvSpPr>
          <p:nvPr/>
        </p:nvSpPr>
        <p:spPr bwMode="auto">
          <a:xfrm>
            <a:off x="3810000" y="30480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990033"/>
                </a:solidFill>
              </a:rPr>
              <a:t>Integration</a:t>
            </a:r>
          </a:p>
        </p:txBody>
      </p:sp>
      <p:grpSp>
        <p:nvGrpSpPr>
          <p:cNvPr id="44050" name="Group 20"/>
          <p:cNvGrpSpPr>
            <a:grpSpLocks/>
          </p:cNvGrpSpPr>
          <p:nvPr/>
        </p:nvGrpSpPr>
        <p:grpSpPr bwMode="auto">
          <a:xfrm>
            <a:off x="4899025" y="3163888"/>
            <a:ext cx="1738313" cy="898525"/>
            <a:chOff x="3086" y="1993"/>
            <a:chExt cx="1095" cy="566"/>
          </a:xfrm>
        </p:grpSpPr>
        <p:sp>
          <p:nvSpPr>
            <p:cNvPr id="44054" name="Oval 21"/>
            <p:cNvSpPr>
              <a:spLocks noChangeArrowheads="1"/>
            </p:cNvSpPr>
            <p:nvPr/>
          </p:nvSpPr>
          <p:spPr bwMode="auto">
            <a:xfrm>
              <a:off x="3086" y="1993"/>
              <a:ext cx="1095" cy="566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Text Box 22"/>
            <p:cNvSpPr txBox="1">
              <a:spLocks noChangeArrowheads="1"/>
            </p:cNvSpPr>
            <p:nvPr/>
          </p:nvSpPr>
          <p:spPr bwMode="auto">
            <a:xfrm>
              <a:off x="3216" y="2095"/>
              <a:ext cx="864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Feedback &amp; </a:t>
              </a:r>
            </a:p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Assessment</a:t>
              </a:r>
              <a:endParaRPr lang="en-US" sz="2400" b="0">
                <a:latin typeface="Garamond" pitchFamily="18" charset="0"/>
              </a:endParaRPr>
            </a:p>
          </p:txBody>
        </p:sp>
      </p:grpSp>
      <p:grpSp>
        <p:nvGrpSpPr>
          <p:cNvPr id="44051" name="Group 23"/>
          <p:cNvGrpSpPr>
            <a:grpSpLocks/>
          </p:cNvGrpSpPr>
          <p:nvPr/>
        </p:nvGrpSpPr>
        <p:grpSpPr bwMode="auto">
          <a:xfrm>
            <a:off x="2225675" y="3163888"/>
            <a:ext cx="1736725" cy="898525"/>
            <a:chOff x="1162" y="1993"/>
            <a:chExt cx="1094" cy="566"/>
          </a:xfrm>
        </p:grpSpPr>
        <p:sp>
          <p:nvSpPr>
            <p:cNvPr id="44052" name="Oval 24"/>
            <p:cNvSpPr>
              <a:spLocks noChangeArrowheads="1"/>
            </p:cNvSpPr>
            <p:nvPr/>
          </p:nvSpPr>
          <p:spPr bwMode="auto">
            <a:xfrm>
              <a:off x="1162" y="1993"/>
              <a:ext cx="1094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Text Box 25"/>
            <p:cNvSpPr txBox="1">
              <a:spLocks noChangeArrowheads="1"/>
            </p:cNvSpPr>
            <p:nvPr/>
          </p:nvSpPr>
          <p:spPr bwMode="auto">
            <a:xfrm>
              <a:off x="1219" y="2056"/>
              <a:ext cx="979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Teaching and</a:t>
              </a: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Learning</a:t>
              </a:r>
              <a:endParaRPr lang="en-US" sz="1600">
                <a:solidFill>
                  <a:srgbClr val="0000FF"/>
                </a:solidFill>
              </a:endParaRP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Activities</a:t>
              </a:r>
              <a:endParaRPr lang="en-US" sz="2400" b="0">
                <a:latin typeface="Garamond" pitchFamily="18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7700" y="914400"/>
            <a:ext cx="7848600" cy="600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u="sng" dirty="0">
                <a:solidFill>
                  <a:srgbClr val="800000"/>
                </a:solidFill>
              </a:rPr>
              <a:t>SPECIFIC GOALS for This Workshop</a:t>
            </a:r>
            <a:endParaRPr lang="en-US" dirty="0">
              <a:solidFill>
                <a:srgbClr val="8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 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00CC"/>
                </a:solidFill>
              </a:rPr>
              <a:t>FOUNDATIONAL KNOWLEDGE</a:t>
            </a:r>
            <a:r>
              <a:rPr lang="en-US" dirty="0">
                <a:solidFill>
                  <a:srgbClr val="000000"/>
                </a:solidFill>
              </a:rPr>
              <a:t>: Understand the basic terms and concepts 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00CC"/>
                </a:solidFill>
              </a:rPr>
              <a:t>APPLICATION</a:t>
            </a:r>
            <a:r>
              <a:rPr lang="en-US" dirty="0">
                <a:solidFill>
                  <a:srgbClr val="000000"/>
                </a:solidFill>
              </a:rPr>
              <a:t>:  Be able to use the model of Integrated Course Design (ICD)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00CC"/>
                </a:solidFill>
              </a:rPr>
              <a:t>INTEGRATION</a:t>
            </a:r>
            <a:r>
              <a:rPr lang="en-US" dirty="0">
                <a:solidFill>
                  <a:srgbClr val="000000"/>
                </a:solidFill>
              </a:rPr>
              <a:t>:  Identify the relationship between what you are doing now as a teacher and the ideas of ICD													</a:t>
            </a:r>
            <a:r>
              <a:rPr lang="en-US" sz="2400" b="0" dirty="0">
                <a:solidFill>
                  <a:srgbClr val="000000"/>
                </a:solidFill>
              </a:rPr>
              <a:t>(continued)</a:t>
            </a:r>
            <a:endParaRPr lang="en-US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9100" y="1752600"/>
            <a:ext cx="83058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u="sng" dirty="0">
                <a:solidFill>
                  <a:srgbClr val="800000"/>
                </a:solidFill>
              </a:rPr>
              <a:t>ASSESSMENT Activities: 2 Steps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</a:rPr>
              <a:t>Identify assessment activities </a:t>
            </a:r>
            <a:r>
              <a:rPr lang="en-US" i="1" dirty="0">
                <a:solidFill>
                  <a:srgbClr val="000000"/>
                </a:solidFill>
              </a:rPr>
              <a:t>appropriate</a:t>
            </a:r>
            <a:r>
              <a:rPr lang="en-US" dirty="0">
                <a:solidFill>
                  <a:srgbClr val="000000"/>
                </a:solidFill>
              </a:rPr>
              <a:t> to each of your learning goals, using the </a:t>
            </a:r>
            <a:r>
              <a:rPr lang="en-US" dirty="0">
                <a:solidFill>
                  <a:srgbClr val="0000CC"/>
                </a:solidFill>
              </a:rPr>
              <a:t>3-column table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</a:rPr>
              <a:t>Use principles of </a:t>
            </a:r>
            <a:r>
              <a:rPr lang="en-US" dirty="0">
                <a:solidFill>
                  <a:srgbClr val="0000CC"/>
                </a:solidFill>
              </a:rPr>
              <a:t>Educative Assessment </a:t>
            </a:r>
            <a:r>
              <a:rPr lang="en-US" dirty="0">
                <a:solidFill>
                  <a:srgbClr val="000000"/>
                </a:solidFill>
              </a:rPr>
              <a:t>to develop </a:t>
            </a:r>
            <a:r>
              <a:rPr lang="en-US" i="1" dirty="0">
                <a:solidFill>
                  <a:srgbClr val="000000"/>
                </a:solidFill>
              </a:rPr>
              <a:t>powerful</a:t>
            </a:r>
            <a:r>
              <a:rPr lang="en-US" dirty="0">
                <a:solidFill>
                  <a:srgbClr val="000000"/>
                </a:solidFill>
              </a:rPr>
              <a:t> assessment activities</a:t>
            </a:r>
            <a:endParaRPr 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9100" y="1752600"/>
            <a:ext cx="83058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u="sng" dirty="0">
                <a:solidFill>
                  <a:srgbClr val="800000"/>
                </a:solidFill>
              </a:rPr>
              <a:t>ASSESSMENT ACTIVITIES: 2 Steps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</a:rPr>
              <a:t>Identify assessment activities </a:t>
            </a:r>
            <a:r>
              <a:rPr lang="en-US" i="1" dirty="0">
                <a:solidFill>
                  <a:srgbClr val="000000"/>
                </a:solidFill>
              </a:rPr>
              <a:t>appropriate</a:t>
            </a:r>
            <a:r>
              <a:rPr lang="en-US" dirty="0">
                <a:solidFill>
                  <a:srgbClr val="000000"/>
                </a:solidFill>
              </a:rPr>
              <a:t> to each of your learning goals, using the </a:t>
            </a:r>
            <a:r>
              <a:rPr lang="en-US" dirty="0">
                <a:solidFill>
                  <a:srgbClr val="0000CC"/>
                </a:solidFill>
              </a:rPr>
              <a:t>3-column table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b="0" dirty="0">
                <a:solidFill>
                  <a:srgbClr val="000000"/>
                </a:solidFill>
              </a:rPr>
              <a:t>Use principles of </a:t>
            </a:r>
            <a:r>
              <a:rPr lang="en-US" b="0" dirty="0">
                <a:solidFill>
                  <a:srgbClr val="0000CC"/>
                </a:solidFill>
              </a:rPr>
              <a:t>Educative Assessment </a:t>
            </a:r>
            <a:r>
              <a:rPr lang="en-US" b="0" dirty="0">
                <a:solidFill>
                  <a:srgbClr val="000000"/>
                </a:solidFill>
              </a:rPr>
              <a:t>to develop </a:t>
            </a:r>
            <a:r>
              <a:rPr lang="en-US" b="0" i="1" dirty="0">
                <a:solidFill>
                  <a:srgbClr val="000000"/>
                </a:solidFill>
              </a:rPr>
              <a:t>powerful</a:t>
            </a:r>
            <a:r>
              <a:rPr lang="en-US" b="0" dirty="0">
                <a:solidFill>
                  <a:srgbClr val="000000"/>
                </a:solidFill>
              </a:rPr>
              <a:t> assessment activities</a:t>
            </a:r>
            <a:endParaRPr lang="en-US" b="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2495550" y="182563"/>
            <a:ext cx="4152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solidFill>
                  <a:srgbClr val="800000"/>
                </a:solidFill>
                <a:cs typeface="Arial" pitchFamily="34" charset="0"/>
              </a:rPr>
              <a:t>3-COLUMN TABLE</a:t>
            </a:r>
            <a:r>
              <a:rPr lang="en-US" sz="3200">
                <a:solidFill>
                  <a:srgbClr val="800000"/>
                </a:solidFill>
                <a:cs typeface="Arial" pitchFamily="34" charset="0"/>
              </a:rPr>
              <a:t>:</a:t>
            </a:r>
            <a:endParaRPr lang="en-US" sz="3200" u="sng">
              <a:solidFill>
                <a:srgbClr val="800000"/>
              </a:solidFill>
              <a:cs typeface="Arial" pitchFamily="34" charset="0"/>
            </a:endParaRPr>
          </a:p>
        </p:txBody>
      </p:sp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304800" y="1127125"/>
            <a:ext cx="845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Learning Outcomes:   Assessment Activities:  Learning Activities:</a:t>
            </a:r>
          </a:p>
        </p:txBody>
      </p:sp>
      <p:graphicFrame>
        <p:nvGraphicFramePr>
          <p:cNvPr id="216100" name="Group 36"/>
          <p:cNvGraphicFramePr>
            <a:graphicFrameLocks noGrp="1"/>
          </p:cNvGraphicFramePr>
          <p:nvPr/>
        </p:nvGraphicFramePr>
        <p:xfrm>
          <a:off x="304800" y="1524000"/>
          <a:ext cx="8458200" cy="5064887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Found. Know.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Application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Integration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Human Dim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  <a:p>
                      <a:pPr marL="738188" marR="0" lvl="1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Self, Others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Learning How to Learn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2438400" y="2057400"/>
            <a:ext cx="1524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438400" y="2743200"/>
            <a:ext cx="1524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2438400" y="3581400"/>
            <a:ext cx="1524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590800" y="4343400"/>
            <a:ext cx="1371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438400" y="5257800"/>
            <a:ext cx="1524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2438400" y="6324600"/>
            <a:ext cx="1524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2495550" y="182563"/>
            <a:ext cx="4152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solidFill>
                  <a:srgbClr val="800000"/>
                </a:solidFill>
                <a:cs typeface="Arial" pitchFamily="34" charset="0"/>
              </a:rPr>
              <a:t>3-COLUMN TABLE</a:t>
            </a:r>
            <a:r>
              <a:rPr lang="en-US" sz="3200">
                <a:solidFill>
                  <a:srgbClr val="800000"/>
                </a:solidFill>
                <a:cs typeface="Arial" pitchFamily="34" charset="0"/>
              </a:rPr>
              <a:t>:</a:t>
            </a:r>
            <a:endParaRPr lang="en-US" sz="3200" u="sng">
              <a:solidFill>
                <a:srgbClr val="800000"/>
              </a:solidFill>
              <a:cs typeface="Arial" pitchFamily="34" charset="0"/>
            </a:endParaRPr>
          </a:p>
        </p:txBody>
      </p:sp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304800" y="1127125"/>
            <a:ext cx="845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Learning Outcomes:   Assessment Activities:  Learning Activities:</a:t>
            </a:r>
          </a:p>
        </p:txBody>
      </p:sp>
      <p:graphicFrame>
        <p:nvGraphicFramePr>
          <p:cNvPr id="216100" name="Group 36"/>
          <p:cNvGraphicFramePr>
            <a:graphicFrameLocks noGrp="1"/>
          </p:cNvGraphicFramePr>
          <p:nvPr/>
        </p:nvGraphicFramePr>
        <p:xfrm>
          <a:off x="304800" y="1524000"/>
          <a:ext cx="8458200" cy="5064887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Found. Know.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Multiple-choice tests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Application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Case studies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Integration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Essays, focused on Integration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Human Dim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  <a:p>
                      <a:pPr marL="738188" marR="0" lvl="1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Self, Others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Reflective essays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Statements of preferences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Learning How to Learn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Learning portfolios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7713" y="990600"/>
            <a:ext cx="7648575" cy="5678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defRPr/>
            </a:pPr>
            <a:r>
              <a:rPr lang="en-US" sz="3400" dirty="0">
                <a:solidFill>
                  <a:srgbClr val="800000"/>
                </a:solidFill>
                <a:cs typeface="Arial" pitchFamily="34" charset="0"/>
              </a:rPr>
              <a:t>“Feedback &amp; Assessment”</a:t>
            </a:r>
          </a:p>
          <a:p>
            <a:pPr algn="ctr">
              <a:defRPr/>
            </a:pPr>
            <a:r>
              <a:rPr lang="en-US" sz="3400" u="sng" dirty="0">
                <a:solidFill>
                  <a:srgbClr val="800000"/>
                </a:solidFill>
                <a:cs typeface="Arial" pitchFamily="34" charset="0"/>
              </a:rPr>
              <a:t>FIRST ASSIGNMENT</a:t>
            </a:r>
          </a:p>
          <a:p>
            <a:pPr>
              <a:lnSpc>
                <a:spcPct val="150000"/>
              </a:lnSpc>
              <a:defRPr/>
            </a:pPr>
            <a:endParaRPr lang="en-US" sz="2400" u="sng" dirty="0">
              <a:solidFill>
                <a:srgbClr val="000000"/>
              </a:solidFill>
              <a:cs typeface="Arial" pitchFamily="34" charset="0"/>
            </a:endParaRPr>
          </a:p>
          <a:p>
            <a:pPr marL="288925" indent="-288925">
              <a:spcAft>
                <a:spcPts val="240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IDENTIFY appropriate assessment activities for </a:t>
            </a:r>
            <a:r>
              <a:rPr lang="en-US" u="sng" dirty="0">
                <a:solidFill>
                  <a:srgbClr val="000000"/>
                </a:solidFill>
                <a:cs typeface="Arial" pitchFamily="34" charset="0"/>
              </a:rPr>
              <a:t>your “Integration” Learning Goal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, using the 3-column table.</a:t>
            </a:r>
            <a:endParaRPr lang="en-US" u="sng" dirty="0">
              <a:solidFill>
                <a:srgbClr val="000000"/>
              </a:solidFill>
              <a:cs typeface="Arial" pitchFamily="34" charset="0"/>
            </a:endParaRPr>
          </a:p>
          <a:p>
            <a:pPr marL="288925" indent="-288925">
              <a:buFont typeface="Arial" pitchFamily="34" charset="0"/>
              <a:buChar char="•"/>
              <a:defRPr/>
            </a:pPr>
            <a:r>
              <a:rPr lang="en-US" u="sng" dirty="0">
                <a:solidFill>
                  <a:srgbClr val="000000"/>
                </a:solidFill>
                <a:cs typeface="Arial" pitchFamily="34" charset="0"/>
              </a:rPr>
              <a:t>Important Principle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:  </a:t>
            </a:r>
          </a:p>
          <a:p>
            <a:pPr marL="914400" lvl="1" indent="-457200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Different Assessment Activities for Different Learning Goals </a:t>
            </a:r>
            <a:r>
              <a:rPr lang="en-US" b="0" dirty="0">
                <a:solidFill>
                  <a:srgbClr val="000000"/>
                </a:solidFill>
                <a:cs typeface="Arial" pitchFamily="34" charset="0"/>
              </a:rPr>
              <a:t>(see handout)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2500" y="1752600"/>
            <a:ext cx="7239000" cy="48013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u="sng" dirty="0">
                <a:solidFill>
                  <a:srgbClr val="800000"/>
                </a:solidFill>
              </a:rPr>
              <a:t>ASSESSMENT ACTIVITIES: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b="0" dirty="0">
                <a:solidFill>
                  <a:srgbClr val="000000"/>
                </a:solidFill>
              </a:rPr>
              <a:t>Identify assessment activities appropriate to each of your 2 learning goals, using the </a:t>
            </a:r>
            <a:r>
              <a:rPr lang="en-US" b="0" dirty="0">
                <a:solidFill>
                  <a:srgbClr val="0000CC"/>
                </a:solidFill>
              </a:rPr>
              <a:t>3-column table</a:t>
            </a:r>
            <a:r>
              <a:rPr lang="en-US" b="0" dirty="0">
                <a:solidFill>
                  <a:srgbClr val="000000"/>
                </a:solidFill>
              </a:rPr>
              <a:t>.</a:t>
            </a:r>
          </a:p>
          <a:p>
            <a:pPr marL="514350" indent="-514350">
              <a:spcBef>
                <a:spcPts val="2400"/>
              </a:spcBef>
              <a:defRPr/>
            </a:pPr>
            <a:r>
              <a:rPr lang="en-US" sz="3000" u="sng" dirty="0">
                <a:solidFill>
                  <a:srgbClr val="0000CC"/>
                </a:solidFill>
              </a:rPr>
              <a:t>2</a:t>
            </a:r>
            <a:r>
              <a:rPr lang="en-US" sz="3000" u="sng" baseline="30000" dirty="0">
                <a:solidFill>
                  <a:srgbClr val="0000CC"/>
                </a:solidFill>
              </a:rPr>
              <a:t>nd</a:t>
            </a:r>
            <a:r>
              <a:rPr lang="en-US" sz="3000" u="sng" dirty="0">
                <a:solidFill>
                  <a:srgbClr val="0000CC"/>
                </a:solidFill>
              </a:rPr>
              <a:t> Task</a:t>
            </a:r>
            <a:r>
              <a:rPr lang="en-US" sz="3000" dirty="0">
                <a:solidFill>
                  <a:srgbClr val="0000CC"/>
                </a:solidFill>
              </a:rPr>
              <a:t>:  </a:t>
            </a:r>
          </a:p>
          <a:p>
            <a:pPr marL="457200" indent="-4572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rgbClr val="000000"/>
                </a:solidFill>
              </a:rPr>
              <a:t>Check your assessment activities, using the principles of </a:t>
            </a:r>
            <a:r>
              <a:rPr lang="en-US" sz="3200" dirty="0">
                <a:solidFill>
                  <a:srgbClr val="0000CC"/>
                </a:solidFill>
              </a:rPr>
              <a:t>Educative Assessment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b="1">
                <a:solidFill>
                  <a:srgbClr val="990033"/>
                </a:solidFill>
                <a:latin typeface="Tahoma" pitchFamily="34" charset="0"/>
              </a:rPr>
              <a:t>Feedback and Assessment</a:t>
            </a:r>
            <a:r>
              <a:rPr lang="en-US" sz="3200" b="1">
                <a:solidFill>
                  <a:srgbClr val="990033"/>
                </a:solidFill>
                <a:latin typeface="Tahoma" pitchFamily="34" charset="0"/>
              </a:rPr>
              <a:t>:</a:t>
            </a:r>
            <a:br>
              <a:rPr lang="en-US" sz="3200" b="1">
                <a:solidFill>
                  <a:srgbClr val="990033"/>
                </a:solidFill>
                <a:latin typeface="Tahoma" pitchFamily="34" charset="0"/>
              </a:rPr>
            </a:br>
            <a:r>
              <a:rPr lang="en-US" sz="2800" b="1">
                <a:solidFill>
                  <a:srgbClr val="990033"/>
                </a:solidFill>
                <a:latin typeface="Tahoma" pitchFamily="34" charset="0"/>
              </a:rPr>
              <a:t>“</a:t>
            </a:r>
            <a:r>
              <a:rPr lang="en-US" sz="2800" b="1" u="sng">
                <a:solidFill>
                  <a:srgbClr val="990033"/>
                </a:solidFill>
                <a:latin typeface="Tahoma" pitchFamily="34" charset="0"/>
              </a:rPr>
              <a:t>EDUCATIVE ASSESSMENT</a:t>
            </a:r>
            <a:r>
              <a:rPr lang="en-US" sz="2800" b="1">
                <a:solidFill>
                  <a:srgbClr val="990033"/>
                </a:solidFill>
                <a:latin typeface="Tahoma" pitchFamily="34" charset="0"/>
              </a:rPr>
              <a:t>”</a:t>
            </a:r>
            <a:endParaRPr lang="en-US" sz="3200" b="1">
              <a:solidFill>
                <a:srgbClr val="990033"/>
              </a:solidFill>
              <a:latin typeface="Tahoma" pitchFamily="34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657475" y="3511550"/>
            <a:ext cx="3743325" cy="831850"/>
            <a:chOff x="2657475" y="3352800"/>
            <a:chExt cx="3743325" cy="831850"/>
          </a:xfrm>
        </p:grpSpPr>
        <p:sp>
          <p:nvSpPr>
            <p:cNvPr id="47118" name="Rectangle 5"/>
            <p:cNvSpPr>
              <a:spLocks noChangeArrowheads="1"/>
            </p:cNvSpPr>
            <p:nvPr/>
          </p:nvSpPr>
          <p:spPr bwMode="auto">
            <a:xfrm>
              <a:off x="4105275" y="3352800"/>
              <a:ext cx="2295525" cy="83185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2200">
                  <a:solidFill>
                    <a:srgbClr val="0000FF"/>
                  </a:solidFill>
                </a:rPr>
                <a:t>Criteria and Standards</a:t>
              </a:r>
              <a:endParaRPr lang="en-US" sz="2200" b="0">
                <a:solidFill>
                  <a:srgbClr val="000000"/>
                </a:solidFill>
              </a:endParaRPr>
            </a:p>
          </p:txBody>
        </p:sp>
        <p:sp>
          <p:nvSpPr>
            <p:cNvPr id="47119" name="AutoShape 6"/>
            <p:cNvSpPr>
              <a:spLocks noChangeArrowheads="1"/>
            </p:cNvSpPr>
            <p:nvPr/>
          </p:nvSpPr>
          <p:spPr bwMode="auto">
            <a:xfrm flipV="1">
              <a:off x="2657475" y="3352800"/>
              <a:ext cx="1143000" cy="4572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925 h 21600"/>
                <a:gd name="T14" fmla="*/ 18240 w 21600"/>
                <a:gd name="T15" fmla="*/ 922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710113" y="4648200"/>
            <a:ext cx="4129087" cy="685800"/>
            <a:chOff x="4710112" y="4419600"/>
            <a:chExt cx="4129088" cy="685800"/>
          </a:xfrm>
        </p:grpSpPr>
        <p:sp>
          <p:nvSpPr>
            <p:cNvPr id="47116" name="Text Box 8"/>
            <p:cNvSpPr txBox="1">
              <a:spLocks noChangeArrowheads="1"/>
            </p:cNvSpPr>
            <p:nvPr/>
          </p:nvSpPr>
          <p:spPr bwMode="auto">
            <a:xfrm>
              <a:off x="6081712" y="4430713"/>
              <a:ext cx="2757488" cy="674687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150000"/>
                </a:lnSpc>
                <a:spcBef>
                  <a:spcPts val="600"/>
                </a:spcBef>
              </a:pPr>
              <a:r>
                <a:rPr lang="en-US" sz="2200">
                  <a:solidFill>
                    <a:srgbClr val="0000FF"/>
                  </a:solidFill>
                </a:rPr>
                <a:t>Self-Assessment</a:t>
              </a:r>
              <a:endParaRPr lang="en-US" sz="2200" b="0">
                <a:solidFill>
                  <a:srgbClr val="000000"/>
                </a:solidFill>
              </a:endParaRPr>
            </a:p>
          </p:txBody>
        </p:sp>
        <p:sp>
          <p:nvSpPr>
            <p:cNvPr id="47117" name="AutoShape 9"/>
            <p:cNvSpPr>
              <a:spLocks noChangeArrowheads="1"/>
            </p:cNvSpPr>
            <p:nvPr/>
          </p:nvSpPr>
          <p:spPr bwMode="auto">
            <a:xfrm flipV="1">
              <a:off x="4710112" y="4419600"/>
              <a:ext cx="1143000" cy="4572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925 h 21600"/>
                <a:gd name="T14" fmla="*/ 18240 w 21600"/>
                <a:gd name="T15" fmla="*/ 922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04800" y="5562600"/>
            <a:ext cx="8458200" cy="1066800"/>
            <a:chOff x="304800" y="5486400"/>
            <a:chExt cx="8458200" cy="1066800"/>
          </a:xfrm>
        </p:grpSpPr>
        <p:sp>
          <p:nvSpPr>
            <p:cNvPr id="47114" name="Rectangle 11"/>
            <p:cNvSpPr>
              <a:spLocks noChangeArrowheads="1"/>
            </p:cNvSpPr>
            <p:nvPr/>
          </p:nvSpPr>
          <p:spPr bwMode="auto">
            <a:xfrm>
              <a:off x="3497262" y="6096000"/>
              <a:ext cx="2141537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>
                <a:spcBef>
                  <a:spcPts val="2400"/>
                </a:spcBef>
              </a:pPr>
              <a:r>
                <a:rPr lang="en-US" sz="2200">
                  <a:solidFill>
                    <a:srgbClr val="0000FF"/>
                  </a:solidFill>
                </a:rPr>
                <a:t>Feedback</a:t>
              </a:r>
              <a:endParaRPr lang="en-US" sz="2200" b="0">
                <a:solidFill>
                  <a:srgbClr val="000000"/>
                </a:solidFill>
              </a:endParaRPr>
            </a:p>
          </p:txBody>
        </p:sp>
        <p:sp>
          <p:nvSpPr>
            <p:cNvPr id="47115" name="AutoShape 12"/>
            <p:cNvSpPr>
              <a:spLocks/>
            </p:cNvSpPr>
            <p:nvPr/>
          </p:nvSpPr>
          <p:spPr bwMode="auto">
            <a:xfrm rot="-5400000">
              <a:off x="4305300" y="1485900"/>
              <a:ext cx="457200" cy="8458200"/>
            </a:xfrm>
            <a:prstGeom prst="leftBrace">
              <a:avLst>
                <a:gd name="adj1" fmla="val 154167"/>
                <a:gd name="adj2" fmla="val 50000"/>
              </a:avLst>
            </a:prstGeom>
            <a:noFill/>
            <a:ln w="571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47110" name="TextBox 12"/>
          <p:cNvSpPr txBox="1">
            <a:spLocks noChangeArrowheads="1"/>
          </p:cNvSpPr>
          <p:nvPr/>
        </p:nvSpPr>
        <p:spPr bwMode="auto">
          <a:xfrm>
            <a:off x="304800" y="1703388"/>
            <a:ext cx="3505200" cy="430212"/>
          </a:xfrm>
          <a:prstGeom prst="rect">
            <a:avLst/>
          </a:prstGeom>
          <a:noFill/>
          <a:ln w="57150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>
                <a:solidFill>
                  <a:srgbClr val="0000CC"/>
                </a:solidFill>
              </a:rPr>
              <a:t>Important Learning</a:t>
            </a: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914400" y="2362200"/>
            <a:ext cx="4343400" cy="838200"/>
            <a:chOff x="914400" y="2209800"/>
            <a:chExt cx="4343400" cy="838200"/>
          </a:xfrm>
        </p:grpSpPr>
        <p:sp>
          <p:nvSpPr>
            <p:cNvPr id="47112" name="Rectangle 3"/>
            <p:cNvSpPr>
              <a:spLocks noChangeArrowheads="1"/>
            </p:cNvSpPr>
            <p:nvPr/>
          </p:nvSpPr>
          <p:spPr bwMode="auto">
            <a:xfrm>
              <a:off x="2235200" y="2209800"/>
              <a:ext cx="3022600" cy="838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eaLnBrk="0" hangingPunct="0"/>
              <a:r>
                <a:rPr lang="en-US" sz="2200">
                  <a:solidFill>
                    <a:srgbClr val="0000FF"/>
                  </a:solidFill>
                </a:rPr>
                <a:t>Forward-Looking Assessment Task</a:t>
              </a:r>
              <a:endParaRPr lang="en-US" sz="2200" b="0">
                <a:solidFill>
                  <a:srgbClr val="000000"/>
                </a:solidFill>
              </a:endParaRPr>
            </a:p>
          </p:txBody>
        </p:sp>
        <p:sp>
          <p:nvSpPr>
            <p:cNvPr id="47113" name="AutoShape 6"/>
            <p:cNvSpPr>
              <a:spLocks noChangeArrowheads="1"/>
            </p:cNvSpPr>
            <p:nvPr/>
          </p:nvSpPr>
          <p:spPr bwMode="auto">
            <a:xfrm flipV="1">
              <a:off x="914400" y="2209800"/>
              <a:ext cx="1143000" cy="4572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925 h 21600"/>
                <a:gd name="T14" fmla="*/ 18240 w 21600"/>
                <a:gd name="T15" fmla="*/ 922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“</a:t>
            </a:r>
            <a:r>
              <a:rPr lang="en-US" b="1" u="sng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FID</a:t>
            </a:r>
            <a:r>
              <a:rPr lang="en-US" b="1" u="sng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b="1" u="sng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L</a:t>
            </a:r>
            <a:r>
              <a:rPr lang="en-US" b="1" u="sng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ity</a:t>
            </a:r>
            <a:r>
              <a:rPr lang="en-US" b="1" u="sng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 Feedback</a:t>
            </a:r>
            <a:r>
              <a:rPr lang="en-US" b="1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”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800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4488" indent="-344488" eaLnBrk="1" hangingPunct="1">
              <a:spcAft>
                <a:spcPts val="1200"/>
              </a:spcAft>
              <a:defRPr/>
            </a:pPr>
            <a:r>
              <a:rPr lang="en-US" sz="4000" b="1" dirty="0">
                <a:solidFill>
                  <a:srgbClr val="A50021"/>
                </a:solidFill>
                <a:latin typeface="Tahoma" pitchFamily="34" charset="0"/>
              </a:rPr>
              <a:t>F = F</a:t>
            </a:r>
            <a:r>
              <a:rPr lang="en-US" sz="4000" b="1" dirty="0">
                <a:latin typeface="Tahoma" pitchFamily="34" charset="0"/>
              </a:rPr>
              <a:t>requent</a:t>
            </a:r>
          </a:p>
          <a:p>
            <a:pPr marL="344488" indent="-344488" eaLnBrk="1" hangingPunct="1">
              <a:spcAft>
                <a:spcPts val="1200"/>
              </a:spcAft>
              <a:defRPr/>
            </a:pPr>
            <a:r>
              <a:rPr lang="en-US" sz="4000" b="1" dirty="0">
                <a:solidFill>
                  <a:srgbClr val="A50021"/>
                </a:solidFill>
                <a:latin typeface="Tahoma" pitchFamily="34" charset="0"/>
              </a:rPr>
              <a:t>I = I</a:t>
            </a:r>
            <a:r>
              <a:rPr lang="en-US" sz="4000" b="1" dirty="0">
                <a:latin typeface="Tahoma" pitchFamily="34" charset="0"/>
              </a:rPr>
              <a:t>mmediate</a:t>
            </a:r>
          </a:p>
          <a:p>
            <a:pPr marL="346075" indent="-346075" eaLnBrk="1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A50021"/>
                </a:solidFill>
                <a:latin typeface="Tahoma" pitchFamily="34" charset="0"/>
              </a:rPr>
              <a:t>D = D</a:t>
            </a:r>
            <a:r>
              <a:rPr lang="en-US" sz="4000" b="1" dirty="0">
                <a:latin typeface="Tahoma" pitchFamily="34" charset="0"/>
              </a:rPr>
              <a:t>iscriminating (based on </a:t>
            </a:r>
          </a:p>
          <a:p>
            <a:pPr marL="346075" indent="-346075" eaLnBrk="1" hangingPunct="1">
              <a:spcAft>
                <a:spcPts val="1200"/>
              </a:spcAft>
              <a:buFontTx/>
              <a:buNone/>
              <a:defRPr/>
            </a:pPr>
            <a:r>
              <a:rPr lang="en-US" sz="4000" b="1" dirty="0">
                <a:latin typeface="Tahoma" pitchFamily="34" charset="0"/>
              </a:rPr>
              <a:t>          criteria and standards)</a:t>
            </a:r>
          </a:p>
          <a:p>
            <a:pPr marL="346075" indent="-346075" eaLnBrk="1" hangingPunct="1">
              <a:defRPr/>
            </a:pPr>
            <a:r>
              <a:rPr lang="en-US" sz="4000" b="1" dirty="0">
                <a:solidFill>
                  <a:srgbClr val="A50021"/>
                </a:solidFill>
                <a:latin typeface="Tahoma" pitchFamily="34" charset="0"/>
              </a:rPr>
              <a:t>L = </a:t>
            </a:r>
            <a:r>
              <a:rPr lang="en-US" sz="4000" b="1" dirty="0">
                <a:latin typeface="Tahoma" pitchFamily="34" charset="0"/>
              </a:rPr>
              <a:t>Feedback given in a </a:t>
            </a:r>
          </a:p>
          <a:p>
            <a:pPr marL="346075" indent="-346075" eaLnBrk="1" hangingPunct="1">
              <a:buFontTx/>
              <a:buNone/>
              <a:defRPr/>
            </a:pPr>
            <a:r>
              <a:rPr lang="en-US" sz="4000" b="1" dirty="0">
                <a:solidFill>
                  <a:srgbClr val="A50021"/>
                </a:solidFill>
                <a:latin typeface="Tahoma" pitchFamily="34" charset="0"/>
              </a:rPr>
              <a:t>         L</a:t>
            </a:r>
            <a:r>
              <a:rPr lang="en-US" sz="4000" b="1" dirty="0">
                <a:latin typeface="Tahoma" pitchFamily="34" charset="0"/>
              </a:rPr>
              <a:t>oving or supportive way</a:t>
            </a:r>
            <a:endParaRPr lang="en-US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800100" y="1735138"/>
            <a:ext cx="7543800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</a:rPr>
              <a:t>Integrated Course Design:</a:t>
            </a:r>
          </a:p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800000"/>
                </a:solidFill>
              </a:rPr>
              <a:t>LEARNING ACTIVITIES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3352800" y="2209800"/>
            <a:ext cx="2209800" cy="1371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303213"/>
            <a:ext cx="7200900" cy="6127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u="sng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Criteria of “GOOD” Course Design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851025" y="5375275"/>
            <a:ext cx="5303838" cy="4159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1200"/>
              </a:spcBef>
            </a:pPr>
            <a:r>
              <a:rPr lang="en-US" sz="1800">
                <a:solidFill>
                  <a:srgbClr val="0000FF"/>
                </a:solidFill>
              </a:rPr>
              <a:t>S I T U A T I O N A L    F A C T O R S</a:t>
            </a:r>
            <a:endParaRPr lang="en-US" sz="2400" b="0">
              <a:latin typeface="Garamond" pitchFamily="18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886200" y="6019800"/>
            <a:ext cx="11684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solidFill>
                  <a:srgbClr val="990033"/>
                </a:solidFill>
              </a:rPr>
              <a:t>In-Depth Situational Analysis</a:t>
            </a:r>
            <a:endParaRPr lang="en-US" sz="2400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4457700" y="5791200"/>
            <a:ext cx="0" cy="207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2673350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AutoShape 8"/>
          <p:cNvSpPr>
            <a:spLocks noChangeArrowheads="1"/>
          </p:cNvSpPr>
          <p:nvPr/>
        </p:nvSpPr>
        <p:spPr bwMode="auto">
          <a:xfrm>
            <a:off x="4319588" y="5029200"/>
            <a:ext cx="274637" cy="276225"/>
          </a:xfrm>
          <a:prstGeom prst="upArrow">
            <a:avLst>
              <a:gd name="adj1" fmla="val 50000"/>
              <a:gd name="adj2" fmla="val 2514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>
            <a:off x="5965825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234" name="Group 10"/>
          <p:cNvGrpSpPr>
            <a:grpSpLocks/>
          </p:cNvGrpSpPr>
          <p:nvPr/>
        </p:nvGrpSpPr>
        <p:grpSpPr bwMode="auto">
          <a:xfrm>
            <a:off x="3589338" y="1985963"/>
            <a:ext cx="1736725" cy="900112"/>
            <a:chOff x="2261" y="1251"/>
            <a:chExt cx="1094" cy="567"/>
          </a:xfrm>
        </p:grpSpPr>
        <p:sp>
          <p:nvSpPr>
            <p:cNvPr id="52248" name="Oval 11"/>
            <p:cNvSpPr>
              <a:spLocks noChangeArrowheads="1"/>
            </p:cNvSpPr>
            <p:nvPr/>
          </p:nvSpPr>
          <p:spPr bwMode="auto">
            <a:xfrm>
              <a:off x="2261" y="1251"/>
              <a:ext cx="1094" cy="56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9" name="Text Box 12"/>
            <p:cNvSpPr txBox="1">
              <a:spLocks noChangeArrowheads="1"/>
            </p:cNvSpPr>
            <p:nvPr/>
          </p:nvSpPr>
          <p:spPr bwMode="auto">
            <a:xfrm>
              <a:off x="2400" y="1344"/>
              <a:ext cx="845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700" dirty="0">
                  <a:solidFill>
                    <a:srgbClr val="0000FF"/>
                  </a:solidFill>
                </a:rPr>
                <a:t>Learning Outcomes</a:t>
              </a:r>
              <a:endParaRPr lang="en-US" sz="2400" b="0" dirty="0">
                <a:latin typeface="Garamond" pitchFamily="18" charset="0"/>
              </a:endParaRPr>
            </a:p>
          </p:txBody>
        </p:sp>
      </p:grpSp>
      <p:sp>
        <p:nvSpPr>
          <p:cNvPr id="52235" name="Line 13"/>
          <p:cNvSpPr>
            <a:spLocks noChangeShapeType="1"/>
          </p:cNvSpPr>
          <p:nvPr/>
        </p:nvSpPr>
        <p:spPr bwMode="auto">
          <a:xfrm>
            <a:off x="4457700" y="1709738"/>
            <a:ext cx="0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6" name="Text Box 14"/>
          <p:cNvSpPr txBox="1">
            <a:spLocks noChangeArrowheads="1"/>
          </p:cNvSpPr>
          <p:nvPr/>
        </p:nvSpPr>
        <p:spPr bwMode="auto">
          <a:xfrm>
            <a:off x="3841750" y="1219200"/>
            <a:ext cx="1187450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Significant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52237" name="Line 15"/>
          <p:cNvSpPr>
            <a:spLocks noChangeShapeType="1"/>
          </p:cNvSpPr>
          <p:nvPr/>
        </p:nvSpPr>
        <p:spPr bwMode="auto">
          <a:xfrm>
            <a:off x="6218238" y="3994150"/>
            <a:ext cx="457200" cy="4143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8" name="Text Box 16"/>
          <p:cNvSpPr txBox="1">
            <a:spLocks noChangeArrowheads="1"/>
          </p:cNvSpPr>
          <p:nvPr/>
        </p:nvSpPr>
        <p:spPr bwMode="auto">
          <a:xfrm>
            <a:off x="6256338" y="4287838"/>
            <a:ext cx="1363662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Educative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Assessment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52239" name="Line 17"/>
          <p:cNvSpPr>
            <a:spLocks noChangeShapeType="1"/>
          </p:cNvSpPr>
          <p:nvPr/>
        </p:nvSpPr>
        <p:spPr bwMode="auto">
          <a:xfrm rot="21169434" flipH="1">
            <a:off x="2239963" y="4002088"/>
            <a:ext cx="495300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0" name="Text Box 18"/>
          <p:cNvSpPr txBox="1">
            <a:spLocks noChangeArrowheads="1"/>
          </p:cNvSpPr>
          <p:nvPr/>
        </p:nvSpPr>
        <p:spPr bwMode="auto">
          <a:xfrm>
            <a:off x="1447800" y="4287838"/>
            <a:ext cx="1150938" cy="512762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Active 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52241" name="Text Box 19"/>
          <p:cNvSpPr txBox="1">
            <a:spLocks noChangeArrowheads="1"/>
          </p:cNvSpPr>
          <p:nvPr/>
        </p:nvSpPr>
        <p:spPr bwMode="auto">
          <a:xfrm>
            <a:off x="3810000" y="30480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990033"/>
                </a:solidFill>
              </a:rPr>
              <a:t>Integration</a:t>
            </a:r>
          </a:p>
        </p:txBody>
      </p:sp>
      <p:grpSp>
        <p:nvGrpSpPr>
          <p:cNvPr id="52242" name="Group 20"/>
          <p:cNvGrpSpPr>
            <a:grpSpLocks/>
          </p:cNvGrpSpPr>
          <p:nvPr/>
        </p:nvGrpSpPr>
        <p:grpSpPr bwMode="auto">
          <a:xfrm>
            <a:off x="4899025" y="3163888"/>
            <a:ext cx="1738313" cy="898525"/>
            <a:chOff x="3086" y="1993"/>
            <a:chExt cx="1095" cy="566"/>
          </a:xfrm>
        </p:grpSpPr>
        <p:sp>
          <p:nvSpPr>
            <p:cNvPr id="52246" name="Oval 21"/>
            <p:cNvSpPr>
              <a:spLocks noChangeArrowheads="1"/>
            </p:cNvSpPr>
            <p:nvPr/>
          </p:nvSpPr>
          <p:spPr bwMode="auto">
            <a:xfrm>
              <a:off x="3086" y="1993"/>
              <a:ext cx="1095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7" name="Text Box 22"/>
            <p:cNvSpPr txBox="1">
              <a:spLocks noChangeArrowheads="1"/>
            </p:cNvSpPr>
            <p:nvPr/>
          </p:nvSpPr>
          <p:spPr bwMode="auto">
            <a:xfrm>
              <a:off x="3216" y="2095"/>
              <a:ext cx="864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Feedback &amp; </a:t>
              </a:r>
            </a:p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Assessment</a:t>
              </a:r>
              <a:endParaRPr lang="en-US" sz="2400" b="0">
                <a:latin typeface="Garamond" pitchFamily="18" charset="0"/>
              </a:endParaRPr>
            </a:p>
          </p:txBody>
        </p:sp>
      </p:grpSp>
      <p:grpSp>
        <p:nvGrpSpPr>
          <p:cNvPr id="52243" name="Group 23"/>
          <p:cNvGrpSpPr>
            <a:grpSpLocks/>
          </p:cNvGrpSpPr>
          <p:nvPr/>
        </p:nvGrpSpPr>
        <p:grpSpPr bwMode="auto">
          <a:xfrm>
            <a:off x="2225675" y="3163888"/>
            <a:ext cx="1736725" cy="898525"/>
            <a:chOff x="1402" y="1993"/>
            <a:chExt cx="1094" cy="566"/>
          </a:xfrm>
        </p:grpSpPr>
        <p:sp>
          <p:nvSpPr>
            <p:cNvPr id="52244" name="Oval 24"/>
            <p:cNvSpPr>
              <a:spLocks noChangeArrowheads="1"/>
            </p:cNvSpPr>
            <p:nvPr/>
          </p:nvSpPr>
          <p:spPr bwMode="auto">
            <a:xfrm>
              <a:off x="1402" y="1993"/>
              <a:ext cx="1094" cy="566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5" name="Text Box 25"/>
            <p:cNvSpPr txBox="1">
              <a:spLocks noChangeArrowheads="1"/>
            </p:cNvSpPr>
            <p:nvPr/>
          </p:nvSpPr>
          <p:spPr bwMode="auto">
            <a:xfrm>
              <a:off x="1459" y="2056"/>
              <a:ext cx="979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Teaching and</a:t>
              </a: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Learning</a:t>
              </a:r>
              <a:endParaRPr lang="en-US" sz="1600">
                <a:solidFill>
                  <a:srgbClr val="0000FF"/>
                </a:solidFill>
              </a:endParaRP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Activities</a:t>
              </a:r>
              <a:endParaRPr lang="en-US" sz="2400" b="0">
                <a:latin typeface="Garamond" pitchFamily="18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924800" cy="5724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u="sng" dirty="0">
                <a:solidFill>
                  <a:srgbClr val="800000"/>
                </a:solidFill>
              </a:rPr>
              <a:t>SPECIFIC GOALS for This Workshop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(cont.)</a:t>
            </a:r>
          </a:p>
          <a:p>
            <a:pPr>
              <a:defRPr/>
            </a:pPr>
            <a:endParaRPr lang="en-US" u="sng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US" dirty="0">
                <a:solidFill>
                  <a:srgbClr val="0000CC"/>
                </a:solidFill>
              </a:rPr>
              <a:t>HUMAN DIMENSION:</a:t>
            </a:r>
          </a:p>
          <a:p>
            <a:pPr marL="971550" lvl="1" indent="-514350"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CC"/>
                </a:solidFill>
              </a:rPr>
              <a:t>SELF:  </a:t>
            </a:r>
            <a:r>
              <a:rPr lang="en-US" dirty="0">
                <a:solidFill>
                  <a:srgbClr val="000000"/>
                </a:solidFill>
              </a:rPr>
              <a:t>Be more confident that </a:t>
            </a:r>
            <a:r>
              <a:rPr lang="en-US" i="1" dirty="0">
                <a:solidFill>
                  <a:srgbClr val="000000"/>
                </a:solidFill>
              </a:rPr>
              <a:t>you</a:t>
            </a:r>
            <a:r>
              <a:rPr lang="en-US" dirty="0">
                <a:solidFill>
                  <a:srgbClr val="000000"/>
                </a:solidFill>
              </a:rPr>
              <a:t> can do this</a:t>
            </a:r>
          </a:p>
          <a:p>
            <a:pPr marL="971550" lvl="1" indent="-514350">
              <a:spcAft>
                <a:spcPts val="180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CC"/>
                </a:solidFill>
              </a:rPr>
              <a:t>OTHERS</a:t>
            </a:r>
            <a:r>
              <a:rPr lang="en-US" dirty="0">
                <a:solidFill>
                  <a:srgbClr val="000000"/>
                </a:solidFill>
              </a:rPr>
              <a:t>: Work with others to create more powerful designs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 startAt="5"/>
              <a:defRPr/>
            </a:pPr>
            <a:r>
              <a:rPr lang="en-US" dirty="0">
                <a:solidFill>
                  <a:srgbClr val="0000CC"/>
                </a:solidFill>
              </a:rPr>
              <a:t>CARING</a:t>
            </a:r>
            <a:r>
              <a:rPr lang="en-US" dirty="0">
                <a:solidFill>
                  <a:srgbClr val="000000"/>
                </a:solidFill>
              </a:rPr>
              <a:t>:  Identify the value of course design in teaching</a:t>
            </a:r>
          </a:p>
          <a:p>
            <a:pPr marL="514350" indent="-514350">
              <a:buFont typeface="+mj-lt"/>
              <a:buAutoNum type="arabicPeriod" startAt="5"/>
              <a:defRPr/>
            </a:pPr>
            <a:r>
              <a:rPr lang="en-US" dirty="0">
                <a:solidFill>
                  <a:srgbClr val="0000CC"/>
                </a:solidFill>
              </a:rPr>
              <a:t>LEARNING HOW TO LEARN</a:t>
            </a:r>
            <a:r>
              <a:rPr lang="en-US" dirty="0">
                <a:solidFill>
                  <a:srgbClr val="000000"/>
                </a:solidFill>
              </a:rPr>
              <a:t>: Know what else you want to learn about course design – and </a:t>
            </a:r>
            <a:r>
              <a:rPr lang="en-US" i="1" dirty="0">
                <a:solidFill>
                  <a:srgbClr val="000000"/>
                </a:solidFill>
              </a:rPr>
              <a:t>how</a:t>
            </a:r>
            <a:r>
              <a:rPr lang="en-US" dirty="0">
                <a:solidFill>
                  <a:srgbClr val="000000"/>
                </a:solidFill>
              </a:rPr>
              <a:t> to learn </a:t>
            </a:r>
            <a:r>
              <a:rPr lang="en-US" i="1" dirty="0">
                <a:solidFill>
                  <a:srgbClr val="000000"/>
                </a:solidFill>
              </a:rPr>
              <a:t>that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2500" y="1752600"/>
            <a:ext cx="7239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u="sng" dirty="0">
                <a:solidFill>
                  <a:srgbClr val="800000"/>
                </a:solidFill>
              </a:rPr>
              <a:t>LEARNING ACTIVITIES: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</a:rPr>
              <a:t>Identify learning activities that are </a:t>
            </a:r>
            <a:r>
              <a:rPr lang="en-US" u="sng" dirty="0">
                <a:solidFill>
                  <a:srgbClr val="000000"/>
                </a:solidFill>
              </a:rPr>
              <a:t>appropriate</a:t>
            </a:r>
            <a:r>
              <a:rPr lang="en-US" dirty="0">
                <a:solidFill>
                  <a:srgbClr val="000000"/>
                </a:solidFill>
              </a:rPr>
              <a:t> to each of your learning goals, using the </a:t>
            </a:r>
            <a:r>
              <a:rPr lang="en-US" dirty="0">
                <a:solidFill>
                  <a:srgbClr val="0000CC"/>
                </a:solidFill>
              </a:rPr>
              <a:t>3-column table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b="0" dirty="0">
                <a:solidFill>
                  <a:srgbClr val="000000"/>
                </a:solidFill>
              </a:rPr>
              <a:t>For </a:t>
            </a:r>
            <a:r>
              <a:rPr lang="en-US" b="0" u="sng" dirty="0">
                <a:solidFill>
                  <a:srgbClr val="000000"/>
                </a:solidFill>
              </a:rPr>
              <a:t>powerful</a:t>
            </a:r>
            <a:r>
              <a:rPr lang="en-US" b="0" dirty="0">
                <a:solidFill>
                  <a:srgbClr val="000000"/>
                </a:solidFill>
              </a:rPr>
              <a:t> learning activities, use the principles of </a:t>
            </a:r>
            <a:r>
              <a:rPr lang="en-US" b="0" dirty="0">
                <a:solidFill>
                  <a:srgbClr val="0000CC"/>
                </a:solidFill>
              </a:rPr>
              <a:t>Active Learning</a:t>
            </a:r>
            <a:r>
              <a:rPr lang="en-US" b="0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2495550" y="182563"/>
            <a:ext cx="4152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solidFill>
                  <a:srgbClr val="800000"/>
                </a:solidFill>
                <a:cs typeface="Arial" pitchFamily="34" charset="0"/>
              </a:rPr>
              <a:t>3-COLUMN TABLE</a:t>
            </a:r>
            <a:r>
              <a:rPr lang="en-US" sz="3200">
                <a:solidFill>
                  <a:srgbClr val="800000"/>
                </a:solidFill>
                <a:cs typeface="Arial" pitchFamily="34" charset="0"/>
              </a:rPr>
              <a:t>:</a:t>
            </a:r>
            <a:endParaRPr lang="en-US" sz="3200" u="sng">
              <a:solidFill>
                <a:srgbClr val="800000"/>
              </a:solidFill>
              <a:cs typeface="Arial" pitchFamily="34" charset="0"/>
            </a:endParaRPr>
          </a:p>
        </p:txBody>
      </p:sp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304800" y="1127125"/>
            <a:ext cx="845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Learning Outcomes:   Assessment Activities:  Learning Activities:</a:t>
            </a:r>
          </a:p>
        </p:txBody>
      </p:sp>
      <p:graphicFrame>
        <p:nvGraphicFramePr>
          <p:cNvPr id="216100" name="Group 36"/>
          <p:cNvGraphicFramePr>
            <a:graphicFrameLocks noGrp="1"/>
          </p:cNvGraphicFramePr>
          <p:nvPr/>
        </p:nvGraphicFramePr>
        <p:xfrm>
          <a:off x="304800" y="1524000"/>
          <a:ext cx="8458200" cy="5064887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Found. Know.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Application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Integration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Human Dim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.:</a:t>
                      </a:r>
                    </a:p>
                    <a:p>
                      <a:pPr marL="738188" marR="0" lvl="1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Self, Others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Learning How to Learn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2743200" y="1981200"/>
            <a:ext cx="365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743200" y="2743200"/>
            <a:ext cx="365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2743200" y="3581400"/>
            <a:ext cx="365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743200" y="4419600"/>
            <a:ext cx="365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743200" y="5334000"/>
            <a:ext cx="365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2743200" y="6324600"/>
            <a:ext cx="365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2495550" y="182563"/>
            <a:ext cx="4152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solidFill>
                  <a:srgbClr val="800000"/>
                </a:solidFill>
                <a:cs typeface="Arial" pitchFamily="34" charset="0"/>
              </a:rPr>
              <a:t>3-COLUMN TABLE</a:t>
            </a:r>
            <a:r>
              <a:rPr lang="en-US" sz="3200">
                <a:solidFill>
                  <a:srgbClr val="800000"/>
                </a:solidFill>
                <a:cs typeface="Arial" pitchFamily="34" charset="0"/>
              </a:rPr>
              <a:t>:</a:t>
            </a:r>
            <a:endParaRPr lang="en-US" sz="3200" u="sng">
              <a:solidFill>
                <a:srgbClr val="800000"/>
              </a:solidFill>
              <a:cs typeface="Arial" pitchFamily="34" charset="0"/>
            </a:endParaRPr>
          </a:p>
        </p:txBody>
      </p:sp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304800" y="1127125"/>
            <a:ext cx="845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Learning Outcomes:   Assessment Activities:  Learning Activities:</a:t>
            </a:r>
          </a:p>
        </p:txBody>
      </p:sp>
      <p:graphicFrame>
        <p:nvGraphicFramePr>
          <p:cNvPr id="216100" name="Group 36"/>
          <p:cNvGraphicFramePr>
            <a:graphicFrameLocks noGrp="1"/>
          </p:cNvGraphicFramePr>
          <p:nvPr/>
        </p:nvGraphicFramePr>
        <p:xfrm>
          <a:off x="304800" y="1524000"/>
          <a:ext cx="8458200" cy="5064887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Found. Know.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Reading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Application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In-class problem solving, with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fdbk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Integration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Discussion (small group?)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Human Dim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.:</a:t>
                      </a:r>
                    </a:p>
                    <a:p>
                      <a:pPr marL="738188" marR="0" lvl="1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Self, Others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Reflections, essays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Caring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Community projects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 </a:t>
                      </a:r>
                      <a:r>
                        <a:rPr kumimoji="0" lang="en-US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Learning How to Learn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Project: learn something new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676400"/>
            <a:ext cx="7315200" cy="281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Aft>
                <a:spcPts val="1800"/>
              </a:spcAft>
              <a:defRPr/>
            </a:pPr>
            <a:r>
              <a:rPr lang="en-US" sz="3600" u="sng" dirty="0">
                <a:solidFill>
                  <a:srgbClr val="800000"/>
                </a:solidFill>
              </a:rPr>
              <a:t>ASSIGNMENT</a:t>
            </a:r>
            <a:r>
              <a:rPr lang="en-US" sz="3600" u="sng" dirty="0">
                <a:solidFill>
                  <a:srgbClr val="990033"/>
                </a:solidFill>
              </a:rPr>
              <a:t>:</a:t>
            </a:r>
          </a:p>
          <a:p>
            <a:pPr marL="338138" indent="-338138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 In the 3-column table, IDENTIFY one or two </a:t>
            </a:r>
            <a:r>
              <a:rPr lang="en-US" u="sng" dirty="0">
                <a:solidFill>
                  <a:srgbClr val="000000"/>
                </a:solidFill>
              </a:rPr>
              <a:t>learning activities</a:t>
            </a:r>
            <a:r>
              <a:rPr lang="en-US" dirty="0">
                <a:solidFill>
                  <a:srgbClr val="000000"/>
                </a:solidFill>
              </a:rPr>
              <a:t> for </a:t>
            </a:r>
            <a:r>
              <a:rPr lang="en-US" u="sng" dirty="0">
                <a:solidFill>
                  <a:srgbClr val="000000"/>
                </a:solidFill>
              </a:rPr>
              <a:t>your “Integration” learning goal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2500" y="1752600"/>
            <a:ext cx="7239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u="sng" dirty="0">
                <a:solidFill>
                  <a:srgbClr val="800000"/>
                </a:solidFill>
              </a:rPr>
              <a:t>LEARNING ACTIVITIES: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b="0" dirty="0">
                <a:solidFill>
                  <a:srgbClr val="000000"/>
                </a:solidFill>
              </a:rPr>
              <a:t>Identify learning activities that are </a:t>
            </a:r>
            <a:r>
              <a:rPr lang="en-US" b="0" u="sng" dirty="0">
                <a:solidFill>
                  <a:srgbClr val="000000"/>
                </a:solidFill>
              </a:rPr>
              <a:t>appropriate</a:t>
            </a:r>
            <a:r>
              <a:rPr lang="en-US" b="0" dirty="0">
                <a:solidFill>
                  <a:srgbClr val="000000"/>
                </a:solidFill>
              </a:rPr>
              <a:t> to each of your learning goals, using the </a:t>
            </a:r>
            <a:r>
              <a:rPr lang="en-US" b="0" dirty="0">
                <a:solidFill>
                  <a:srgbClr val="0000CC"/>
                </a:solidFill>
              </a:rPr>
              <a:t>3-column table</a:t>
            </a:r>
            <a:r>
              <a:rPr lang="en-US" b="0" dirty="0">
                <a:solidFill>
                  <a:srgbClr val="000000"/>
                </a:solidFill>
              </a:rPr>
              <a:t>.</a:t>
            </a:r>
          </a:p>
          <a:p>
            <a:pPr marL="514350" indent="-514350">
              <a:spcBef>
                <a:spcPts val="24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</a:rPr>
              <a:t>For </a:t>
            </a:r>
            <a:r>
              <a:rPr lang="en-US" u="sng" dirty="0">
                <a:solidFill>
                  <a:srgbClr val="000000"/>
                </a:solidFill>
              </a:rPr>
              <a:t>powerful</a:t>
            </a:r>
            <a:r>
              <a:rPr lang="en-US" dirty="0">
                <a:solidFill>
                  <a:srgbClr val="000000"/>
                </a:solidFill>
              </a:rPr>
              <a:t> learning activities, use the principles of </a:t>
            </a:r>
            <a:r>
              <a:rPr lang="en-US" dirty="0">
                <a:solidFill>
                  <a:srgbClr val="0000CC"/>
                </a:solidFill>
              </a:rPr>
              <a:t>Active Learning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057400" y="777875"/>
            <a:ext cx="5033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457200" algn="r"/>
                <a:tab pos="2743200" algn="ctr"/>
                <a:tab pos="5486400" algn="r"/>
              </a:tabLst>
            </a:pPr>
            <a:r>
              <a:rPr lang="en-US" sz="2400">
                <a:solidFill>
                  <a:srgbClr val="990033"/>
                </a:solidFill>
              </a:rPr>
              <a:t>A MODEL OF ACTIVE LEARNING</a:t>
            </a:r>
          </a:p>
          <a:p>
            <a:pPr algn="ctr">
              <a:tabLst>
                <a:tab pos="457200" algn="r"/>
                <a:tab pos="2743200" algn="ctr"/>
                <a:tab pos="5486400" algn="r"/>
              </a:tabLst>
            </a:pPr>
            <a:r>
              <a:rPr lang="en-US" sz="2400">
                <a:solidFill>
                  <a:srgbClr val="990033"/>
                </a:solidFill>
              </a:rPr>
              <a:t>(The Basic Version)</a:t>
            </a:r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828800"/>
            <a:ext cx="6486525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2324100" y="2209800"/>
            <a:ext cx="4495800" cy="3124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914400"/>
            <a:ext cx="51816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>
                <a:solidFill>
                  <a:srgbClr val="990033"/>
                </a:solidFill>
              </a:rPr>
              <a:t>Holistic Active Learning</a:t>
            </a: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3025775" y="1828800"/>
            <a:ext cx="3094038" cy="1928813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1104900" y="4302125"/>
            <a:ext cx="3094038" cy="202247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945063" y="4302125"/>
            <a:ext cx="3094037" cy="202247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124200" y="1981200"/>
            <a:ext cx="2667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Aft>
                <a:spcPts val="300"/>
              </a:spcAft>
            </a:pPr>
            <a:r>
              <a:rPr lang="en-US" sz="1800">
                <a:solidFill>
                  <a:srgbClr val="0000FF"/>
                </a:solidFill>
              </a:rPr>
              <a:t>     </a:t>
            </a:r>
            <a:r>
              <a:rPr lang="en-US" sz="2000" u="sng">
                <a:solidFill>
                  <a:srgbClr val="0000FF"/>
                </a:solidFill>
              </a:rPr>
              <a:t>Experience</a:t>
            </a:r>
          </a:p>
          <a:p>
            <a:pPr marL="682625" lvl="1" indent="-225425" eaLnBrk="0" hangingPunct="0">
              <a:buFont typeface="Symbol" pitchFamily="18" charset="2"/>
              <a:buChar char="·"/>
            </a:pPr>
            <a:r>
              <a:rPr lang="en-US" sz="1800" b="0"/>
              <a:t>Doing, Observing</a:t>
            </a:r>
          </a:p>
          <a:p>
            <a:pPr marL="682625" lvl="1" indent="-225425" eaLnBrk="0" hangingPunct="0">
              <a:buFont typeface="Symbol" pitchFamily="18" charset="2"/>
              <a:buChar char="·"/>
            </a:pPr>
            <a:r>
              <a:rPr lang="en-US" sz="1800" b="0"/>
              <a:t>Actual, Simulated</a:t>
            </a:r>
          </a:p>
          <a:p>
            <a:pPr marL="682625" lvl="1" indent="-225425" eaLnBrk="0" hangingPunct="0">
              <a:buFont typeface="Symbol" pitchFamily="18" charset="2"/>
              <a:buChar char="·"/>
            </a:pPr>
            <a:r>
              <a:rPr lang="en-US" sz="1800" b="0"/>
              <a:t>“Rich Learning Experiences”</a:t>
            </a:r>
            <a:endParaRPr lang="en-US" sz="1800" b="0">
              <a:latin typeface="Garamond" pitchFamily="18" charset="0"/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1246188" y="4745038"/>
            <a:ext cx="2792412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Aft>
                <a:spcPts val="300"/>
              </a:spcAft>
            </a:pPr>
            <a:r>
              <a:rPr lang="en-US" sz="1800" u="sng">
                <a:solidFill>
                  <a:srgbClr val="0000FF"/>
                </a:solidFill>
              </a:rPr>
              <a:t>Information &amp; Ideas</a:t>
            </a:r>
          </a:p>
          <a:p>
            <a:pPr marL="454025" lvl="1" indent="-225425" eaLnBrk="0" hangingPunct="0">
              <a:buFont typeface="Symbol" pitchFamily="18" charset="2"/>
              <a:buChar char="·"/>
            </a:pPr>
            <a:r>
              <a:rPr lang="en-US" sz="1800" b="0"/>
              <a:t>Primary/Secondary</a:t>
            </a:r>
          </a:p>
          <a:p>
            <a:pPr marL="454025" lvl="1" indent="-225425" eaLnBrk="0" hangingPunct="0">
              <a:buFont typeface="Symbol" pitchFamily="18" charset="2"/>
              <a:buChar char="·"/>
            </a:pPr>
            <a:r>
              <a:rPr lang="en-US" sz="1800" b="0"/>
              <a:t>In-class, out-of-class, online</a:t>
            </a:r>
            <a:endParaRPr lang="en-US" sz="1800" b="0">
              <a:latin typeface="Garamond" pitchFamily="18" charset="0"/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4864100" y="4341813"/>
            <a:ext cx="313690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300"/>
              </a:spcAft>
            </a:pPr>
            <a:r>
              <a:rPr lang="en-US" sz="1700">
                <a:solidFill>
                  <a:srgbClr val="0000FF"/>
                </a:solidFill>
              </a:rPr>
              <a:t>               </a:t>
            </a:r>
            <a:r>
              <a:rPr lang="en-US" sz="2000" u="sng">
                <a:solidFill>
                  <a:srgbClr val="0000FF"/>
                </a:solidFill>
              </a:rPr>
              <a:t>Reflection</a:t>
            </a:r>
            <a:endParaRPr lang="en-US" sz="2000" b="0" u="sng">
              <a:solidFill>
                <a:srgbClr val="0000FF"/>
              </a:solidFill>
            </a:endParaRPr>
          </a:p>
          <a:p>
            <a:pPr marL="682625" lvl="1" indent="-225425" eaLnBrk="0" hangingPunct="0">
              <a:buFont typeface="Symbol" pitchFamily="18" charset="2"/>
              <a:buChar char="·"/>
            </a:pPr>
            <a:r>
              <a:rPr lang="en-US" sz="1800" b="0"/>
              <a:t>About the…</a:t>
            </a:r>
            <a:endParaRPr lang="en-US" sz="1800" b="0" u="sng"/>
          </a:p>
          <a:p>
            <a:pPr marL="1146175" lvl="2" indent="-231775" eaLnBrk="0" hangingPunct="0">
              <a:buFont typeface="Symbol" pitchFamily="18" charset="2"/>
              <a:buChar char="·"/>
            </a:pPr>
            <a:r>
              <a:rPr lang="en-US" sz="1800" b="0"/>
              <a:t>Subject </a:t>
            </a:r>
            <a:endParaRPr lang="en-US" sz="1800" b="0" u="sng"/>
          </a:p>
          <a:p>
            <a:pPr marL="1146175" lvl="2" indent="-231775" eaLnBrk="0" hangingPunct="0">
              <a:buFont typeface="Symbol" pitchFamily="18" charset="2"/>
              <a:buChar char="·"/>
            </a:pPr>
            <a:r>
              <a:rPr lang="en-US" sz="1800" b="0"/>
              <a:t>Learning Process</a:t>
            </a:r>
            <a:endParaRPr lang="en-US" sz="1800" b="0" u="sng"/>
          </a:p>
          <a:p>
            <a:pPr marL="682625" lvl="1" indent="-225425" eaLnBrk="0" hangingPunct="0">
              <a:buFont typeface="Symbol" pitchFamily="18" charset="2"/>
              <a:buChar char="·"/>
            </a:pPr>
            <a:r>
              <a:rPr lang="en-US" sz="1800" b="0"/>
              <a:t>Via: Journaling, Learning Portfolios</a:t>
            </a:r>
            <a:endParaRPr lang="en-US" sz="1800" b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Multiple Activities that Promote </a:t>
            </a:r>
            <a:br>
              <a:rPr lang="en-US" sz="3600" b="1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</a:br>
            <a:r>
              <a:rPr lang="en-US" sz="3600" b="1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ACTIVE LEARNING</a:t>
            </a:r>
            <a:r>
              <a:rPr lang="en-US" sz="2800" b="1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56323" name="AutoShape 3"/>
          <p:cNvSpPr>
            <a:spLocks noChangeAspect="1" noChangeArrowheads="1" noTextEdit="1"/>
          </p:cNvSpPr>
          <p:nvPr/>
        </p:nvSpPr>
        <p:spPr bwMode="auto">
          <a:xfrm>
            <a:off x="457200" y="1881188"/>
            <a:ext cx="8305800" cy="474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6324" name="Group 4"/>
          <p:cNvGrpSpPr>
            <a:grpSpLocks/>
          </p:cNvGrpSpPr>
          <p:nvPr/>
        </p:nvGrpSpPr>
        <p:grpSpPr bwMode="auto">
          <a:xfrm>
            <a:off x="793750" y="1881188"/>
            <a:ext cx="7929563" cy="3041650"/>
            <a:chOff x="442" y="1185"/>
            <a:chExt cx="4758" cy="1916"/>
          </a:xfrm>
        </p:grpSpPr>
        <p:sp>
          <p:nvSpPr>
            <p:cNvPr id="56505" name="Rectangle 5"/>
            <p:cNvSpPr>
              <a:spLocks noChangeArrowheads="1"/>
            </p:cNvSpPr>
            <p:nvPr/>
          </p:nvSpPr>
          <p:spPr bwMode="auto">
            <a:xfrm>
              <a:off x="2512" y="1231"/>
              <a:ext cx="73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EXPERIENCE</a:t>
              </a:r>
              <a:endParaRPr lang="en-US" sz="2400"/>
            </a:p>
          </p:txBody>
        </p:sp>
        <p:sp>
          <p:nvSpPr>
            <p:cNvPr id="56506" name="Rectangle 6"/>
            <p:cNvSpPr>
              <a:spLocks noChangeArrowheads="1"/>
            </p:cNvSpPr>
            <p:nvPr/>
          </p:nvSpPr>
          <p:spPr bwMode="auto">
            <a:xfrm>
              <a:off x="3258" y="1231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07" name="Rectangle 7"/>
            <p:cNvSpPr>
              <a:spLocks noChangeArrowheads="1"/>
            </p:cNvSpPr>
            <p:nvPr/>
          </p:nvSpPr>
          <p:spPr bwMode="auto">
            <a:xfrm>
              <a:off x="3749" y="1231"/>
              <a:ext cx="142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REFLECTIVE DIALOGUE, </a:t>
              </a:r>
              <a:endParaRPr lang="en-US" sz="2400"/>
            </a:p>
          </p:txBody>
        </p:sp>
        <p:sp>
          <p:nvSpPr>
            <p:cNvPr id="56508" name="Rectangle 8"/>
            <p:cNvSpPr>
              <a:spLocks noChangeArrowheads="1"/>
            </p:cNvSpPr>
            <p:nvPr/>
          </p:nvSpPr>
          <p:spPr bwMode="auto">
            <a:xfrm>
              <a:off x="4301" y="1372"/>
              <a:ext cx="29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with:</a:t>
              </a:r>
              <a:endParaRPr lang="en-US" sz="2400"/>
            </a:p>
          </p:txBody>
        </p:sp>
        <p:sp>
          <p:nvSpPr>
            <p:cNvPr id="56509" name="Rectangle 9"/>
            <p:cNvSpPr>
              <a:spLocks noChangeArrowheads="1"/>
            </p:cNvSpPr>
            <p:nvPr/>
          </p:nvSpPr>
          <p:spPr bwMode="auto">
            <a:xfrm>
              <a:off x="4603" y="1372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FF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10" name="Rectangle 10"/>
            <p:cNvSpPr>
              <a:spLocks noChangeArrowheads="1"/>
            </p:cNvSpPr>
            <p:nvPr/>
          </p:nvSpPr>
          <p:spPr bwMode="auto">
            <a:xfrm>
              <a:off x="1220" y="1185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11" name="Line 11"/>
            <p:cNvSpPr>
              <a:spLocks noChangeShapeType="1"/>
            </p:cNvSpPr>
            <p:nvPr/>
          </p:nvSpPr>
          <p:spPr bwMode="auto">
            <a:xfrm>
              <a:off x="1220" y="118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12" name="Line 12"/>
            <p:cNvSpPr>
              <a:spLocks noChangeShapeType="1"/>
            </p:cNvSpPr>
            <p:nvPr/>
          </p:nvSpPr>
          <p:spPr bwMode="auto">
            <a:xfrm>
              <a:off x="1220" y="118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13" name="Rectangle 13"/>
            <p:cNvSpPr>
              <a:spLocks noChangeArrowheads="1"/>
            </p:cNvSpPr>
            <p:nvPr/>
          </p:nvSpPr>
          <p:spPr bwMode="auto">
            <a:xfrm>
              <a:off x="1220" y="1185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14" name="Line 14"/>
            <p:cNvSpPr>
              <a:spLocks noChangeShapeType="1"/>
            </p:cNvSpPr>
            <p:nvPr/>
          </p:nvSpPr>
          <p:spPr bwMode="auto">
            <a:xfrm>
              <a:off x="1220" y="118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15" name="Line 15"/>
            <p:cNvSpPr>
              <a:spLocks noChangeShapeType="1"/>
            </p:cNvSpPr>
            <p:nvPr/>
          </p:nvSpPr>
          <p:spPr bwMode="auto">
            <a:xfrm>
              <a:off x="1220" y="118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16" name="Rectangle 16"/>
            <p:cNvSpPr>
              <a:spLocks noChangeArrowheads="1"/>
            </p:cNvSpPr>
            <p:nvPr/>
          </p:nvSpPr>
          <p:spPr bwMode="auto">
            <a:xfrm>
              <a:off x="1224" y="1185"/>
              <a:ext cx="83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17" name="Line 17"/>
            <p:cNvSpPr>
              <a:spLocks noChangeShapeType="1"/>
            </p:cNvSpPr>
            <p:nvPr/>
          </p:nvSpPr>
          <p:spPr bwMode="auto">
            <a:xfrm>
              <a:off x="1224" y="1185"/>
              <a:ext cx="83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18" name="Rectangle 18"/>
            <p:cNvSpPr>
              <a:spLocks noChangeArrowheads="1"/>
            </p:cNvSpPr>
            <p:nvPr/>
          </p:nvSpPr>
          <p:spPr bwMode="auto">
            <a:xfrm>
              <a:off x="2062" y="1185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19" name="Line 19"/>
            <p:cNvSpPr>
              <a:spLocks noChangeShapeType="1"/>
            </p:cNvSpPr>
            <p:nvPr/>
          </p:nvSpPr>
          <p:spPr bwMode="auto">
            <a:xfrm>
              <a:off x="2062" y="118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0" name="Line 20"/>
            <p:cNvSpPr>
              <a:spLocks noChangeShapeType="1"/>
            </p:cNvSpPr>
            <p:nvPr/>
          </p:nvSpPr>
          <p:spPr bwMode="auto">
            <a:xfrm>
              <a:off x="2062" y="118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1" name="Rectangle 21"/>
            <p:cNvSpPr>
              <a:spLocks noChangeArrowheads="1"/>
            </p:cNvSpPr>
            <p:nvPr/>
          </p:nvSpPr>
          <p:spPr bwMode="auto">
            <a:xfrm>
              <a:off x="2066" y="1185"/>
              <a:ext cx="163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2" name="Line 22"/>
            <p:cNvSpPr>
              <a:spLocks noChangeShapeType="1"/>
            </p:cNvSpPr>
            <p:nvPr/>
          </p:nvSpPr>
          <p:spPr bwMode="auto">
            <a:xfrm>
              <a:off x="2066" y="1185"/>
              <a:ext cx="163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3" name="Rectangle 23"/>
            <p:cNvSpPr>
              <a:spLocks noChangeArrowheads="1"/>
            </p:cNvSpPr>
            <p:nvPr/>
          </p:nvSpPr>
          <p:spPr bwMode="auto">
            <a:xfrm>
              <a:off x="3703" y="118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4" name="Line 24"/>
            <p:cNvSpPr>
              <a:spLocks noChangeShapeType="1"/>
            </p:cNvSpPr>
            <p:nvPr/>
          </p:nvSpPr>
          <p:spPr bwMode="auto">
            <a:xfrm>
              <a:off x="3703" y="118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5" name="Line 25"/>
            <p:cNvSpPr>
              <a:spLocks noChangeShapeType="1"/>
            </p:cNvSpPr>
            <p:nvPr/>
          </p:nvSpPr>
          <p:spPr bwMode="auto">
            <a:xfrm>
              <a:off x="3703" y="118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6" name="Rectangle 26"/>
            <p:cNvSpPr>
              <a:spLocks noChangeArrowheads="1"/>
            </p:cNvSpPr>
            <p:nvPr/>
          </p:nvSpPr>
          <p:spPr bwMode="auto">
            <a:xfrm>
              <a:off x="3706" y="1185"/>
              <a:ext cx="149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7" name="Line 27"/>
            <p:cNvSpPr>
              <a:spLocks noChangeShapeType="1"/>
            </p:cNvSpPr>
            <p:nvPr/>
          </p:nvSpPr>
          <p:spPr bwMode="auto">
            <a:xfrm>
              <a:off x="3706" y="1185"/>
              <a:ext cx="149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8" name="Rectangle 28"/>
            <p:cNvSpPr>
              <a:spLocks noChangeArrowheads="1"/>
            </p:cNvSpPr>
            <p:nvPr/>
          </p:nvSpPr>
          <p:spPr bwMode="auto">
            <a:xfrm>
              <a:off x="5196" y="1185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29" name="Line 29"/>
            <p:cNvSpPr>
              <a:spLocks noChangeShapeType="1"/>
            </p:cNvSpPr>
            <p:nvPr/>
          </p:nvSpPr>
          <p:spPr bwMode="auto">
            <a:xfrm>
              <a:off x="5196" y="118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0" name="Line 30"/>
            <p:cNvSpPr>
              <a:spLocks noChangeShapeType="1"/>
            </p:cNvSpPr>
            <p:nvPr/>
          </p:nvSpPr>
          <p:spPr bwMode="auto">
            <a:xfrm>
              <a:off x="5196" y="118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1" name="Rectangle 31"/>
            <p:cNvSpPr>
              <a:spLocks noChangeArrowheads="1"/>
            </p:cNvSpPr>
            <p:nvPr/>
          </p:nvSpPr>
          <p:spPr bwMode="auto">
            <a:xfrm>
              <a:off x="5196" y="1185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2" name="Line 32"/>
            <p:cNvSpPr>
              <a:spLocks noChangeShapeType="1"/>
            </p:cNvSpPr>
            <p:nvPr/>
          </p:nvSpPr>
          <p:spPr bwMode="auto">
            <a:xfrm>
              <a:off x="5196" y="118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3" name="Line 33"/>
            <p:cNvSpPr>
              <a:spLocks noChangeShapeType="1"/>
            </p:cNvSpPr>
            <p:nvPr/>
          </p:nvSpPr>
          <p:spPr bwMode="auto">
            <a:xfrm>
              <a:off x="5196" y="118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4" name="Rectangle 34"/>
            <p:cNvSpPr>
              <a:spLocks noChangeArrowheads="1"/>
            </p:cNvSpPr>
            <p:nvPr/>
          </p:nvSpPr>
          <p:spPr bwMode="auto">
            <a:xfrm>
              <a:off x="1220" y="1188"/>
              <a:ext cx="4" cy="32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5" name="Line 35"/>
            <p:cNvSpPr>
              <a:spLocks noChangeShapeType="1"/>
            </p:cNvSpPr>
            <p:nvPr/>
          </p:nvSpPr>
          <p:spPr bwMode="auto">
            <a:xfrm>
              <a:off x="1220" y="1188"/>
              <a:ext cx="1" cy="3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6" name="Rectangle 36"/>
            <p:cNvSpPr>
              <a:spLocks noChangeArrowheads="1"/>
            </p:cNvSpPr>
            <p:nvPr/>
          </p:nvSpPr>
          <p:spPr bwMode="auto">
            <a:xfrm>
              <a:off x="2062" y="1188"/>
              <a:ext cx="4" cy="32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7" name="Line 37"/>
            <p:cNvSpPr>
              <a:spLocks noChangeShapeType="1"/>
            </p:cNvSpPr>
            <p:nvPr/>
          </p:nvSpPr>
          <p:spPr bwMode="auto">
            <a:xfrm>
              <a:off x="2062" y="1188"/>
              <a:ext cx="1" cy="3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8" name="Rectangle 38"/>
            <p:cNvSpPr>
              <a:spLocks noChangeArrowheads="1"/>
            </p:cNvSpPr>
            <p:nvPr/>
          </p:nvSpPr>
          <p:spPr bwMode="auto">
            <a:xfrm>
              <a:off x="3703" y="1188"/>
              <a:ext cx="3" cy="32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39" name="Line 39"/>
            <p:cNvSpPr>
              <a:spLocks noChangeShapeType="1"/>
            </p:cNvSpPr>
            <p:nvPr/>
          </p:nvSpPr>
          <p:spPr bwMode="auto">
            <a:xfrm>
              <a:off x="3703" y="1188"/>
              <a:ext cx="1" cy="3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40" name="Rectangle 40"/>
            <p:cNvSpPr>
              <a:spLocks noChangeArrowheads="1"/>
            </p:cNvSpPr>
            <p:nvPr/>
          </p:nvSpPr>
          <p:spPr bwMode="auto">
            <a:xfrm>
              <a:off x="5196" y="1188"/>
              <a:ext cx="4" cy="32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41" name="Line 41"/>
            <p:cNvSpPr>
              <a:spLocks noChangeShapeType="1"/>
            </p:cNvSpPr>
            <p:nvPr/>
          </p:nvSpPr>
          <p:spPr bwMode="auto">
            <a:xfrm>
              <a:off x="5196" y="1188"/>
              <a:ext cx="1" cy="3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42" name="Rectangle 42"/>
            <p:cNvSpPr>
              <a:spLocks noChangeArrowheads="1"/>
            </p:cNvSpPr>
            <p:nvPr/>
          </p:nvSpPr>
          <p:spPr bwMode="auto">
            <a:xfrm>
              <a:off x="831" y="1231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43" name="Rectangle 43"/>
            <p:cNvSpPr>
              <a:spLocks noChangeArrowheads="1"/>
            </p:cNvSpPr>
            <p:nvPr/>
          </p:nvSpPr>
          <p:spPr bwMode="auto">
            <a:xfrm>
              <a:off x="1429" y="1232"/>
              <a:ext cx="44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GETTING </a:t>
              </a:r>
              <a:endParaRPr lang="en-US" sz="2400"/>
            </a:p>
          </p:txBody>
        </p:sp>
        <p:sp>
          <p:nvSpPr>
            <p:cNvPr id="56544" name="Rectangle 44"/>
            <p:cNvSpPr>
              <a:spLocks noChangeArrowheads="1"/>
            </p:cNvSpPr>
            <p:nvPr/>
          </p:nvSpPr>
          <p:spPr bwMode="auto">
            <a:xfrm>
              <a:off x="1884" y="1232"/>
              <a:ext cx="2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45" name="Rectangle 45"/>
            <p:cNvSpPr>
              <a:spLocks noChangeArrowheads="1"/>
            </p:cNvSpPr>
            <p:nvPr/>
          </p:nvSpPr>
          <p:spPr bwMode="auto">
            <a:xfrm>
              <a:off x="1289" y="1344"/>
              <a:ext cx="7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INFORMATION </a:t>
              </a:r>
              <a:endParaRPr lang="en-US" sz="2400"/>
            </a:p>
          </p:txBody>
        </p:sp>
        <p:sp>
          <p:nvSpPr>
            <p:cNvPr id="56546" name="Rectangle 46"/>
            <p:cNvSpPr>
              <a:spLocks noChangeArrowheads="1"/>
            </p:cNvSpPr>
            <p:nvPr/>
          </p:nvSpPr>
          <p:spPr bwMode="auto">
            <a:xfrm>
              <a:off x="1445" y="1457"/>
              <a:ext cx="38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&amp; IDEAS</a:t>
              </a:r>
              <a:endParaRPr lang="en-US" sz="2400"/>
            </a:p>
          </p:txBody>
        </p:sp>
        <p:sp>
          <p:nvSpPr>
            <p:cNvPr id="56547" name="Rectangle 47"/>
            <p:cNvSpPr>
              <a:spLocks noChangeArrowheads="1"/>
            </p:cNvSpPr>
            <p:nvPr/>
          </p:nvSpPr>
          <p:spPr bwMode="auto">
            <a:xfrm>
              <a:off x="1841" y="1457"/>
              <a:ext cx="2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FF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48" name="Rectangle 48"/>
            <p:cNvSpPr>
              <a:spLocks noChangeArrowheads="1"/>
            </p:cNvSpPr>
            <p:nvPr/>
          </p:nvSpPr>
          <p:spPr bwMode="auto">
            <a:xfrm>
              <a:off x="2247" y="1515"/>
              <a:ext cx="45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"Doing"</a:t>
              </a:r>
              <a:endParaRPr lang="en-US" sz="2400"/>
            </a:p>
          </p:txBody>
        </p:sp>
        <p:sp>
          <p:nvSpPr>
            <p:cNvPr id="56549" name="Rectangle 49"/>
            <p:cNvSpPr>
              <a:spLocks noChangeArrowheads="1"/>
            </p:cNvSpPr>
            <p:nvPr/>
          </p:nvSpPr>
          <p:spPr bwMode="auto">
            <a:xfrm>
              <a:off x="2702" y="1515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50" name="Rectangle 50"/>
            <p:cNvSpPr>
              <a:spLocks noChangeArrowheads="1"/>
            </p:cNvSpPr>
            <p:nvPr/>
          </p:nvSpPr>
          <p:spPr bwMode="auto">
            <a:xfrm>
              <a:off x="2942" y="1515"/>
              <a:ext cx="69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"Observing"</a:t>
              </a:r>
              <a:endParaRPr lang="en-US" sz="2400"/>
            </a:p>
          </p:txBody>
        </p:sp>
        <p:sp>
          <p:nvSpPr>
            <p:cNvPr id="56551" name="Rectangle 51"/>
            <p:cNvSpPr>
              <a:spLocks noChangeArrowheads="1"/>
            </p:cNvSpPr>
            <p:nvPr/>
          </p:nvSpPr>
          <p:spPr bwMode="auto">
            <a:xfrm>
              <a:off x="3646" y="1515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52" name="Rectangle 52"/>
            <p:cNvSpPr>
              <a:spLocks noChangeArrowheads="1"/>
            </p:cNvSpPr>
            <p:nvPr/>
          </p:nvSpPr>
          <p:spPr bwMode="auto">
            <a:xfrm>
              <a:off x="3984" y="1515"/>
              <a:ext cx="25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Self</a:t>
              </a:r>
              <a:endParaRPr lang="en-US" sz="2400"/>
            </a:p>
          </p:txBody>
        </p:sp>
        <p:sp>
          <p:nvSpPr>
            <p:cNvPr id="56553" name="Rectangle 53"/>
            <p:cNvSpPr>
              <a:spLocks noChangeArrowheads="1"/>
            </p:cNvSpPr>
            <p:nvPr/>
          </p:nvSpPr>
          <p:spPr bwMode="auto">
            <a:xfrm>
              <a:off x="4240" y="1515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54" name="Rectangle 54"/>
            <p:cNvSpPr>
              <a:spLocks noChangeArrowheads="1"/>
            </p:cNvSpPr>
            <p:nvPr/>
          </p:nvSpPr>
          <p:spPr bwMode="auto">
            <a:xfrm>
              <a:off x="4645" y="1515"/>
              <a:ext cx="41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Others</a:t>
              </a:r>
              <a:endParaRPr lang="en-US" sz="2400"/>
            </a:p>
          </p:txBody>
        </p:sp>
        <p:sp>
          <p:nvSpPr>
            <p:cNvPr id="56555" name="Rectangle 55"/>
            <p:cNvSpPr>
              <a:spLocks noChangeArrowheads="1"/>
            </p:cNvSpPr>
            <p:nvPr/>
          </p:nvSpPr>
          <p:spPr bwMode="auto">
            <a:xfrm>
              <a:off x="5070" y="1515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56" name="Rectangle 56"/>
            <p:cNvSpPr>
              <a:spLocks noChangeArrowheads="1"/>
            </p:cNvSpPr>
            <p:nvPr/>
          </p:nvSpPr>
          <p:spPr bwMode="auto">
            <a:xfrm>
              <a:off x="1220" y="1512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57" name="Line 57"/>
            <p:cNvSpPr>
              <a:spLocks noChangeShapeType="1"/>
            </p:cNvSpPr>
            <p:nvPr/>
          </p:nvSpPr>
          <p:spPr bwMode="auto">
            <a:xfrm>
              <a:off x="1220" y="1512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58" name="Line 58"/>
            <p:cNvSpPr>
              <a:spLocks noChangeShapeType="1"/>
            </p:cNvSpPr>
            <p:nvPr/>
          </p:nvSpPr>
          <p:spPr bwMode="auto">
            <a:xfrm>
              <a:off x="1220" y="151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59" name="Rectangle 59"/>
            <p:cNvSpPr>
              <a:spLocks noChangeArrowheads="1"/>
            </p:cNvSpPr>
            <p:nvPr/>
          </p:nvSpPr>
          <p:spPr bwMode="auto">
            <a:xfrm>
              <a:off x="2062" y="1512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0" name="Line 60"/>
            <p:cNvSpPr>
              <a:spLocks noChangeShapeType="1"/>
            </p:cNvSpPr>
            <p:nvPr/>
          </p:nvSpPr>
          <p:spPr bwMode="auto">
            <a:xfrm>
              <a:off x="2062" y="1512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1" name="Line 61"/>
            <p:cNvSpPr>
              <a:spLocks noChangeShapeType="1"/>
            </p:cNvSpPr>
            <p:nvPr/>
          </p:nvSpPr>
          <p:spPr bwMode="auto">
            <a:xfrm>
              <a:off x="2062" y="151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2" name="Rectangle 62"/>
            <p:cNvSpPr>
              <a:spLocks noChangeArrowheads="1"/>
            </p:cNvSpPr>
            <p:nvPr/>
          </p:nvSpPr>
          <p:spPr bwMode="auto">
            <a:xfrm>
              <a:off x="2066" y="1512"/>
              <a:ext cx="8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3" name="Line 63"/>
            <p:cNvSpPr>
              <a:spLocks noChangeShapeType="1"/>
            </p:cNvSpPr>
            <p:nvPr/>
          </p:nvSpPr>
          <p:spPr bwMode="auto">
            <a:xfrm>
              <a:off x="2066" y="1512"/>
              <a:ext cx="8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4" name="Rectangle 64"/>
            <p:cNvSpPr>
              <a:spLocks noChangeArrowheads="1"/>
            </p:cNvSpPr>
            <p:nvPr/>
          </p:nvSpPr>
          <p:spPr bwMode="auto">
            <a:xfrm>
              <a:off x="2883" y="1512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5" name="Line 65"/>
            <p:cNvSpPr>
              <a:spLocks noChangeShapeType="1"/>
            </p:cNvSpPr>
            <p:nvPr/>
          </p:nvSpPr>
          <p:spPr bwMode="auto">
            <a:xfrm>
              <a:off x="2883" y="1512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6" name="Line 66"/>
            <p:cNvSpPr>
              <a:spLocks noChangeShapeType="1"/>
            </p:cNvSpPr>
            <p:nvPr/>
          </p:nvSpPr>
          <p:spPr bwMode="auto">
            <a:xfrm>
              <a:off x="2883" y="151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7" name="Rectangle 67"/>
            <p:cNvSpPr>
              <a:spLocks noChangeArrowheads="1"/>
            </p:cNvSpPr>
            <p:nvPr/>
          </p:nvSpPr>
          <p:spPr bwMode="auto">
            <a:xfrm>
              <a:off x="2887" y="1512"/>
              <a:ext cx="81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8" name="Line 68"/>
            <p:cNvSpPr>
              <a:spLocks noChangeShapeType="1"/>
            </p:cNvSpPr>
            <p:nvPr/>
          </p:nvSpPr>
          <p:spPr bwMode="auto">
            <a:xfrm>
              <a:off x="2887" y="1512"/>
              <a:ext cx="8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69" name="Rectangle 69"/>
            <p:cNvSpPr>
              <a:spLocks noChangeArrowheads="1"/>
            </p:cNvSpPr>
            <p:nvPr/>
          </p:nvSpPr>
          <p:spPr bwMode="auto">
            <a:xfrm>
              <a:off x="3703" y="151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0" name="Line 70"/>
            <p:cNvSpPr>
              <a:spLocks noChangeShapeType="1"/>
            </p:cNvSpPr>
            <p:nvPr/>
          </p:nvSpPr>
          <p:spPr bwMode="auto">
            <a:xfrm>
              <a:off x="3703" y="151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1" name="Line 71"/>
            <p:cNvSpPr>
              <a:spLocks noChangeShapeType="1"/>
            </p:cNvSpPr>
            <p:nvPr/>
          </p:nvSpPr>
          <p:spPr bwMode="auto">
            <a:xfrm>
              <a:off x="3703" y="151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2" name="Rectangle 72"/>
            <p:cNvSpPr>
              <a:spLocks noChangeArrowheads="1"/>
            </p:cNvSpPr>
            <p:nvPr/>
          </p:nvSpPr>
          <p:spPr bwMode="auto">
            <a:xfrm>
              <a:off x="3706" y="1512"/>
              <a:ext cx="811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3" name="Line 73"/>
            <p:cNvSpPr>
              <a:spLocks noChangeShapeType="1"/>
            </p:cNvSpPr>
            <p:nvPr/>
          </p:nvSpPr>
          <p:spPr bwMode="auto">
            <a:xfrm>
              <a:off x="3706" y="1512"/>
              <a:ext cx="8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4" name="Rectangle 74"/>
            <p:cNvSpPr>
              <a:spLocks noChangeArrowheads="1"/>
            </p:cNvSpPr>
            <p:nvPr/>
          </p:nvSpPr>
          <p:spPr bwMode="auto">
            <a:xfrm>
              <a:off x="4517" y="151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5" name="Line 75"/>
            <p:cNvSpPr>
              <a:spLocks noChangeShapeType="1"/>
            </p:cNvSpPr>
            <p:nvPr/>
          </p:nvSpPr>
          <p:spPr bwMode="auto">
            <a:xfrm>
              <a:off x="4517" y="151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6" name="Line 76"/>
            <p:cNvSpPr>
              <a:spLocks noChangeShapeType="1"/>
            </p:cNvSpPr>
            <p:nvPr/>
          </p:nvSpPr>
          <p:spPr bwMode="auto">
            <a:xfrm>
              <a:off x="4517" y="151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7" name="Rectangle 77"/>
            <p:cNvSpPr>
              <a:spLocks noChangeArrowheads="1"/>
            </p:cNvSpPr>
            <p:nvPr/>
          </p:nvSpPr>
          <p:spPr bwMode="auto">
            <a:xfrm>
              <a:off x="4520" y="1512"/>
              <a:ext cx="67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8" name="Line 78"/>
            <p:cNvSpPr>
              <a:spLocks noChangeShapeType="1"/>
            </p:cNvSpPr>
            <p:nvPr/>
          </p:nvSpPr>
          <p:spPr bwMode="auto">
            <a:xfrm>
              <a:off x="4520" y="1512"/>
              <a:ext cx="6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79" name="Rectangle 79"/>
            <p:cNvSpPr>
              <a:spLocks noChangeArrowheads="1"/>
            </p:cNvSpPr>
            <p:nvPr/>
          </p:nvSpPr>
          <p:spPr bwMode="auto">
            <a:xfrm>
              <a:off x="5196" y="1512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0" name="Line 80"/>
            <p:cNvSpPr>
              <a:spLocks noChangeShapeType="1"/>
            </p:cNvSpPr>
            <p:nvPr/>
          </p:nvSpPr>
          <p:spPr bwMode="auto">
            <a:xfrm>
              <a:off x="5196" y="1512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1" name="Line 81"/>
            <p:cNvSpPr>
              <a:spLocks noChangeShapeType="1"/>
            </p:cNvSpPr>
            <p:nvPr/>
          </p:nvSpPr>
          <p:spPr bwMode="auto">
            <a:xfrm>
              <a:off x="5196" y="151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2" name="Rectangle 82"/>
            <p:cNvSpPr>
              <a:spLocks noChangeArrowheads="1"/>
            </p:cNvSpPr>
            <p:nvPr/>
          </p:nvSpPr>
          <p:spPr bwMode="auto">
            <a:xfrm>
              <a:off x="1220" y="1515"/>
              <a:ext cx="4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3" name="Line 83"/>
            <p:cNvSpPr>
              <a:spLocks noChangeShapeType="1"/>
            </p:cNvSpPr>
            <p:nvPr/>
          </p:nvSpPr>
          <p:spPr bwMode="auto">
            <a:xfrm>
              <a:off x="1220" y="1515"/>
              <a:ext cx="1" cy="1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4" name="Rectangle 84"/>
            <p:cNvSpPr>
              <a:spLocks noChangeArrowheads="1"/>
            </p:cNvSpPr>
            <p:nvPr/>
          </p:nvSpPr>
          <p:spPr bwMode="auto">
            <a:xfrm>
              <a:off x="2062" y="1515"/>
              <a:ext cx="4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5" name="Line 85"/>
            <p:cNvSpPr>
              <a:spLocks noChangeShapeType="1"/>
            </p:cNvSpPr>
            <p:nvPr/>
          </p:nvSpPr>
          <p:spPr bwMode="auto">
            <a:xfrm>
              <a:off x="2062" y="1515"/>
              <a:ext cx="1" cy="1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6" name="Rectangle 86"/>
            <p:cNvSpPr>
              <a:spLocks noChangeArrowheads="1"/>
            </p:cNvSpPr>
            <p:nvPr/>
          </p:nvSpPr>
          <p:spPr bwMode="auto">
            <a:xfrm>
              <a:off x="2883" y="1515"/>
              <a:ext cx="4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7" name="Line 87"/>
            <p:cNvSpPr>
              <a:spLocks noChangeShapeType="1"/>
            </p:cNvSpPr>
            <p:nvPr/>
          </p:nvSpPr>
          <p:spPr bwMode="auto">
            <a:xfrm>
              <a:off x="2883" y="1515"/>
              <a:ext cx="1" cy="1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8" name="Rectangle 88"/>
            <p:cNvSpPr>
              <a:spLocks noChangeArrowheads="1"/>
            </p:cNvSpPr>
            <p:nvPr/>
          </p:nvSpPr>
          <p:spPr bwMode="auto">
            <a:xfrm>
              <a:off x="3703" y="1515"/>
              <a:ext cx="3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89" name="Line 89"/>
            <p:cNvSpPr>
              <a:spLocks noChangeShapeType="1"/>
            </p:cNvSpPr>
            <p:nvPr/>
          </p:nvSpPr>
          <p:spPr bwMode="auto">
            <a:xfrm>
              <a:off x="3703" y="1515"/>
              <a:ext cx="1" cy="1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90" name="Rectangle 90"/>
            <p:cNvSpPr>
              <a:spLocks noChangeArrowheads="1"/>
            </p:cNvSpPr>
            <p:nvPr/>
          </p:nvSpPr>
          <p:spPr bwMode="auto">
            <a:xfrm>
              <a:off x="4517" y="1515"/>
              <a:ext cx="3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91" name="Line 91"/>
            <p:cNvSpPr>
              <a:spLocks noChangeShapeType="1"/>
            </p:cNvSpPr>
            <p:nvPr/>
          </p:nvSpPr>
          <p:spPr bwMode="auto">
            <a:xfrm>
              <a:off x="4517" y="1515"/>
              <a:ext cx="1" cy="1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92" name="Rectangle 92"/>
            <p:cNvSpPr>
              <a:spLocks noChangeArrowheads="1"/>
            </p:cNvSpPr>
            <p:nvPr/>
          </p:nvSpPr>
          <p:spPr bwMode="auto">
            <a:xfrm>
              <a:off x="5196" y="1515"/>
              <a:ext cx="4" cy="1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93" name="Line 93"/>
            <p:cNvSpPr>
              <a:spLocks noChangeShapeType="1"/>
            </p:cNvSpPr>
            <p:nvPr/>
          </p:nvSpPr>
          <p:spPr bwMode="auto">
            <a:xfrm>
              <a:off x="5196" y="1515"/>
              <a:ext cx="1" cy="1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594" name="Rectangle 94"/>
            <p:cNvSpPr>
              <a:spLocks noChangeArrowheads="1"/>
            </p:cNvSpPr>
            <p:nvPr/>
          </p:nvSpPr>
          <p:spPr bwMode="auto">
            <a:xfrm>
              <a:off x="831" y="1702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95" name="Rectangle 95"/>
            <p:cNvSpPr>
              <a:spLocks noChangeArrowheads="1"/>
            </p:cNvSpPr>
            <p:nvPr/>
          </p:nvSpPr>
          <p:spPr bwMode="auto">
            <a:xfrm>
              <a:off x="608" y="1928"/>
              <a:ext cx="44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CC"/>
                  </a:solidFill>
                </a:rPr>
                <a:t>DIRECT</a:t>
              </a:r>
              <a:endParaRPr lang="en-US" sz="2400">
                <a:solidFill>
                  <a:srgbClr val="0000CC"/>
                </a:solidFill>
              </a:endParaRPr>
            </a:p>
          </p:txBody>
        </p:sp>
        <p:sp>
          <p:nvSpPr>
            <p:cNvPr id="56596" name="Rectangle 96"/>
            <p:cNvSpPr>
              <a:spLocks noChangeArrowheads="1"/>
            </p:cNvSpPr>
            <p:nvPr/>
          </p:nvSpPr>
          <p:spPr bwMode="auto">
            <a:xfrm>
              <a:off x="1056" y="1928"/>
              <a:ext cx="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597" name="Rectangle 97"/>
            <p:cNvSpPr>
              <a:spLocks noChangeArrowheads="1"/>
            </p:cNvSpPr>
            <p:nvPr/>
          </p:nvSpPr>
          <p:spPr bwMode="auto">
            <a:xfrm>
              <a:off x="1260" y="1702"/>
              <a:ext cx="5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 sz="2400"/>
            </a:p>
          </p:txBody>
        </p:sp>
        <p:sp>
          <p:nvSpPr>
            <p:cNvPr id="56598" name="Rectangle 98"/>
            <p:cNvSpPr>
              <a:spLocks noChangeArrowheads="1"/>
            </p:cNvSpPr>
            <p:nvPr/>
          </p:nvSpPr>
          <p:spPr bwMode="auto">
            <a:xfrm>
              <a:off x="1314" y="1714"/>
              <a:ext cx="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sz="2400"/>
            </a:p>
          </p:txBody>
        </p:sp>
        <p:sp>
          <p:nvSpPr>
            <p:cNvPr id="56599" name="Rectangle 99"/>
            <p:cNvSpPr>
              <a:spLocks noChangeArrowheads="1"/>
            </p:cNvSpPr>
            <p:nvPr/>
          </p:nvSpPr>
          <p:spPr bwMode="auto">
            <a:xfrm>
              <a:off x="1352" y="1702"/>
              <a:ext cx="4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Original </a:t>
              </a:r>
              <a:endParaRPr lang="en-US" sz="2400"/>
            </a:p>
          </p:txBody>
        </p:sp>
        <p:sp>
          <p:nvSpPr>
            <p:cNvPr id="56600" name="Rectangle 100"/>
            <p:cNvSpPr>
              <a:spLocks noChangeArrowheads="1"/>
            </p:cNvSpPr>
            <p:nvPr/>
          </p:nvSpPr>
          <p:spPr bwMode="auto">
            <a:xfrm>
              <a:off x="1352" y="1842"/>
              <a:ext cx="25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data</a:t>
              </a:r>
              <a:endParaRPr lang="en-US" sz="2400"/>
            </a:p>
          </p:txBody>
        </p:sp>
        <p:sp>
          <p:nvSpPr>
            <p:cNvPr id="56601" name="Rectangle 101"/>
            <p:cNvSpPr>
              <a:spLocks noChangeArrowheads="1"/>
            </p:cNvSpPr>
            <p:nvPr/>
          </p:nvSpPr>
          <p:spPr bwMode="auto">
            <a:xfrm>
              <a:off x="1611" y="1842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02" name="Rectangle 102"/>
            <p:cNvSpPr>
              <a:spLocks noChangeArrowheads="1"/>
            </p:cNvSpPr>
            <p:nvPr/>
          </p:nvSpPr>
          <p:spPr bwMode="auto">
            <a:xfrm>
              <a:off x="1260" y="2068"/>
              <a:ext cx="5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 sz="2400"/>
            </a:p>
          </p:txBody>
        </p:sp>
        <p:sp>
          <p:nvSpPr>
            <p:cNvPr id="56603" name="Rectangle 103"/>
            <p:cNvSpPr>
              <a:spLocks noChangeArrowheads="1"/>
            </p:cNvSpPr>
            <p:nvPr/>
          </p:nvSpPr>
          <p:spPr bwMode="auto">
            <a:xfrm>
              <a:off x="1314" y="2080"/>
              <a:ext cx="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sz="2400"/>
            </a:p>
          </p:txBody>
        </p:sp>
        <p:sp>
          <p:nvSpPr>
            <p:cNvPr id="56604" name="Rectangle 104"/>
            <p:cNvSpPr>
              <a:spLocks noChangeArrowheads="1"/>
            </p:cNvSpPr>
            <p:nvPr/>
          </p:nvSpPr>
          <p:spPr bwMode="auto">
            <a:xfrm>
              <a:off x="1352" y="2068"/>
              <a:ext cx="4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Original </a:t>
              </a:r>
              <a:endParaRPr lang="en-US" sz="2400"/>
            </a:p>
          </p:txBody>
        </p:sp>
        <p:sp>
          <p:nvSpPr>
            <p:cNvPr id="56605" name="Rectangle 105"/>
            <p:cNvSpPr>
              <a:spLocks noChangeArrowheads="1"/>
            </p:cNvSpPr>
            <p:nvPr/>
          </p:nvSpPr>
          <p:spPr bwMode="auto">
            <a:xfrm>
              <a:off x="1352" y="2208"/>
              <a:ext cx="43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sources</a:t>
              </a:r>
              <a:endParaRPr lang="en-US" sz="2400"/>
            </a:p>
          </p:txBody>
        </p:sp>
        <p:sp>
          <p:nvSpPr>
            <p:cNvPr id="56606" name="Rectangle 106"/>
            <p:cNvSpPr>
              <a:spLocks noChangeArrowheads="1"/>
            </p:cNvSpPr>
            <p:nvPr/>
          </p:nvSpPr>
          <p:spPr bwMode="auto">
            <a:xfrm>
              <a:off x="1794" y="2208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07" name="Rectangle 107"/>
            <p:cNvSpPr>
              <a:spLocks noChangeArrowheads="1"/>
            </p:cNvSpPr>
            <p:nvPr/>
          </p:nvSpPr>
          <p:spPr bwMode="auto">
            <a:xfrm>
              <a:off x="2104" y="1702"/>
              <a:ext cx="5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 sz="2400"/>
            </a:p>
          </p:txBody>
        </p:sp>
        <p:sp>
          <p:nvSpPr>
            <p:cNvPr id="56608" name="Rectangle 108"/>
            <p:cNvSpPr>
              <a:spLocks noChangeArrowheads="1"/>
            </p:cNvSpPr>
            <p:nvPr/>
          </p:nvSpPr>
          <p:spPr bwMode="auto">
            <a:xfrm>
              <a:off x="2157" y="1714"/>
              <a:ext cx="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sz="2400"/>
            </a:p>
          </p:txBody>
        </p:sp>
        <p:sp>
          <p:nvSpPr>
            <p:cNvPr id="56609" name="Rectangle 109"/>
            <p:cNvSpPr>
              <a:spLocks noChangeArrowheads="1"/>
            </p:cNvSpPr>
            <p:nvPr/>
          </p:nvSpPr>
          <p:spPr bwMode="auto">
            <a:xfrm>
              <a:off x="2195" y="1702"/>
              <a:ext cx="2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Real </a:t>
              </a:r>
              <a:endParaRPr lang="en-US" sz="2400"/>
            </a:p>
          </p:txBody>
        </p:sp>
        <p:sp>
          <p:nvSpPr>
            <p:cNvPr id="56610" name="Rectangle 110"/>
            <p:cNvSpPr>
              <a:spLocks noChangeArrowheads="1"/>
            </p:cNvSpPr>
            <p:nvPr/>
          </p:nvSpPr>
          <p:spPr bwMode="auto">
            <a:xfrm>
              <a:off x="2195" y="1842"/>
              <a:ext cx="54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Doing, in </a:t>
              </a:r>
              <a:endParaRPr lang="en-US" sz="2400"/>
            </a:p>
          </p:txBody>
        </p:sp>
        <p:sp>
          <p:nvSpPr>
            <p:cNvPr id="56611" name="Rectangle 111"/>
            <p:cNvSpPr>
              <a:spLocks noChangeArrowheads="1"/>
            </p:cNvSpPr>
            <p:nvPr/>
          </p:nvSpPr>
          <p:spPr bwMode="auto">
            <a:xfrm>
              <a:off x="2195" y="1982"/>
              <a:ext cx="5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authentic </a:t>
              </a:r>
              <a:endParaRPr lang="en-US" sz="2400"/>
            </a:p>
          </p:txBody>
        </p:sp>
        <p:sp>
          <p:nvSpPr>
            <p:cNvPr id="56612" name="Rectangle 112"/>
            <p:cNvSpPr>
              <a:spLocks noChangeArrowheads="1"/>
            </p:cNvSpPr>
            <p:nvPr/>
          </p:nvSpPr>
          <p:spPr bwMode="auto">
            <a:xfrm>
              <a:off x="2195" y="2122"/>
              <a:ext cx="46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settings</a:t>
              </a:r>
              <a:endParaRPr lang="en-US" sz="2400"/>
            </a:p>
          </p:txBody>
        </p:sp>
        <p:sp>
          <p:nvSpPr>
            <p:cNvPr id="56613" name="Rectangle 113"/>
            <p:cNvSpPr>
              <a:spLocks noChangeArrowheads="1"/>
            </p:cNvSpPr>
            <p:nvPr/>
          </p:nvSpPr>
          <p:spPr bwMode="auto">
            <a:xfrm>
              <a:off x="2660" y="2122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14" name="Rectangle 114"/>
            <p:cNvSpPr>
              <a:spLocks noChangeArrowheads="1"/>
            </p:cNvSpPr>
            <p:nvPr/>
          </p:nvSpPr>
          <p:spPr bwMode="auto">
            <a:xfrm>
              <a:off x="2923" y="1702"/>
              <a:ext cx="5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 sz="2400"/>
            </a:p>
          </p:txBody>
        </p:sp>
        <p:sp>
          <p:nvSpPr>
            <p:cNvPr id="56615" name="Rectangle 115"/>
            <p:cNvSpPr>
              <a:spLocks noChangeArrowheads="1"/>
            </p:cNvSpPr>
            <p:nvPr/>
          </p:nvSpPr>
          <p:spPr bwMode="auto">
            <a:xfrm>
              <a:off x="2977" y="1714"/>
              <a:ext cx="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sz="2400"/>
            </a:p>
          </p:txBody>
        </p:sp>
        <p:sp>
          <p:nvSpPr>
            <p:cNvPr id="56616" name="Rectangle 116"/>
            <p:cNvSpPr>
              <a:spLocks noChangeArrowheads="1"/>
            </p:cNvSpPr>
            <p:nvPr/>
          </p:nvSpPr>
          <p:spPr bwMode="auto">
            <a:xfrm>
              <a:off x="3015" y="1709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Direct </a:t>
              </a:r>
              <a:endParaRPr lang="en-US" sz="1500"/>
            </a:p>
          </p:txBody>
        </p:sp>
        <p:sp>
          <p:nvSpPr>
            <p:cNvPr id="56617" name="Rectangle 117"/>
            <p:cNvSpPr>
              <a:spLocks noChangeArrowheads="1"/>
            </p:cNvSpPr>
            <p:nvPr/>
          </p:nvSpPr>
          <p:spPr bwMode="auto">
            <a:xfrm>
              <a:off x="3015" y="1840"/>
              <a:ext cx="71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observation</a:t>
              </a:r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18" name="Rectangle 118"/>
            <p:cNvSpPr>
              <a:spLocks noChangeArrowheads="1"/>
            </p:cNvSpPr>
            <p:nvPr/>
          </p:nvSpPr>
          <p:spPr bwMode="auto">
            <a:xfrm>
              <a:off x="3015" y="1971"/>
              <a:ext cx="13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of </a:t>
              </a:r>
              <a:endParaRPr lang="en-US" sz="2400"/>
            </a:p>
          </p:txBody>
        </p:sp>
        <p:sp>
          <p:nvSpPr>
            <p:cNvPr id="56619" name="Rectangle 119"/>
            <p:cNvSpPr>
              <a:spLocks noChangeArrowheads="1"/>
            </p:cNvSpPr>
            <p:nvPr/>
          </p:nvSpPr>
          <p:spPr bwMode="auto">
            <a:xfrm>
              <a:off x="3015" y="2103"/>
              <a:ext cx="63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phenomena</a:t>
              </a:r>
              <a:endParaRPr lang="en-US" sz="2400"/>
            </a:p>
          </p:txBody>
        </p:sp>
        <p:sp>
          <p:nvSpPr>
            <p:cNvPr id="56620" name="Rectangle 120"/>
            <p:cNvSpPr>
              <a:spLocks noChangeArrowheads="1"/>
            </p:cNvSpPr>
            <p:nvPr/>
          </p:nvSpPr>
          <p:spPr bwMode="auto">
            <a:xfrm>
              <a:off x="3656" y="2096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21" name="Rectangle 121"/>
            <p:cNvSpPr>
              <a:spLocks noChangeArrowheads="1"/>
            </p:cNvSpPr>
            <p:nvPr/>
          </p:nvSpPr>
          <p:spPr bwMode="auto">
            <a:xfrm>
              <a:off x="3744" y="1702"/>
              <a:ext cx="5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 sz="2400"/>
            </a:p>
          </p:txBody>
        </p:sp>
        <p:sp>
          <p:nvSpPr>
            <p:cNvPr id="56622" name="Rectangle 122"/>
            <p:cNvSpPr>
              <a:spLocks noChangeArrowheads="1"/>
            </p:cNvSpPr>
            <p:nvPr/>
          </p:nvSpPr>
          <p:spPr bwMode="auto">
            <a:xfrm>
              <a:off x="3798" y="1714"/>
              <a:ext cx="3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sz="2400"/>
            </a:p>
          </p:txBody>
        </p:sp>
        <p:sp>
          <p:nvSpPr>
            <p:cNvPr id="56623" name="Rectangle 123"/>
            <p:cNvSpPr>
              <a:spLocks noChangeArrowheads="1"/>
            </p:cNvSpPr>
            <p:nvPr/>
          </p:nvSpPr>
          <p:spPr bwMode="auto">
            <a:xfrm>
              <a:off x="3848" y="1702"/>
              <a:ext cx="60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Reflective </a:t>
              </a:r>
              <a:endParaRPr lang="en-US" sz="2400"/>
            </a:p>
          </p:txBody>
        </p:sp>
        <p:sp>
          <p:nvSpPr>
            <p:cNvPr id="56624" name="Rectangle 124"/>
            <p:cNvSpPr>
              <a:spLocks noChangeArrowheads="1"/>
            </p:cNvSpPr>
            <p:nvPr/>
          </p:nvSpPr>
          <p:spPr bwMode="auto">
            <a:xfrm>
              <a:off x="3848" y="1842"/>
              <a:ext cx="47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thinking</a:t>
              </a:r>
              <a:endParaRPr lang="en-US" sz="2400"/>
            </a:p>
          </p:txBody>
        </p:sp>
        <p:sp>
          <p:nvSpPr>
            <p:cNvPr id="56625" name="Rectangle 125"/>
            <p:cNvSpPr>
              <a:spLocks noChangeArrowheads="1"/>
            </p:cNvSpPr>
            <p:nvPr/>
          </p:nvSpPr>
          <p:spPr bwMode="auto">
            <a:xfrm>
              <a:off x="4330" y="1842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26" name="Rectangle 126"/>
            <p:cNvSpPr>
              <a:spLocks noChangeArrowheads="1"/>
            </p:cNvSpPr>
            <p:nvPr/>
          </p:nvSpPr>
          <p:spPr bwMode="auto">
            <a:xfrm>
              <a:off x="3744" y="2068"/>
              <a:ext cx="5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 sz="2400"/>
            </a:p>
          </p:txBody>
        </p:sp>
        <p:sp>
          <p:nvSpPr>
            <p:cNvPr id="56627" name="Rectangle 127"/>
            <p:cNvSpPr>
              <a:spLocks noChangeArrowheads="1"/>
            </p:cNvSpPr>
            <p:nvPr/>
          </p:nvSpPr>
          <p:spPr bwMode="auto">
            <a:xfrm>
              <a:off x="3798" y="2080"/>
              <a:ext cx="3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sz="2400"/>
            </a:p>
          </p:txBody>
        </p:sp>
        <p:sp>
          <p:nvSpPr>
            <p:cNvPr id="56628" name="Rectangle 128"/>
            <p:cNvSpPr>
              <a:spLocks noChangeArrowheads="1"/>
            </p:cNvSpPr>
            <p:nvPr/>
          </p:nvSpPr>
          <p:spPr bwMode="auto">
            <a:xfrm>
              <a:off x="3848" y="2075"/>
              <a:ext cx="60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Journaling</a:t>
              </a:r>
              <a:endParaRPr lang="en-US" sz="1500"/>
            </a:p>
          </p:txBody>
        </p:sp>
        <p:sp>
          <p:nvSpPr>
            <p:cNvPr id="56629" name="Rectangle 129"/>
            <p:cNvSpPr>
              <a:spLocks noChangeArrowheads="1"/>
            </p:cNvSpPr>
            <p:nvPr/>
          </p:nvSpPr>
          <p:spPr bwMode="auto">
            <a:xfrm>
              <a:off x="4425" y="2068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30" name="Rectangle 130"/>
            <p:cNvSpPr>
              <a:spLocks noChangeArrowheads="1"/>
            </p:cNvSpPr>
            <p:nvPr/>
          </p:nvSpPr>
          <p:spPr bwMode="auto">
            <a:xfrm>
              <a:off x="4557" y="1702"/>
              <a:ext cx="5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 sz="2400"/>
            </a:p>
          </p:txBody>
        </p:sp>
        <p:sp>
          <p:nvSpPr>
            <p:cNvPr id="56631" name="Rectangle 131"/>
            <p:cNvSpPr>
              <a:spLocks noChangeArrowheads="1"/>
            </p:cNvSpPr>
            <p:nvPr/>
          </p:nvSpPr>
          <p:spPr bwMode="auto">
            <a:xfrm>
              <a:off x="4610" y="1714"/>
              <a:ext cx="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sz="2400"/>
            </a:p>
          </p:txBody>
        </p:sp>
        <p:sp>
          <p:nvSpPr>
            <p:cNvPr id="56632" name="Rectangle 132"/>
            <p:cNvSpPr>
              <a:spLocks noChangeArrowheads="1"/>
            </p:cNvSpPr>
            <p:nvPr/>
          </p:nvSpPr>
          <p:spPr bwMode="auto">
            <a:xfrm>
              <a:off x="4686" y="1709"/>
              <a:ext cx="25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Live </a:t>
              </a:r>
              <a:endParaRPr lang="en-US" sz="2400"/>
            </a:p>
          </p:txBody>
        </p:sp>
        <p:sp>
          <p:nvSpPr>
            <p:cNvPr id="56633" name="Rectangle 133"/>
            <p:cNvSpPr>
              <a:spLocks noChangeArrowheads="1"/>
            </p:cNvSpPr>
            <p:nvPr/>
          </p:nvSpPr>
          <p:spPr bwMode="auto">
            <a:xfrm>
              <a:off x="4657" y="1840"/>
              <a:ext cx="46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dialogue</a:t>
              </a:r>
              <a:endParaRPr lang="en-US" sz="2400"/>
            </a:p>
          </p:txBody>
        </p:sp>
        <p:sp>
          <p:nvSpPr>
            <p:cNvPr id="56634" name="Rectangle 134"/>
            <p:cNvSpPr>
              <a:spLocks noChangeArrowheads="1"/>
            </p:cNvSpPr>
            <p:nvPr/>
          </p:nvSpPr>
          <p:spPr bwMode="auto">
            <a:xfrm>
              <a:off x="5127" y="1833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35" name="Rectangle 135"/>
            <p:cNvSpPr>
              <a:spLocks noChangeArrowheads="1"/>
            </p:cNvSpPr>
            <p:nvPr/>
          </p:nvSpPr>
          <p:spPr bwMode="auto">
            <a:xfrm>
              <a:off x="4557" y="2058"/>
              <a:ext cx="48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 (in or out </a:t>
              </a:r>
              <a:endParaRPr lang="en-US" sz="2400"/>
            </a:p>
          </p:txBody>
        </p:sp>
        <p:sp>
          <p:nvSpPr>
            <p:cNvPr id="56636" name="Rectangle 136"/>
            <p:cNvSpPr>
              <a:spLocks noChangeArrowheads="1"/>
            </p:cNvSpPr>
            <p:nvPr/>
          </p:nvSpPr>
          <p:spPr bwMode="auto">
            <a:xfrm>
              <a:off x="5051" y="2058"/>
              <a:ext cx="2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37" name="Rectangle 137"/>
            <p:cNvSpPr>
              <a:spLocks noChangeArrowheads="1"/>
            </p:cNvSpPr>
            <p:nvPr/>
          </p:nvSpPr>
          <p:spPr bwMode="auto">
            <a:xfrm>
              <a:off x="4557" y="2171"/>
              <a:ext cx="464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   of class)</a:t>
              </a:r>
              <a:endParaRPr lang="en-US" sz="2400"/>
            </a:p>
          </p:txBody>
        </p:sp>
        <p:sp>
          <p:nvSpPr>
            <p:cNvPr id="56638" name="Rectangle 138"/>
            <p:cNvSpPr>
              <a:spLocks noChangeArrowheads="1"/>
            </p:cNvSpPr>
            <p:nvPr/>
          </p:nvSpPr>
          <p:spPr bwMode="auto">
            <a:xfrm>
              <a:off x="5032" y="2171"/>
              <a:ext cx="2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39" name="Rectangle 139"/>
            <p:cNvSpPr>
              <a:spLocks noChangeArrowheads="1"/>
            </p:cNvSpPr>
            <p:nvPr/>
          </p:nvSpPr>
          <p:spPr bwMode="auto">
            <a:xfrm>
              <a:off x="442" y="1655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0" name="Line 140"/>
            <p:cNvSpPr>
              <a:spLocks noChangeShapeType="1"/>
            </p:cNvSpPr>
            <p:nvPr/>
          </p:nvSpPr>
          <p:spPr bwMode="auto">
            <a:xfrm>
              <a:off x="442" y="165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1" name="Line 141"/>
            <p:cNvSpPr>
              <a:spLocks noChangeShapeType="1"/>
            </p:cNvSpPr>
            <p:nvPr/>
          </p:nvSpPr>
          <p:spPr bwMode="auto">
            <a:xfrm>
              <a:off x="442" y="165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2" name="Rectangle 142"/>
            <p:cNvSpPr>
              <a:spLocks noChangeArrowheads="1"/>
            </p:cNvSpPr>
            <p:nvPr/>
          </p:nvSpPr>
          <p:spPr bwMode="auto">
            <a:xfrm>
              <a:off x="442" y="1655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3" name="Line 143"/>
            <p:cNvSpPr>
              <a:spLocks noChangeShapeType="1"/>
            </p:cNvSpPr>
            <p:nvPr/>
          </p:nvSpPr>
          <p:spPr bwMode="auto">
            <a:xfrm>
              <a:off x="442" y="165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4" name="Line 144"/>
            <p:cNvSpPr>
              <a:spLocks noChangeShapeType="1"/>
            </p:cNvSpPr>
            <p:nvPr/>
          </p:nvSpPr>
          <p:spPr bwMode="auto">
            <a:xfrm>
              <a:off x="442" y="165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5" name="Rectangle 145"/>
            <p:cNvSpPr>
              <a:spLocks noChangeArrowheads="1"/>
            </p:cNvSpPr>
            <p:nvPr/>
          </p:nvSpPr>
          <p:spPr bwMode="auto">
            <a:xfrm>
              <a:off x="446" y="1655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6" name="Line 146"/>
            <p:cNvSpPr>
              <a:spLocks noChangeShapeType="1"/>
            </p:cNvSpPr>
            <p:nvPr/>
          </p:nvSpPr>
          <p:spPr bwMode="auto">
            <a:xfrm>
              <a:off x="446" y="165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7" name="Line 147"/>
            <p:cNvSpPr>
              <a:spLocks noChangeShapeType="1"/>
            </p:cNvSpPr>
            <p:nvPr/>
          </p:nvSpPr>
          <p:spPr bwMode="auto">
            <a:xfrm>
              <a:off x="446" y="165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8" name="Rectangle 148"/>
            <p:cNvSpPr>
              <a:spLocks noChangeArrowheads="1"/>
            </p:cNvSpPr>
            <p:nvPr/>
          </p:nvSpPr>
          <p:spPr bwMode="auto">
            <a:xfrm>
              <a:off x="449" y="1655"/>
              <a:ext cx="7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49" name="Line 149"/>
            <p:cNvSpPr>
              <a:spLocks noChangeShapeType="1"/>
            </p:cNvSpPr>
            <p:nvPr/>
          </p:nvSpPr>
          <p:spPr bwMode="auto">
            <a:xfrm>
              <a:off x="449" y="1655"/>
              <a:ext cx="7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0" name="Rectangle 150"/>
            <p:cNvSpPr>
              <a:spLocks noChangeArrowheads="1"/>
            </p:cNvSpPr>
            <p:nvPr/>
          </p:nvSpPr>
          <p:spPr bwMode="auto">
            <a:xfrm>
              <a:off x="1220" y="1655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1" name="Line 151"/>
            <p:cNvSpPr>
              <a:spLocks noChangeShapeType="1"/>
            </p:cNvSpPr>
            <p:nvPr/>
          </p:nvSpPr>
          <p:spPr bwMode="auto">
            <a:xfrm>
              <a:off x="1220" y="165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2" name="Line 152"/>
            <p:cNvSpPr>
              <a:spLocks noChangeShapeType="1"/>
            </p:cNvSpPr>
            <p:nvPr/>
          </p:nvSpPr>
          <p:spPr bwMode="auto">
            <a:xfrm>
              <a:off x="1220" y="165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3" name="Rectangle 153"/>
            <p:cNvSpPr>
              <a:spLocks noChangeArrowheads="1"/>
            </p:cNvSpPr>
            <p:nvPr/>
          </p:nvSpPr>
          <p:spPr bwMode="auto">
            <a:xfrm>
              <a:off x="1224" y="1655"/>
              <a:ext cx="8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4" name="Line 154"/>
            <p:cNvSpPr>
              <a:spLocks noChangeShapeType="1"/>
            </p:cNvSpPr>
            <p:nvPr/>
          </p:nvSpPr>
          <p:spPr bwMode="auto">
            <a:xfrm>
              <a:off x="1224" y="1655"/>
              <a:ext cx="83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5" name="Rectangle 155"/>
            <p:cNvSpPr>
              <a:spLocks noChangeArrowheads="1"/>
            </p:cNvSpPr>
            <p:nvPr/>
          </p:nvSpPr>
          <p:spPr bwMode="auto">
            <a:xfrm>
              <a:off x="2062" y="1655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6" name="Line 156"/>
            <p:cNvSpPr>
              <a:spLocks noChangeShapeType="1"/>
            </p:cNvSpPr>
            <p:nvPr/>
          </p:nvSpPr>
          <p:spPr bwMode="auto">
            <a:xfrm>
              <a:off x="2062" y="165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7" name="Line 157"/>
            <p:cNvSpPr>
              <a:spLocks noChangeShapeType="1"/>
            </p:cNvSpPr>
            <p:nvPr/>
          </p:nvSpPr>
          <p:spPr bwMode="auto">
            <a:xfrm>
              <a:off x="2062" y="165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8" name="Rectangle 158"/>
            <p:cNvSpPr>
              <a:spLocks noChangeArrowheads="1"/>
            </p:cNvSpPr>
            <p:nvPr/>
          </p:nvSpPr>
          <p:spPr bwMode="auto">
            <a:xfrm>
              <a:off x="2066" y="1655"/>
              <a:ext cx="817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59" name="Line 159"/>
            <p:cNvSpPr>
              <a:spLocks noChangeShapeType="1"/>
            </p:cNvSpPr>
            <p:nvPr/>
          </p:nvSpPr>
          <p:spPr bwMode="auto">
            <a:xfrm>
              <a:off x="2066" y="1655"/>
              <a:ext cx="8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0" name="Rectangle 160"/>
            <p:cNvSpPr>
              <a:spLocks noChangeArrowheads="1"/>
            </p:cNvSpPr>
            <p:nvPr/>
          </p:nvSpPr>
          <p:spPr bwMode="auto">
            <a:xfrm>
              <a:off x="2883" y="1655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1" name="Line 161"/>
            <p:cNvSpPr>
              <a:spLocks noChangeShapeType="1"/>
            </p:cNvSpPr>
            <p:nvPr/>
          </p:nvSpPr>
          <p:spPr bwMode="auto">
            <a:xfrm>
              <a:off x="2883" y="165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2" name="Line 162"/>
            <p:cNvSpPr>
              <a:spLocks noChangeShapeType="1"/>
            </p:cNvSpPr>
            <p:nvPr/>
          </p:nvSpPr>
          <p:spPr bwMode="auto">
            <a:xfrm>
              <a:off x="2883" y="165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3" name="Rectangle 163"/>
            <p:cNvSpPr>
              <a:spLocks noChangeArrowheads="1"/>
            </p:cNvSpPr>
            <p:nvPr/>
          </p:nvSpPr>
          <p:spPr bwMode="auto">
            <a:xfrm>
              <a:off x="2887" y="1655"/>
              <a:ext cx="81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4" name="Line 164"/>
            <p:cNvSpPr>
              <a:spLocks noChangeShapeType="1"/>
            </p:cNvSpPr>
            <p:nvPr/>
          </p:nvSpPr>
          <p:spPr bwMode="auto">
            <a:xfrm>
              <a:off x="2887" y="1655"/>
              <a:ext cx="8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5" name="Rectangle 165"/>
            <p:cNvSpPr>
              <a:spLocks noChangeArrowheads="1"/>
            </p:cNvSpPr>
            <p:nvPr/>
          </p:nvSpPr>
          <p:spPr bwMode="auto">
            <a:xfrm>
              <a:off x="3703" y="1655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6" name="Line 166"/>
            <p:cNvSpPr>
              <a:spLocks noChangeShapeType="1"/>
            </p:cNvSpPr>
            <p:nvPr/>
          </p:nvSpPr>
          <p:spPr bwMode="auto">
            <a:xfrm>
              <a:off x="3703" y="165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7" name="Line 167"/>
            <p:cNvSpPr>
              <a:spLocks noChangeShapeType="1"/>
            </p:cNvSpPr>
            <p:nvPr/>
          </p:nvSpPr>
          <p:spPr bwMode="auto">
            <a:xfrm>
              <a:off x="3703" y="165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8" name="Rectangle 168"/>
            <p:cNvSpPr>
              <a:spLocks noChangeArrowheads="1"/>
            </p:cNvSpPr>
            <p:nvPr/>
          </p:nvSpPr>
          <p:spPr bwMode="auto">
            <a:xfrm>
              <a:off x="3706" y="1655"/>
              <a:ext cx="81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69" name="Line 169"/>
            <p:cNvSpPr>
              <a:spLocks noChangeShapeType="1"/>
            </p:cNvSpPr>
            <p:nvPr/>
          </p:nvSpPr>
          <p:spPr bwMode="auto">
            <a:xfrm>
              <a:off x="3706" y="1655"/>
              <a:ext cx="8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0" name="Rectangle 170"/>
            <p:cNvSpPr>
              <a:spLocks noChangeArrowheads="1"/>
            </p:cNvSpPr>
            <p:nvPr/>
          </p:nvSpPr>
          <p:spPr bwMode="auto">
            <a:xfrm>
              <a:off x="4517" y="1655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1" name="Line 171"/>
            <p:cNvSpPr>
              <a:spLocks noChangeShapeType="1"/>
            </p:cNvSpPr>
            <p:nvPr/>
          </p:nvSpPr>
          <p:spPr bwMode="auto">
            <a:xfrm>
              <a:off x="4517" y="165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2" name="Line 172"/>
            <p:cNvSpPr>
              <a:spLocks noChangeShapeType="1"/>
            </p:cNvSpPr>
            <p:nvPr/>
          </p:nvSpPr>
          <p:spPr bwMode="auto">
            <a:xfrm>
              <a:off x="4517" y="165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3" name="Rectangle 173"/>
            <p:cNvSpPr>
              <a:spLocks noChangeArrowheads="1"/>
            </p:cNvSpPr>
            <p:nvPr/>
          </p:nvSpPr>
          <p:spPr bwMode="auto">
            <a:xfrm>
              <a:off x="4520" y="1655"/>
              <a:ext cx="67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4" name="Line 174"/>
            <p:cNvSpPr>
              <a:spLocks noChangeShapeType="1"/>
            </p:cNvSpPr>
            <p:nvPr/>
          </p:nvSpPr>
          <p:spPr bwMode="auto">
            <a:xfrm>
              <a:off x="4520" y="1655"/>
              <a:ext cx="67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5" name="Rectangle 175"/>
            <p:cNvSpPr>
              <a:spLocks noChangeArrowheads="1"/>
            </p:cNvSpPr>
            <p:nvPr/>
          </p:nvSpPr>
          <p:spPr bwMode="auto">
            <a:xfrm>
              <a:off x="5196" y="1655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6" name="Line 176"/>
            <p:cNvSpPr>
              <a:spLocks noChangeShapeType="1"/>
            </p:cNvSpPr>
            <p:nvPr/>
          </p:nvSpPr>
          <p:spPr bwMode="auto">
            <a:xfrm>
              <a:off x="5196" y="165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7" name="Line 177"/>
            <p:cNvSpPr>
              <a:spLocks noChangeShapeType="1"/>
            </p:cNvSpPr>
            <p:nvPr/>
          </p:nvSpPr>
          <p:spPr bwMode="auto">
            <a:xfrm>
              <a:off x="5196" y="1655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8" name="Rectangle 178"/>
            <p:cNvSpPr>
              <a:spLocks noChangeArrowheads="1"/>
            </p:cNvSpPr>
            <p:nvPr/>
          </p:nvSpPr>
          <p:spPr bwMode="auto">
            <a:xfrm>
              <a:off x="442" y="1659"/>
              <a:ext cx="4" cy="7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79" name="Line 179"/>
            <p:cNvSpPr>
              <a:spLocks noChangeShapeType="1"/>
            </p:cNvSpPr>
            <p:nvPr/>
          </p:nvSpPr>
          <p:spPr bwMode="auto">
            <a:xfrm>
              <a:off x="442" y="1659"/>
              <a:ext cx="1" cy="7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0" name="Rectangle 180"/>
            <p:cNvSpPr>
              <a:spLocks noChangeArrowheads="1"/>
            </p:cNvSpPr>
            <p:nvPr/>
          </p:nvSpPr>
          <p:spPr bwMode="auto">
            <a:xfrm>
              <a:off x="1220" y="1659"/>
              <a:ext cx="4" cy="7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1" name="Line 181"/>
            <p:cNvSpPr>
              <a:spLocks noChangeShapeType="1"/>
            </p:cNvSpPr>
            <p:nvPr/>
          </p:nvSpPr>
          <p:spPr bwMode="auto">
            <a:xfrm>
              <a:off x="1220" y="1659"/>
              <a:ext cx="1" cy="7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2" name="Rectangle 182"/>
            <p:cNvSpPr>
              <a:spLocks noChangeArrowheads="1"/>
            </p:cNvSpPr>
            <p:nvPr/>
          </p:nvSpPr>
          <p:spPr bwMode="auto">
            <a:xfrm>
              <a:off x="2062" y="1659"/>
              <a:ext cx="4" cy="7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3" name="Line 183"/>
            <p:cNvSpPr>
              <a:spLocks noChangeShapeType="1"/>
            </p:cNvSpPr>
            <p:nvPr/>
          </p:nvSpPr>
          <p:spPr bwMode="auto">
            <a:xfrm>
              <a:off x="2062" y="1659"/>
              <a:ext cx="1" cy="7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4" name="Rectangle 184"/>
            <p:cNvSpPr>
              <a:spLocks noChangeArrowheads="1"/>
            </p:cNvSpPr>
            <p:nvPr/>
          </p:nvSpPr>
          <p:spPr bwMode="auto">
            <a:xfrm>
              <a:off x="2883" y="1659"/>
              <a:ext cx="4" cy="7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5" name="Line 185"/>
            <p:cNvSpPr>
              <a:spLocks noChangeShapeType="1"/>
            </p:cNvSpPr>
            <p:nvPr/>
          </p:nvSpPr>
          <p:spPr bwMode="auto">
            <a:xfrm>
              <a:off x="2883" y="1659"/>
              <a:ext cx="1" cy="7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6" name="Rectangle 186"/>
            <p:cNvSpPr>
              <a:spLocks noChangeArrowheads="1"/>
            </p:cNvSpPr>
            <p:nvPr/>
          </p:nvSpPr>
          <p:spPr bwMode="auto">
            <a:xfrm>
              <a:off x="3703" y="1659"/>
              <a:ext cx="3" cy="7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7" name="Line 187"/>
            <p:cNvSpPr>
              <a:spLocks noChangeShapeType="1"/>
            </p:cNvSpPr>
            <p:nvPr/>
          </p:nvSpPr>
          <p:spPr bwMode="auto">
            <a:xfrm>
              <a:off x="3703" y="1659"/>
              <a:ext cx="1" cy="7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8" name="Rectangle 188"/>
            <p:cNvSpPr>
              <a:spLocks noChangeArrowheads="1"/>
            </p:cNvSpPr>
            <p:nvPr/>
          </p:nvSpPr>
          <p:spPr bwMode="auto">
            <a:xfrm>
              <a:off x="4517" y="1659"/>
              <a:ext cx="3" cy="7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89" name="Line 189"/>
            <p:cNvSpPr>
              <a:spLocks noChangeShapeType="1"/>
            </p:cNvSpPr>
            <p:nvPr/>
          </p:nvSpPr>
          <p:spPr bwMode="auto">
            <a:xfrm>
              <a:off x="4517" y="1659"/>
              <a:ext cx="1" cy="7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90" name="Rectangle 190"/>
            <p:cNvSpPr>
              <a:spLocks noChangeArrowheads="1"/>
            </p:cNvSpPr>
            <p:nvPr/>
          </p:nvSpPr>
          <p:spPr bwMode="auto">
            <a:xfrm>
              <a:off x="5196" y="1659"/>
              <a:ext cx="4" cy="7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91" name="Line 191"/>
            <p:cNvSpPr>
              <a:spLocks noChangeShapeType="1"/>
            </p:cNvSpPr>
            <p:nvPr/>
          </p:nvSpPr>
          <p:spPr bwMode="auto">
            <a:xfrm>
              <a:off x="5196" y="1659"/>
              <a:ext cx="1" cy="7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692" name="Rectangle 192"/>
            <p:cNvSpPr>
              <a:spLocks noChangeArrowheads="1"/>
            </p:cNvSpPr>
            <p:nvPr/>
          </p:nvSpPr>
          <p:spPr bwMode="auto">
            <a:xfrm>
              <a:off x="482" y="2438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93" name="Rectangle 193"/>
            <p:cNvSpPr>
              <a:spLocks noChangeArrowheads="1"/>
            </p:cNvSpPr>
            <p:nvPr/>
          </p:nvSpPr>
          <p:spPr bwMode="auto">
            <a:xfrm>
              <a:off x="517" y="2664"/>
              <a:ext cx="6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CC"/>
                  </a:solidFill>
                </a:rPr>
                <a:t>INDIRECT,</a:t>
              </a:r>
              <a:endParaRPr lang="en-US" sz="2400">
                <a:solidFill>
                  <a:srgbClr val="0000CC"/>
                </a:solidFill>
              </a:endParaRPr>
            </a:p>
          </p:txBody>
        </p:sp>
        <p:sp>
          <p:nvSpPr>
            <p:cNvPr id="56694" name="Rectangle 194"/>
            <p:cNvSpPr>
              <a:spLocks noChangeArrowheads="1"/>
            </p:cNvSpPr>
            <p:nvPr/>
          </p:nvSpPr>
          <p:spPr bwMode="auto">
            <a:xfrm>
              <a:off x="1146" y="2664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95" name="Rectangle 195"/>
            <p:cNvSpPr>
              <a:spLocks noChangeArrowheads="1"/>
            </p:cNvSpPr>
            <p:nvPr/>
          </p:nvSpPr>
          <p:spPr bwMode="auto">
            <a:xfrm>
              <a:off x="492" y="2891"/>
              <a:ext cx="66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CC"/>
                  </a:solidFill>
                </a:rPr>
                <a:t>VICARIOUS</a:t>
              </a:r>
              <a:endParaRPr lang="en-US" sz="2400">
                <a:solidFill>
                  <a:srgbClr val="0000CC"/>
                </a:solidFill>
              </a:endParaRPr>
            </a:p>
          </p:txBody>
        </p:sp>
        <p:sp>
          <p:nvSpPr>
            <p:cNvPr id="56696" name="Rectangle 196"/>
            <p:cNvSpPr>
              <a:spLocks noChangeArrowheads="1"/>
            </p:cNvSpPr>
            <p:nvPr/>
          </p:nvSpPr>
          <p:spPr bwMode="auto">
            <a:xfrm>
              <a:off x="1172" y="2891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697" name="Rectangle 197"/>
            <p:cNvSpPr>
              <a:spLocks noChangeArrowheads="1"/>
            </p:cNvSpPr>
            <p:nvPr/>
          </p:nvSpPr>
          <p:spPr bwMode="auto">
            <a:xfrm>
              <a:off x="1260" y="2438"/>
              <a:ext cx="5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 sz="2400"/>
            </a:p>
          </p:txBody>
        </p:sp>
        <p:sp>
          <p:nvSpPr>
            <p:cNvPr id="56698" name="Rectangle 198"/>
            <p:cNvSpPr>
              <a:spLocks noChangeArrowheads="1"/>
            </p:cNvSpPr>
            <p:nvPr/>
          </p:nvSpPr>
          <p:spPr bwMode="auto">
            <a:xfrm>
              <a:off x="1314" y="2450"/>
              <a:ext cx="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sz="2400"/>
            </a:p>
          </p:txBody>
        </p:sp>
        <p:sp>
          <p:nvSpPr>
            <p:cNvPr id="56699" name="Rectangle 199"/>
            <p:cNvSpPr>
              <a:spLocks noChangeArrowheads="1"/>
            </p:cNvSpPr>
            <p:nvPr/>
          </p:nvSpPr>
          <p:spPr bwMode="auto">
            <a:xfrm>
              <a:off x="1352" y="2438"/>
              <a:ext cx="6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Secondary </a:t>
              </a:r>
              <a:endParaRPr lang="en-US" sz="2400"/>
            </a:p>
          </p:txBody>
        </p:sp>
        <p:sp>
          <p:nvSpPr>
            <p:cNvPr id="56700" name="Rectangle 200"/>
            <p:cNvSpPr>
              <a:spLocks noChangeArrowheads="1"/>
            </p:cNvSpPr>
            <p:nvPr/>
          </p:nvSpPr>
          <p:spPr bwMode="auto">
            <a:xfrm>
              <a:off x="1352" y="2578"/>
              <a:ext cx="5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data and </a:t>
              </a:r>
              <a:endParaRPr lang="en-US" sz="2400"/>
            </a:p>
          </p:txBody>
        </p:sp>
        <p:sp>
          <p:nvSpPr>
            <p:cNvPr id="56701" name="Rectangle 201"/>
            <p:cNvSpPr>
              <a:spLocks noChangeArrowheads="1"/>
            </p:cNvSpPr>
            <p:nvPr/>
          </p:nvSpPr>
          <p:spPr bwMode="auto">
            <a:xfrm>
              <a:off x="1352" y="2718"/>
              <a:ext cx="43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sources</a:t>
              </a:r>
              <a:endParaRPr lang="en-US" sz="2400"/>
            </a:p>
          </p:txBody>
        </p:sp>
        <p:sp>
          <p:nvSpPr>
            <p:cNvPr id="56702" name="Rectangle 202"/>
            <p:cNvSpPr>
              <a:spLocks noChangeArrowheads="1"/>
            </p:cNvSpPr>
            <p:nvPr/>
          </p:nvSpPr>
          <p:spPr bwMode="auto">
            <a:xfrm>
              <a:off x="1794" y="2718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56703" name="Rectangle 203"/>
            <p:cNvSpPr>
              <a:spLocks noChangeArrowheads="1"/>
            </p:cNvSpPr>
            <p:nvPr/>
          </p:nvSpPr>
          <p:spPr bwMode="auto">
            <a:xfrm>
              <a:off x="1260" y="2945"/>
              <a:ext cx="5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 sz="2400"/>
            </a:p>
          </p:txBody>
        </p:sp>
        <p:sp>
          <p:nvSpPr>
            <p:cNvPr id="56704" name="Rectangle 204"/>
            <p:cNvSpPr>
              <a:spLocks noChangeArrowheads="1"/>
            </p:cNvSpPr>
            <p:nvPr/>
          </p:nvSpPr>
          <p:spPr bwMode="auto">
            <a:xfrm>
              <a:off x="1314" y="2957"/>
              <a:ext cx="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sz="2400"/>
            </a:p>
          </p:txBody>
        </p:sp>
      </p:grpSp>
      <p:sp>
        <p:nvSpPr>
          <p:cNvPr id="56325" name="Rectangle 205"/>
          <p:cNvSpPr>
            <a:spLocks noChangeArrowheads="1"/>
          </p:cNvSpPr>
          <p:nvPr/>
        </p:nvSpPr>
        <p:spPr bwMode="auto">
          <a:xfrm>
            <a:off x="2309813" y="4675188"/>
            <a:ext cx="9334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Lectures, </a:t>
            </a:r>
            <a:endParaRPr lang="en-US" sz="2400"/>
          </a:p>
        </p:txBody>
      </p:sp>
      <p:sp>
        <p:nvSpPr>
          <p:cNvPr id="56326" name="Rectangle 206"/>
          <p:cNvSpPr>
            <a:spLocks noChangeArrowheads="1"/>
          </p:cNvSpPr>
          <p:nvPr/>
        </p:nvSpPr>
        <p:spPr bwMode="auto">
          <a:xfrm>
            <a:off x="2309813" y="4897438"/>
            <a:ext cx="9556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textbooks</a:t>
            </a:r>
            <a:endParaRPr lang="en-US" sz="2400"/>
          </a:p>
        </p:txBody>
      </p:sp>
      <p:sp>
        <p:nvSpPr>
          <p:cNvPr id="56327" name="Rectangle 207"/>
          <p:cNvSpPr>
            <a:spLocks noChangeArrowheads="1"/>
          </p:cNvSpPr>
          <p:nvPr/>
        </p:nvSpPr>
        <p:spPr bwMode="auto">
          <a:xfrm>
            <a:off x="3275013" y="4897438"/>
            <a:ext cx="555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328" name="Rectangle 208"/>
          <p:cNvSpPr>
            <a:spLocks noChangeArrowheads="1"/>
          </p:cNvSpPr>
          <p:nvPr/>
        </p:nvSpPr>
        <p:spPr bwMode="auto">
          <a:xfrm>
            <a:off x="3563938" y="3836988"/>
            <a:ext cx="87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n-US" sz="2400"/>
          </a:p>
        </p:txBody>
      </p:sp>
      <p:sp>
        <p:nvSpPr>
          <p:cNvPr id="56329" name="Rectangle 209"/>
          <p:cNvSpPr>
            <a:spLocks noChangeArrowheads="1"/>
          </p:cNvSpPr>
          <p:nvPr/>
        </p:nvSpPr>
        <p:spPr bwMode="auto">
          <a:xfrm>
            <a:off x="3651250" y="3856038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/>
          </a:p>
        </p:txBody>
      </p:sp>
      <p:sp>
        <p:nvSpPr>
          <p:cNvPr id="56330" name="Rectangle 210"/>
          <p:cNvSpPr>
            <a:spLocks noChangeArrowheads="1"/>
          </p:cNvSpPr>
          <p:nvPr/>
        </p:nvSpPr>
        <p:spPr bwMode="auto">
          <a:xfrm>
            <a:off x="3714750" y="3836988"/>
            <a:ext cx="508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Case </a:t>
            </a:r>
            <a:endParaRPr lang="en-US" sz="2400"/>
          </a:p>
        </p:txBody>
      </p:sp>
      <p:sp>
        <p:nvSpPr>
          <p:cNvPr id="56331" name="Rectangle 211"/>
          <p:cNvSpPr>
            <a:spLocks noChangeArrowheads="1"/>
          </p:cNvSpPr>
          <p:nvPr/>
        </p:nvSpPr>
        <p:spPr bwMode="auto">
          <a:xfrm>
            <a:off x="3717925" y="4059238"/>
            <a:ext cx="6889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studies</a:t>
            </a:r>
            <a:endParaRPr lang="en-US" sz="2400"/>
          </a:p>
        </p:txBody>
      </p:sp>
      <p:sp>
        <p:nvSpPr>
          <p:cNvPr id="56332" name="Rectangle 212"/>
          <p:cNvSpPr>
            <a:spLocks noChangeArrowheads="1"/>
          </p:cNvSpPr>
          <p:nvPr/>
        </p:nvSpPr>
        <p:spPr bwMode="auto">
          <a:xfrm>
            <a:off x="4413250" y="4059238"/>
            <a:ext cx="555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333" name="Rectangle 213"/>
          <p:cNvSpPr>
            <a:spLocks noChangeArrowheads="1"/>
          </p:cNvSpPr>
          <p:nvPr/>
        </p:nvSpPr>
        <p:spPr bwMode="auto">
          <a:xfrm>
            <a:off x="3563938" y="4352925"/>
            <a:ext cx="87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n-US" sz="2400"/>
          </a:p>
        </p:txBody>
      </p:sp>
      <p:sp>
        <p:nvSpPr>
          <p:cNvPr id="56334" name="Rectangle 214"/>
          <p:cNvSpPr>
            <a:spLocks noChangeArrowheads="1"/>
          </p:cNvSpPr>
          <p:nvPr/>
        </p:nvSpPr>
        <p:spPr bwMode="auto">
          <a:xfrm>
            <a:off x="3651250" y="4371975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/>
          </a:p>
        </p:txBody>
      </p:sp>
      <p:sp>
        <p:nvSpPr>
          <p:cNvPr id="56335" name="Rectangle 215"/>
          <p:cNvSpPr>
            <a:spLocks noChangeArrowheads="1"/>
          </p:cNvSpPr>
          <p:nvPr/>
        </p:nvSpPr>
        <p:spPr bwMode="auto">
          <a:xfrm>
            <a:off x="3714750" y="4364038"/>
            <a:ext cx="8461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Gaming</a:t>
            </a:r>
            <a:r>
              <a:rPr lang="en-US" sz="1400">
                <a:solidFill>
                  <a:srgbClr val="000000"/>
                </a:solidFill>
              </a:rPr>
              <a:t>, </a:t>
            </a:r>
            <a:endParaRPr lang="en-US" sz="2400"/>
          </a:p>
        </p:txBody>
      </p:sp>
      <p:sp>
        <p:nvSpPr>
          <p:cNvPr id="56336" name="Rectangle 216"/>
          <p:cNvSpPr>
            <a:spLocks noChangeArrowheads="1"/>
          </p:cNvSpPr>
          <p:nvPr/>
        </p:nvSpPr>
        <p:spPr bwMode="auto">
          <a:xfrm>
            <a:off x="3717925" y="4573588"/>
            <a:ext cx="11271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Simulations</a:t>
            </a:r>
            <a:endParaRPr lang="en-US" sz="1500"/>
          </a:p>
        </p:txBody>
      </p:sp>
      <p:sp>
        <p:nvSpPr>
          <p:cNvPr id="56337" name="Rectangle 217"/>
          <p:cNvSpPr>
            <a:spLocks noChangeArrowheads="1"/>
          </p:cNvSpPr>
          <p:nvPr/>
        </p:nvSpPr>
        <p:spPr bwMode="auto">
          <a:xfrm>
            <a:off x="4789488" y="4562475"/>
            <a:ext cx="555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338" name="Rectangle 218"/>
          <p:cNvSpPr>
            <a:spLocks noChangeArrowheads="1"/>
          </p:cNvSpPr>
          <p:nvPr/>
        </p:nvSpPr>
        <p:spPr bwMode="auto">
          <a:xfrm>
            <a:off x="3563938" y="4852988"/>
            <a:ext cx="87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n-US" sz="2400"/>
          </a:p>
        </p:txBody>
      </p:sp>
      <p:sp>
        <p:nvSpPr>
          <p:cNvPr id="56339" name="Rectangle 219"/>
          <p:cNvSpPr>
            <a:spLocks noChangeArrowheads="1"/>
          </p:cNvSpPr>
          <p:nvPr/>
        </p:nvSpPr>
        <p:spPr bwMode="auto">
          <a:xfrm>
            <a:off x="3651250" y="4872038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/>
          </a:p>
        </p:txBody>
      </p:sp>
      <p:sp>
        <p:nvSpPr>
          <p:cNvPr id="56340" name="Rectangle 220"/>
          <p:cNvSpPr>
            <a:spLocks noChangeArrowheads="1"/>
          </p:cNvSpPr>
          <p:nvPr/>
        </p:nvSpPr>
        <p:spPr bwMode="auto">
          <a:xfrm>
            <a:off x="3714750" y="4852988"/>
            <a:ext cx="882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Role play</a:t>
            </a:r>
            <a:endParaRPr lang="en-US" sz="2400"/>
          </a:p>
        </p:txBody>
      </p:sp>
      <p:sp>
        <p:nvSpPr>
          <p:cNvPr id="56341" name="Rectangle 221"/>
          <p:cNvSpPr>
            <a:spLocks noChangeArrowheads="1"/>
          </p:cNvSpPr>
          <p:nvPr/>
        </p:nvSpPr>
        <p:spPr bwMode="auto">
          <a:xfrm>
            <a:off x="4611688" y="4852988"/>
            <a:ext cx="555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342" name="Rectangle 222"/>
          <p:cNvSpPr>
            <a:spLocks noChangeArrowheads="1"/>
          </p:cNvSpPr>
          <p:nvPr/>
        </p:nvSpPr>
        <p:spPr bwMode="auto">
          <a:xfrm>
            <a:off x="4929188" y="3870325"/>
            <a:ext cx="85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n-US" sz="2400"/>
          </a:p>
        </p:txBody>
      </p:sp>
      <p:sp>
        <p:nvSpPr>
          <p:cNvPr id="56343" name="Rectangle 223"/>
          <p:cNvSpPr>
            <a:spLocks noChangeArrowheads="1"/>
          </p:cNvSpPr>
          <p:nvPr/>
        </p:nvSpPr>
        <p:spPr bwMode="auto">
          <a:xfrm>
            <a:off x="5018088" y="3889375"/>
            <a:ext cx="52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/>
          </a:p>
        </p:txBody>
      </p:sp>
      <p:sp>
        <p:nvSpPr>
          <p:cNvPr id="56344" name="Rectangle 224"/>
          <p:cNvSpPr>
            <a:spLocks noChangeArrowheads="1"/>
          </p:cNvSpPr>
          <p:nvPr/>
        </p:nvSpPr>
        <p:spPr bwMode="auto">
          <a:xfrm>
            <a:off x="5081588" y="3870325"/>
            <a:ext cx="6683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Stories</a:t>
            </a:r>
            <a:endParaRPr lang="en-US" sz="2400"/>
          </a:p>
        </p:txBody>
      </p:sp>
      <p:sp>
        <p:nvSpPr>
          <p:cNvPr id="56345" name="Rectangle 225"/>
          <p:cNvSpPr>
            <a:spLocks noChangeArrowheads="1"/>
          </p:cNvSpPr>
          <p:nvPr/>
        </p:nvSpPr>
        <p:spPr bwMode="auto">
          <a:xfrm>
            <a:off x="5754688" y="3870325"/>
            <a:ext cx="555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346" name="Rectangle 226"/>
          <p:cNvSpPr>
            <a:spLocks noChangeArrowheads="1"/>
          </p:cNvSpPr>
          <p:nvPr/>
        </p:nvSpPr>
        <p:spPr bwMode="auto">
          <a:xfrm>
            <a:off x="4929188" y="4162425"/>
            <a:ext cx="7588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  (can be </a:t>
            </a:r>
            <a:endParaRPr lang="en-US" sz="2400"/>
          </a:p>
        </p:txBody>
      </p:sp>
      <p:sp>
        <p:nvSpPr>
          <p:cNvPr id="56347" name="Rectangle 227"/>
          <p:cNvSpPr>
            <a:spLocks noChangeArrowheads="1"/>
          </p:cNvSpPr>
          <p:nvPr/>
        </p:nvSpPr>
        <p:spPr bwMode="auto">
          <a:xfrm>
            <a:off x="5081588" y="4354513"/>
            <a:ext cx="83978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accessed  </a:t>
            </a:r>
            <a:endParaRPr lang="en-US" sz="2400"/>
          </a:p>
        </p:txBody>
      </p:sp>
      <p:sp>
        <p:nvSpPr>
          <p:cNvPr id="56348" name="Rectangle 228"/>
          <p:cNvSpPr>
            <a:spLocks noChangeArrowheads="1"/>
          </p:cNvSpPr>
          <p:nvPr/>
        </p:nvSpPr>
        <p:spPr bwMode="auto">
          <a:xfrm>
            <a:off x="5081588" y="4546600"/>
            <a:ext cx="8191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via:  film, </a:t>
            </a:r>
            <a:endParaRPr lang="en-US" sz="2400"/>
          </a:p>
        </p:txBody>
      </p:sp>
      <p:sp>
        <p:nvSpPr>
          <p:cNvPr id="56349" name="Rectangle 229"/>
          <p:cNvSpPr>
            <a:spLocks noChangeArrowheads="1"/>
          </p:cNvSpPr>
          <p:nvPr/>
        </p:nvSpPr>
        <p:spPr bwMode="auto">
          <a:xfrm>
            <a:off x="5081588" y="4738688"/>
            <a:ext cx="92710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literature,  </a:t>
            </a:r>
            <a:endParaRPr lang="en-US" sz="2400"/>
          </a:p>
        </p:txBody>
      </p:sp>
      <p:sp>
        <p:nvSpPr>
          <p:cNvPr id="56350" name="Rectangle 230"/>
          <p:cNvSpPr>
            <a:spLocks noChangeArrowheads="1"/>
          </p:cNvSpPr>
          <p:nvPr/>
        </p:nvSpPr>
        <p:spPr bwMode="auto">
          <a:xfrm>
            <a:off x="5081588" y="4930775"/>
            <a:ext cx="10223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oral history)</a:t>
            </a:r>
            <a:endParaRPr lang="en-US" sz="2400"/>
          </a:p>
        </p:txBody>
      </p:sp>
      <p:sp>
        <p:nvSpPr>
          <p:cNvPr id="56351" name="Rectangle 231"/>
          <p:cNvSpPr>
            <a:spLocks noChangeArrowheads="1"/>
          </p:cNvSpPr>
          <p:nvPr/>
        </p:nvSpPr>
        <p:spPr bwMode="auto">
          <a:xfrm>
            <a:off x="6118225" y="4905375"/>
            <a:ext cx="555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352" name="Rectangle 232"/>
          <p:cNvSpPr>
            <a:spLocks noChangeArrowheads="1"/>
          </p:cNvSpPr>
          <p:nvPr/>
        </p:nvSpPr>
        <p:spPr bwMode="auto">
          <a:xfrm>
            <a:off x="6296025" y="3870325"/>
            <a:ext cx="555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353" name="Rectangle 233"/>
          <p:cNvSpPr>
            <a:spLocks noChangeArrowheads="1"/>
          </p:cNvSpPr>
          <p:nvPr/>
        </p:nvSpPr>
        <p:spPr bwMode="auto">
          <a:xfrm>
            <a:off x="7651750" y="3870325"/>
            <a:ext cx="57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354" name="Rectangle 234"/>
          <p:cNvSpPr>
            <a:spLocks noChangeArrowheads="1"/>
          </p:cNvSpPr>
          <p:nvPr/>
        </p:nvSpPr>
        <p:spPr bwMode="auto">
          <a:xfrm>
            <a:off x="793750" y="379730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55" name="Line 235"/>
          <p:cNvSpPr>
            <a:spLocks noChangeShapeType="1"/>
          </p:cNvSpPr>
          <p:nvPr/>
        </p:nvSpPr>
        <p:spPr bwMode="auto">
          <a:xfrm>
            <a:off x="793750" y="37973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56" name="Line 236"/>
          <p:cNvSpPr>
            <a:spLocks noChangeShapeType="1"/>
          </p:cNvSpPr>
          <p:nvPr/>
        </p:nvSpPr>
        <p:spPr bwMode="auto">
          <a:xfrm>
            <a:off x="793750" y="37973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57" name="Rectangle 237"/>
          <p:cNvSpPr>
            <a:spLocks noChangeArrowheads="1"/>
          </p:cNvSpPr>
          <p:nvPr/>
        </p:nvSpPr>
        <p:spPr bwMode="auto">
          <a:xfrm>
            <a:off x="800100" y="3797300"/>
            <a:ext cx="1290638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58" name="Line 238"/>
          <p:cNvSpPr>
            <a:spLocks noChangeShapeType="1"/>
          </p:cNvSpPr>
          <p:nvPr/>
        </p:nvSpPr>
        <p:spPr bwMode="auto">
          <a:xfrm>
            <a:off x="800100" y="3797300"/>
            <a:ext cx="1290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59" name="Rectangle 239"/>
          <p:cNvSpPr>
            <a:spLocks noChangeArrowheads="1"/>
          </p:cNvSpPr>
          <p:nvPr/>
        </p:nvSpPr>
        <p:spPr bwMode="auto">
          <a:xfrm>
            <a:off x="2090738" y="379730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0" name="Line 240"/>
          <p:cNvSpPr>
            <a:spLocks noChangeShapeType="1"/>
          </p:cNvSpPr>
          <p:nvPr/>
        </p:nvSpPr>
        <p:spPr bwMode="auto">
          <a:xfrm>
            <a:off x="2090738" y="37973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1" name="Line 241"/>
          <p:cNvSpPr>
            <a:spLocks noChangeShapeType="1"/>
          </p:cNvSpPr>
          <p:nvPr/>
        </p:nvSpPr>
        <p:spPr bwMode="auto">
          <a:xfrm>
            <a:off x="2090738" y="379730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2" name="Rectangle 242"/>
          <p:cNvSpPr>
            <a:spLocks noChangeArrowheads="1"/>
          </p:cNvSpPr>
          <p:nvPr/>
        </p:nvSpPr>
        <p:spPr bwMode="auto">
          <a:xfrm>
            <a:off x="2097088" y="3797300"/>
            <a:ext cx="139700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3" name="Line 243"/>
          <p:cNvSpPr>
            <a:spLocks noChangeShapeType="1"/>
          </p:cNvSpPr>
          <p:nvPr/>
        </p:nvSpPr>
        <p:spPr bwMode="auto">
          <a:xfrm>
            <a:off x="2097088" y="3797300"/>
            <a:ext cx="13970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4" name="Rectangle 244"/>
          <p:cNvSpPr>
            <a:spLocks noChangeArrowheads="1"/>
          </p:cNvSpPr>
          <p:nvPr/>
        </p:nvSpPr>
        <p:spPr bwMode="auto">
          <a:xfrm>
            <a:off x="3494088" y="379730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5" name="Line 245"/>
          <p:cNvSpPr>
            <a:spLocks noChangeShapeType="1"/>
          </p:cNvSpPr>
          <p:nvPr/>
        </p:nvSpPr>
        <p:spPr bwMode="auto">
          <a:xfrm>
            <a:off x="3494088" y="37973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6" name="Line 246"/>
          <p:cNvSpPr>
            <a:spLocks noChangeShapeType="1"/>
          </p:cNvSpPr>
          <p:nvPr/>
        </p:nvSpPr>
        <p:spPr bwMode="auto">
          <a:xfrm>
            <a:off x="3494088" y="379730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7" name="Rectangle 247"/>
          <p:cNvSpPr>
            <a:spLocks noChangeArrowheads="1"/>
          </p:cNvSpPr>
          <p:nvPr/>
        </p:nvSpPr>
        <p:spPr bwMode="auto">
          <a:xfrm>
            <a:off x="3500438" y="3797300"/>
            <a:ext cx="1362075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8" name="Line 248"/>
          <p:cNvSpPr>
            <a:spLocks noChangeShapeType="1"/>
          </p:cNvSpPr>
          <p:nvPr/>
        </p:nvSpPr>
        <p:spPr bwMode="auto">
          <a:xfrm>
            <a:off x="3500438" y="3797300"/>
            <a:ext cx="13620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69" name="Rectangle 249"/>
          <p:cNvSpPr>
            <a:spLocks noChangeArrowheads="1"/>
          </p:cNvSpPr>
          <p:nvPr/>
        </p:nvSpPr>
        <p:spPr bwMode="auto">
          <a:xfrm>
            <a:off x="4862513" y="379730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0" name="Line 250"/>
          <p:cNvSpPr>
            <a:spLocks noChangeShapeType="1"/>
          </p:cNvSpPr>
          <p:nvPr/>
        </p:nvSpPr>
        <p:spPr bwMode="auto">
          <a:xfrm>
            <a:off x="4862513" y="37973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1" name="Line 251"/>
          <p:cNvSpPr>
            <a:spLocks noChangeShapeType="1"/>
          </p:cNvSpPr>
          <p:nvPr/>
        </p:nvSpPr>
        <p:spPr bwMode="auto">
          <a:xfrm>
            <a:off x="4862513" y="379730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2" name="Rectangle 252"/>
          <p:cNvSpPr>
            <a:spLocks noChangeArrowheads="1"/>
          </p:cNvSpPr>
          <p:nvPr/>
        </p:nvSpPr>
        <p:spPr bwMode="auto">
          <a:xfrm>
            <a:off x="4868863" y="3797300"/>
            <a:ext cx="135890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3" name="Line 253"/>
          <p:cNvSpPr>
            <a:spLocks noChangeShapeType="1"/>
          </p:cNvSpPr>
          <p:nvPr/>
        </p:nvSpPr>
        <p:spPr bwMode="auto">
          <a:xfrm>
            <a:off x="4868863" y="3797300"/>
            <a:ext cx="13589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4" name="Rectangle 254"/>
          <p:cNvSpPr>
            <a:spLocks noChangeArrowheads="1"/>
          </p:cNvSpPr>
          <p:nvPr/>
        </p:nvSpPr>
        <p:spPr bwMode="auto">
          <a:xfrm>
            <a:off x="6227763" y="3797300"/>
            <a:ext cx="4762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5" name="Line 255"/>
          <p:cNvSpPr>
            <a:spLocks noChangeShapeType="1"/>
          </p:cNvSpPr>
          <p:nvPr/>
        </p:nvSpPr>
        <p:spPr bwMode="auto">
          <a:xfrm>
            <a:off x="6227763" y="3797300"/>
            <a:ext cx="476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6" name="Line 256"/>
          <p:cNvSpPr>
            <a:spLocks noChangeShapeType="1"/>
          </p:cNvSpPr>
          <p:nvPr/>
        </p:nvSpPr>
        <p:spPr bwMode="auto">
          <a:xfrm>
            <a:off x="6227763" y="379730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7" name="Rectangle 257"/>
          <p:cNvSpPr>
            <a:spLocks noChangeArrowheads="1"/>
          </p:cNvSpPr>
          <p:nvPr/>
        </p:nvSpPr>
        <p:spPr bwMode="auto">
          <a:xfrm>
            <a:off x="6232525" y="3797300"/>
            <a:ext cx="13525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8" name="Line 258"/>
          <p:cNvSpPr>
            <a:spLocks noChangeShapeType="1"/>
          </p:cNvSpPr>
          <p:nvPr/>
        </p:nvSpPr>
        <p:spPr bwMode="auto">
          <a:xfrm>
            <a:off x="6232525" y="3797300"/>
            <a:ext cx="13525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79" name="Rectangle 259"/>
          <p:cNvSpPr>
            <a:spLocks noChangeArrowheads="1"/>
          </p:cNvSpPr>
          <p:nvPr/>
        </p:nvSpPr>
        <p:spPr bwMode="auto">
          <a:xfrm>
            <a:off x="7585075" y="3797300"/>
            <a:ext cx="476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0" name="Line 260"/>
          <p:cNvSpPr>
            <a:spLocks noChangeShapeType="1"/>
          </p:cNvSpPr>
          <p:nvPr/>
        </p:nvSpPr>
        <p:spPr bwMode="auto">
          <a:xfrm>
            <a:off x="7585075" y="37973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1" name="Line 261"/>
          <p:cNvSpPr>
            <a:spLocks noChangeShapeType="1"/>
          </p:cNvSpPr>
          <p:nvPr/>
        </p:nvSpPr>
        <p:spPr bwMode="auto">
          <a:xfrm>
            <a:off x="7585075" y="37973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2" name="Rectangle 262"/>
          <p:cNvSpPr>
            <a:spLocks noChangeArrowheads="1"/>
          </p:cNvSpPr>
          <p:nvPr/>
        </p:nvSpPr>
        <p:spPr bwMode="auto">
          <a:xfrm>
            <a:off x="7589838" y="3797300"/>
            <a:ext cx="1127125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3" name="Line 263"/>
          <p:cNvSpPr>
            <a:spLocks noChangeShapeType="1"/>
          </p:cNvSpPr>
          <p:nvPr/>
        </p:nvSpPr>
        <p:spPr bwMode="auto">
          <a:xfrm>
            <a:off x="7589838" y="3797300"/>
            <a:ext cx="11271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4" name="Rectangle 264"/>
          <p:cNvSpPr>
            <a:spLocks noChangeArrowheads="1"/>
          </p:cNvSpPr>
          <p:nvPr/>
        </p:nvSpPr>
        <p:spPr bwMode="auto">
          <a:xfrm>
            <a:off x="8716963" y="379730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5" name="Line 265"/>
          <p:cNvSpPr>
            <a:spLocks noChangeShapeType="1"/>
          </p:cNvSpPr>
          <p:nvPr/>
        </p:nvSpPr>
        <p:spPr bwMode="auto">
          <a:xfrm>
            <a:off x="8716963" y="37973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6" name="Line 266"/>
          <p:cNvSpPr>
            <a:spLocks noChangeShapeType="1"/>
          </p:cNvSpPr>
          <p:nvPr/>
        </p:nvSpPr>
        <p:spPr bwMode="auto">
          <a:xfrm>
            <a:off x="8716963" y="379730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7" name="Rectangle 267"/>
          <p:cNvSpPr>
            <a:spLocks noChangeArrowheads="1"/>
          </p:cNvSpPr>
          <p:nvPr/>
        </p:nvSpPr>
        <p:spPr bwMode="auto">
          <a:xfrm>
            <a:off x="793750" y="3802063"/>
            <a:ext cx="6350" cy="13858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8" name="Line 268"/>
          <p:cNvSpPr>
            <a:spLocks noChangeShapeType="1"/>
          </p:cNvSpPr>
          <p:nvPr/>
        </p:nvSpPr>
        <p:spPr bwMode="auto">
          <a:xfrm>
            <a:off x="793750" y="3802063"/>
            <a:ext cx="1588" cy="13858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89" name="Rectangle 269"/>
          <p:cNvSpPr>
            <a:spLocks noChangeArrowheads="1"/>
          </p:cNvSpPr>
          <p:nvPr/>
        </p:nvSpPr>
        <p:spPr bwMode="auto">
          <a:xfrm>
            <a:off x="2090738" y="3802063"/>
            <a:ext cx="6350" cy="13858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0" name="Line 270"/>
          <p:cNvSpPr>
            <a:spLocks noChangeShapeType="1"/>
          </p:cNvSpPr>
          <p:nvPr/>
        </p:nvSpPr>
        <p:spPr bwMode="auto">
          <a:xfrm>
            <a:off x="2090738" y="3802063"/>
            <a:ext cx="1587" cy="13858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1" name="Rectangle 271"/>
          <p:cNvSpPr>
            <a:spLocks noChangeArrowheads="1"/>
          </p:cNvSpPr>
          <p:nvPr/>
        </p:nvSpPr>
        <p:spPr bwMode="auto">
          <a:xfrm>
            <a:off x="3494088" y="3802063"/>
            <a:ext cx="6350" cy="13858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2" name="Line 272"/>
          <p:cNvSpPr>
            <a:spLocks noChangeShapeType="1"/>
          </p:cNvSpPr>
          <p:nvPr/>
        </p:nvSpPr>
        <p:spPr bwMode="auto">
          <a:xfrm>
            <a:off x="3494088" y="3802063"/>
            <a:ext cx="1587" cy="13858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3" name="Rectangle 273"/>
          <p:cNvSpPr>
            <a:spLocks noChangeArrowheads="1"/>
          </p:cNvSpPr>
          <p:nvPr/>
        </p:nvSpPr>
        <p:spPr bwMode="auto">
          <a:xfrm>
            <a:off x="4862513" y="3802063"/>
            <a:ext cx="6350" cy="13858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4" name="Line 274"/>
          <p:cNvSpPr>
            <a:spLocks noChangeShapeType="1"/>
          </p:cNvSpPr>
          <p:nvPr/>
        </p:nvSpPr>
        <p:spPr bwMode="auto">
          <a:xfrm>
            <a:off x="4862513" y="3802063"/>
            <a:ext cx="1587" cy="13858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5" name="Rectangle 275"/>
          <p:cNvSpPr>
            <a:spLocks noChangeArrowheads="1"/>
          </p:cNvSpPr>
          <p:nvPr/>
        </p:nvSpPr>
        <p:spPr bwMode="auto">
          <a:xfrm>
            <a:off x="6227763" y="3802063"/>
            <a:ext cx="4762" cy="13858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6" name="Line 276"/>
          <p:cNvSpPr>
            <a:spLocks noChangeShapeType="1"/>
          </p:cNvSpPr>
          <p:nvPr/>
        </p:nvSpPr>
        <p:spPr bwMode="auto">
          <a:xfrm>
            <a:off x="6227763" y="3802063"/>
            <a:ext cx="1587" cy="13858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7" name="Rectangle 277"/>
          <p:cNvSpPr>
            <a:spLocks noChangeArrowheads="1"/>
          </p:cNvSpPr>
          <p:nvPr/>
        </p:nvSpPr>
        <p:spPr bwMode="auto">
          <a:xfrm>
            <a:off x="7585075" y="3802063"/>
            <a:ext cx="4763" cy="13858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8" name="Line 278"/>
          <p:cNvSpPr>
            <a:spLocks noChangeShapeType="1"/>
          </p:cNvSpPr>
          <p:nvPr/>
        </p:nvSpPr>
        <p:spPr bwMode="auto">
          <a:xfrm>
            <a:off x="7585075" y="3802063"/>
            <a:ext cx="1588" cy="13858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99" name="Rectangle 279"/>
          <p:cNvSpPr>
            <a:spLocks noChangeArrowheads="1"/>
          </p:cNvSpPr>
          <p:nvPr/>
        </p:nvSpPr>
        <p:spPr bwMode="auto">
          <a:xfrm>
            <a:off x="8716963" y="3802063"/>
            <a:ext cx="6350" cy="13858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00" name="Line 280"/>
          <p:cNvSpPr>
            <a:spLocks noChangeShapeType="1"/>
          </p:cNvSpPr>
          <p:nvPr/>
        </p:nvSpPr>
        <p:spPr bwMode="auto">
          <a:xfrm>
            <a:off x="8716963" y="3802063"/>
            <a:ext cx="1587" cy="13858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01" name="Rectangle 281"/>
          <p:cNvSpPr>
            <a:spLocks noChangeArrowheads="1"/>
          </p:cNvSpPr>
          <p:nvPr/>
        </p:nvSpPr>
        <p:spPr bwMode="auto">
          <a:xfrm>
            <a:off x="860425" y="5260975"/>
            <a:ext cx="555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402" name="Rectangle 282"/>
          <p:cNvSpPr>
            <a:spLocks noChangeArrowheads="1"/>
          </p:cNvSpPr>
          <p:nvPr/>
        </p:nvSpPr>
        <p:spPr bwMode="auto">
          <a:xfrm>
            <a:off x="1058863" y="5621338"/>
            <a:ext cx="7572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CC"/>
                </a:solidFill>
              </a:rPr>
              <a:t>ONLINE</a:t>
            </a:r>
            <a:endParaRPr lang="en-US" sz="2400">
              <a:solidFill>
                <a:srgbClr val="0000CC"/>
              </a:solidFill>
            </a:endParaRPr>
          </a:p>
        </p:txBody>
      </p:sp>
      <p:sp>
        <p:nvSpPr>
          <p:cNvPr id="56403" name="Rectangle 283"/>
          <p:cNvSpPr>
            <a:spLocks noChangeArrowheads="1"/>
          </p:cNvSpPr>
          <p:nvPr/>
        </p:nvSpPr>
        <p:spPr bwMode="auto">
          <a:xfrm>
            <a:off x="1828800" y="5621338"/>
            <a:ext cx="555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404" name="Rectangle 284"/>
          <p:cNvSpPr>
            <a:spLocks noChangeArrowheads="1"/>
          </p:cNvSpPr>
          <p:nvPr/>
        </p:nvSpPr>
        <p:spPr bwMode="auto">
          <a:xfrm>
            <a:off x="1441450" y="5980113"/>
            <a:ext cx="555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405" name="Rectangle 285"/>
          <p:cNvSpPr>
            <a:spLocks noChangeArrowheads="1"/>
          </p:cNvSpPr>
          <p:nvPr/>
        </p:nvSpPr>
        <p:spPr bwMode="auto">
          <a:xfrm>
            <a:off x="2157413" y="5260975"/>
            <a:ext cx="87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n-US" sz="2400"/>
          </a:p>
        </p:txBody>
      </p:sp>
      <p:sp>
        <p:nvSpPr>
          <p:cNvPr id="56406" name="Rectangle 286"/>
          <p:cNvSpPr>
            <a:spLocks noChangeArrowheads="1"/>
          </p:cNvSpPr>
          <p:nvPr/>
        </p:nvSpPr>
        <p:spPr bwMode="auto">
          <a:xfrm>
            <a:off x="2246313" y="5280025"/>
            <a:ext cx="52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/>
          </a:p>
        </p:txBody>
      </p:sp>
      <p:sp>
        <p:nvSpPr>
          <p:cNvPr id="56407" name="Rectangle 287"/>
          <p:cNvSpPr>
            <a:spLocks noChangeArrowheads="1"/>
          </p:cNvSpPr>
          <p:nvPr/>
        </p:nvSpPr>
        <p:spPr bwMode="auto">
          <a:xfrm>
            <a:off x="2309813" y="5260975"/>
            <a:ext cx="7159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Course </a:t>
            </a:r>
            <a:endParaRPr lang="en-US" sz="2400"/>
          </a:p>
        </p:txBody>
      </p:sp>
      <p:sp>
        <p:nvSpPr>
          <p:cNvPr id="56408" name="Rectangle 288"/>
          <p:cNvSpPr>
            <a:spLocks noChangeArrowheads="1"/>
          </p:cNvSpPr>
          <p:nvPr/>
        </p:nvSpPr>
        <p:spPr bwMode="auto">
          <a:xfrm>
            <a:off x="2309813" y="5483225"/>
            <a:ext cx="7508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website</a:t>
            </a:r>
            <a:endParaRPr lang="en-US" sz="2400"/>
          </a:p>
        </p:txBody>
      </p:sp>
      <p:sp>
        <p:nvSpPr>
          <p:cNvPr id="56409" name="Rectangle 289"/>
          <p:cNvSpPr>
            <a:spLocks noChangeArrowheads="1"/>
          </p:cNvSpPr>
          <p:nvPr/>
        </p:nvSpPr>
        <p:spPr bwMode="auto">
          <a:xfrm>
            <a:off x="3070225" y="5483225"/>
            <a:ext cx="555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410" name="Rectangle 290"/>
          <p:cNvSpPr>
            <a:spLocks noChangeArrowheads="1"/>
          </p:cNvSpPr>
          <p:nvPr/>
        </p:nvSpPr>
        <p:spPr bwMode="auto">
          <a:xfrm>
            <a:off x="2157413" y="5843588"/>
            <a:ext cx="87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n-US" sz="2400"/>
          </a:p>
        </p:txBody>
      </p:sp>
      <p:sp>
        <p:nvSpPr>
          <p:cNvPr id="56411" name="Rectangle 291"/>
          <p:cNvSpPr>
            <a:spLocks noChangeArrowheads="1"/>
          </p:cNvSpPr>
          <p:nvPr/>
        </p:nvSpPr>
        <p:spPr bwMode="auto">
          <a:xfrm>
            <a:off x="2246313" y="5862638"/>
            <a:ext cx="52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/>
          </a:p>
        </p:txBody>
      </p:sp>
      <p:sp>
        <p:nvSpPr>
          <p:cNvPr id="56412" name="Rectangle 292"/>
          <p:cNvSpPr>
            <a:spLocks noChangeArrowheads="1"/>
          </p:cNvSpPr>
          <p:nvPr/>
        </p:nvSpPr>
        <p:spPr bwMode="auto">
          <a:xfrm>
            <a:off x="2309813" y="5843588"/>
            <a:ext cx="8032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Internet</a:t>
            </a:r>
            <a:endParaRPr lang="en-US" sz="2400"/>
          </a:p>
        </p:txBody>
      </p:sp>
      <p:sp>
        <p:nvSpPr>
          <p:cNvPr id="56413" name="Rectangle 293"/>
          <p:cNvSpPr>
            <a:spLocks noChangeArrowheads="1"/>
          </p:cNvSpPr>
          <p:nvPr/>
        </p:nvSpPr>
        <p:spPr bwMode="auto">
          <a:xfrm>
            <a:off x="3125788" y="5843588"/>
            <a:ext cx="555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414" name="Rectangle 294"/>
          <p:cNvSpPr>
            <a:spLocks noChangeArrowheads="1"/>
          </p:cNvSpPr>
          <p:nvPr/>
        </p:nvSpPr>
        <p:spPr bwMode="auto">
          <a:xfrm>
            <a:off x="3563938" y="5260975"/>
            <a:ext cx="87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n-US" sz="2400"/>
          </a:p>
        </p:txBody>
      </p:sp>
      <p:sp>
        <p:nvSpPr>
          <p:cNvPr id="56415" name="Rectangle 295"/>
          <p:cNvSpPr>
            <a:spLocks noChangeArrowheads="1"/>
          </p:cNvSpPr>
          <p:nvPr/>
        </p:nvSpPr>
        <p:spPr bwMode="auto">
          <a:xfrm>
            <a:off x="3651250" y="5280025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/>
          </a:p>
        </p:txBody>
      </p:sp>
      <p:sp>
        <p:nvSpPr>
          <p:cNvPr id="56416" name="Rectangle 296"/>
          <p:cNvSpPr>
            <a:spLocks noChangeArrowheads="1"/>
          </p:cNvSpPr>
          <p:nvPr/>
        </p:nvSpPr>
        <p:spPr bwMode="auto">
          <a:xfrm>
            <a:off x="3714750" y="5286375"/>
            <a:ext cx="17033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Teacher can assign</a:t>
            </a:r>
            <a:endParaRPr lang="en-US" sz="1400"/>
          </a:p>
        </p:txBody>
      </p:sp>
      <p:sp>
        <p:nvSpPr>
          <p:cNvPr id="56417" name="Rectangle 297"/>
          <p:cNvSpPr>
            <a:spLocks noChangeArrowheads="1"/>
          </p:cNvSpPr>
          <p:nvPr/>
        </p:nvSpPr>
        <p:spPr bwMode="auto">
          <a:xfrm>
            <a:off x="5440363" y="5286375"/>
            <a:ext cx="88423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 students </a:t>
            </a:r>
            <a:endParaRPr lang="en-US" sz="1400"/>
          </a:p>
        </p:txBody>
      </p:sp>
      <p:sp>
        <p:nvSpPr>
          <p:cNvPr id="56418" name="Rectangle 298"/>
          <p:cNvSpPr>
            <a:spLocks noChangeArrowheads="1"/>
          </p:cNvSpPr>
          <p:nvPr/>
        </p:nvSpPr>
        <p:spPr bwMode="auto">
          <a:xfrm>
            <a:off x="3714750" y="5502275"/>
            <a:ext cx="24034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to "directly experience" … </a:t>
            </a:r>
            <a:endParaRPr lang="en-US" sz="1400"/>
          </a:p>
        </p:txBody>
      </p:sp>
      <p:sp>
        <p:nvSpPr>
          <p:cNvPr id="56419" name="Rectangle 299"/>
          <p:cNvSpPr>
            <a:spLocks noChangeArrowheads="1"/>
          </p:cNvSpPr>
          <p:nvPr/>
        </p:nvSpPr>
        <p:spPr bwMode="auto">
          <a:xfrm>
            <a:off x="3563938" y="5807075"/>
            <a:ext cx="873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n-US" sz="2400"/>
          </a:p>
        </p:txBody>
      </p:sp>
      <p:sp>
        <p:nvSpPr>
          <p:cNvPr id="56420" name="Rectangle 300"/>
          <p:cNvSpPr>
            <a:spLocks noChangeArrowheads="1"/>
          </p:cNvSpPr>
          <p:nvPr/>
        </p:nvSpPr>
        <p:spPr bwMode="auto">
          <a:xfrm>
            <a:off x="3651250" y="5826125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/>
          </a:p>
        </p:txBody>
      </p:sp>
      <p:sp>
        <p:nvSpPr>
          <p:cNvPr id="56421" name="Rectangle 301"/>
          <p:cNvSpPr>
            <a:spLocks noChangeArrowheads="1"/>
          </p:cNvSpPr>
          <p:nvPr/>
        </p:nvSpPr>
        <p:spPr bwMode="auto">
          <a:xfrm>
            <a:off x="3714750" y="5843588"/>
            <a:ext cx="21478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Students can engage in </a:t>
            </a:r>
            <a:endParaRPr lang="en-US"/>
          </a:p>
        </p:txBody>
      </p:sp>
      <p:sp>
        <p:nvSpPr>
          <p:cNvPr id="56422" name="Rectangle 302"/>
          <p:cNvSpPr>
            <a:spLocks noChangeArrowheads="1"/>
          </p:cNvSpPr>
          <p:nvPr/>
        </p:nvSpPr>
        <p:spPr bwMode="auto">
          <a:xfrm>
            <a:off x="3714750" y="6022975"/>
            <a:ext cx="27098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"indirect" kinds of experience </a:t>
            </a:r>
            <a:endParaRPr lang="en-US"/>
          </a:p>
        </p:txBody>
      </p:sp>
      <p:sp>
        <p:nvSpPr>
          <p:cNvPr id="56423" name="Rectangle 303"/>
          <p:cNvSpPr>
            <a:spLocks noChangeArrowheads="1"/>
          </p:cNvSpPr>
          <p:nvPr/>
        </p:nvSpPr>
        <p:spPr bwMode="auto">
          <a:xfrm>
            <a:off x="3714750" y="6200775"/>
            <a:ext cx="552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online</a:t>
            </a:r>
            <a:endParaRPr lang="en-US"/>
          </a:p>
        </p:txBody>
      </p:sp>
      <p:sp>
        <p:nvSpPr>
          <p:cNvPr id="56424" name="Rectangle 304"/>
          <p:cNvSpPr>
            <a:spLocks noChangeArrowheads="1"/>
          </p:cNvSpPr>
          <p:nvPr/>
        </p:nvSpPr>
        <p:spPr bwMode="auto">
          <a:xfrm>
            <a:off x="4197350" y="6164263"/>
            <a:ext cx="555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425" name="Rectangle 305"/>
          <p:cNvSpPr>
            <a:spLocks noChangeArrowheads="1"/>
          </p:cNvSpPr>
          <p:nvPr/>
        </p:nvSpPr>
        <p:spPr bwMode="auto">
          <a:xfrm>
            <a:off x="6296025" y="5260975"/>
            <a:ext cx="873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Symbol" pitchFamily="18" charset="2"/>
              </a:rPr>
              <a:t>·</a:t>
            </a:r>
            <a:endParaRPr lang="en-US" sz="2400"/>
          </a:p>
        </p:txBody>
      </p:sp>
      <p:sp>
        <p:nvSpPr>
          <p:cNvPr id="56426" name="Rectangle 306"/>
          <p:cNvSpPr>
            <a:spLocks noChangeArrowheads="1"/>
          </p:cNvSpPr>
          <p:nvPr/>
        </p:nvSpPr>
        <p:spPr bwMode="auto">
          <a:xfrm>
            <a:off x="6386513" y="5280025"/>
            <a:ext cx="539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/>
          </a:p>
        </p:txBody>
      </p:sp>
      <p:sp>
        <p:nvSpPr>
          <p:cNvPr id="56427" name="Rectangle 307"/>
          <p:cNvSpPr>
            <a:spLocks noChangeArrowheads="1"/>
          </p:cNvSpPr>
          <p:nvPr/>
        </p:nvSpPr>
        <p:spPr bwMode="auto">
          <a:xfrm>
            <a:off x="6470650" y="5260975"/>
            <a:ext cx="20351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Students can reflect, </a:t>
            </a:r>
            <a:endParaRPr lang="en-US" sz="2400"/>
          </a:p>
        </p:txBody>
      </p:sp>
      <p:sp>
        <p:nvSpPr>
          <p:cNvPr id="56428" name="Rectangle 308"/>
          <p:cNvSpPr>
            <a:spLocks noChangeArrowheads="1"/>
          </p:cNvSpPr>
          <p:nvPr/>
        </p:nvSpPr>
        <p:spPr bwMode="auto">
          <a:xfrm>
            <a:off x="6470650" y="5483225"/>
            <a:ext cx="18970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and then engage in </a:t>
            </a:r>
            <a:endParaRPr lang="en-US" sz="2400"/>
          </a:p>
        </p:txBody>
      </p:sp>
      <p:sp>
        <p:nvSpPr>
          <p:cNvPr id="56429" name="Rectangle 309"/>
          <p:cNvSpPr>
            <a:spLocks noChangeArrowheads="1"/>
          </p:cNvSpPr>
          <p:nvPr/>
        </p:nvSpPr>
        <p:spPr bwMode="auto">
          <a:xfrm>
            <a:off x="6470650" y="5705475"/>
            <a:ext cx="15700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various kinds of </a:t>
            </a:r>
            <a:endParaRPr lang="en-US" sz="2400"/>
          </a:p>
        </p:txBody>
      </p:sp>
      <p:sp>
        <p:nvSpPr>
          <p:cNvPr id="56430" name="Rectangle 310"/>
          <p:cNvSpPr>
            <a:spLocks noChangeArrowheads="1"/>
          </p:cNvSpPr>
          <p:nvPr/>
        </p:nvSpPr>
        <p:spPr bwMode="auto">
          <a:xfrm>
            <a:off x="6470650" y="5927725"/>
            <a:ext cx="15255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dialogue online.</a:t>
            </a:r>
            <a:endParaRPr lang="en-US" sz="2400"/>
          </a:p>
        </p:txBody>
      </p:sp>
      <p:sp>
        <p:nvSpPr>
          <p:cNvPr id="56431" name="Rectangle 311"/>
          <p:cNvSpPr>
            <a:spLocks noChangeArrowheads="1"/>
          </p:cNvSpPr>
          <p:nvPr/>
        </p:nvSpPr>
        <p:spPr bwMode="auto">
          <a:xfrm>
            <a:off x="8013700" y="5927725"/>
            <a:ext cx="539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56432" name="Rectangle 312"/>
          <p:cNvSpPr>
            <a:spLocks noChangeArrowheads="1"/>
          </p:cNvSpPr>
          <p:nvPr/>
        </p:nvSpPr>
        <p:spPr bwMode="auto">
          <a:xfrm>
            <a:off x="793750" y="518795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33" name="Line 313"/>
          <p:cNvSpPr>
            <a:spLocks noChangeShapeType="1"/>
          </p:cNvSpPr>
          <p:nvPr/>
        </p:nvSpPr>
        <p:spPr bwMode="auto">
          <a:xfrm>
            <a:off x="793750" y="518795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34" name="Line 314"/>
          <p:cNvSpPr>
            <a:spLocks noChangeShapeType="1"/>
          </p:cNvSpPr>
          <p:nvPr/>
        </p:nvSpPr>
        <p:spPr bwMode="auto">
          <a:xfrm>
            <a:off x="793750" y="518795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35" name="Rectangle 315"/>
          <p:cNvSpPr>
            <a:spLocks noChangeArrowheads="1"/>
          </p:cNvSpPr>
          <p:nvPr/>
        </p:nvSpPr>
        <p:spPr bwMode="auto">
          <a:xfrm>
            <a:off x="800100" y="5187950"/>
            <a:ext cx="1290638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36" name="Line 316"/>
          <p:cNvSpPr>
            <a:spLocks noChangeShapeType="1"/>
          </p:cNvSpPr>
          <p:nvPr/>
        </p:nvSpPr>
        <p:spPr bwMode="auto">
          <a:xfrm>
            <a:off x="800100" y="5187950"/>
            <a:ext cx="1290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37" name="Rectangle 317"/>
          <p:cNvSpPr>
            <a:spLocks noChangeArrowheads="1"/>
          </p:cNvSpPr>
          <p:nvPr/>
        </p:nvSpPr>
        <p:spPr bwMode="auto">
          <a:xfrm>
            <a:off x="2090738" y="518795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38" name="Line 318"/>
          <p:cNvSpPr>
            <a:spLocks noChangeShapeType="1"/>
          </p:cNvSpPr>
          <p:nvPr/>
        </p:nvSpPr>
        <p:spPr bwMode="auto">
          <a:xfrm>
            <a:off x="2090738" y="518795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39" name="Line 319"/>
          <p:cNvSpPr>
            <a:spLocks noChangeShapeType="1"/>
          </p:cNvSpPr>
          <p:nvPr/>
        </p:nvSpPr>
        <p:spPr bwMode="auto">
          <a:xfrm>
            <a:off x="2090738" y="518795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0" name="Rectangle 320"/>
          <p:cNvSpPr>
            <a:spLocks noChangeArrowheads="1"/>
          </p:cNvSpPr>
          <p:nvPr/>
        </p:nvSpPr>
        <p:spPr bwMode="auto">
          <a:xfrm>
            <a:off x="2097088" y="5187950"/>
            <a:ext cx="139700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1" name="Line 321"/>
          <p:cNvSpPr>
            <a:spLocks noChangeShapeType="1"/>
          </p:cNvSpPr>
          <p:nvPr/>
        </p:nvSpPr>
        <p:spPr bwMode="auto">
          <a:xfrm>
            <a:off x="2097088" y="5187950"/>
            <a:ext cx="13970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2" name="Rectangle 322"/>
          <p:cNvSpPr>
            <a:spLocks noChangeArrowheads="1"/>
          </p:cNvSpPr>
          <p:nvPr/>
        </p:nvSpPr>
        <p:spPr bwMode="auto">
          <a:xfrm>
            <a:off x="3494088" y="518795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3" name="Line 323"/>
          <p:cNvSpPr>
            <a:spLocks noChangeShapeType="1"/>
          </p:cNvSpPr>
          <p:nvPr/>
        </p:nvSpPr>
        <p:spPr bwMode="auto">
          <a:xfrm>
            <a:off x="3494088" y="518795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4" name="Line 324"/>
          <p:cNvSpPr>
            <a:spLocks noChangeShapeType="1"/>
          </p:cNvSpPr>
          <p:nvPr/>
        </p:nvSpPr>
        <p:spPr bwMode="auto">
          <a:xfrm>
            <a:off x="3494088" y="518795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5" name="Rectangle 325"/>
          <p:cNvSpPr>
            <a:spLocks noChangeArrowheads="1"/>
          </p:cNvSpPr>
          <p:nvPr/>
        </p:nvSpPr>
        <p:spPr bwMode="auto">
          <a:xfrm>
            <a:off x="3500438" y="5187950"/>
            <a:ext cx="1362075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6" name="Line 326"/>
          <p:cNvSpPr>
            <a:spLocks noChangeShapeType="1"/>
          </p:cNvSpPr>
          <p:nvPr/>
        </p:nvSpPr>
        <p:spPr bwMode="auto">
          <a:xfrm>
            <a:off x="3500438" y="5187950"/>
            <a:ext cx="13620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7" name="Rectangle 327"/>
          <p:cNvSpPr>
            <a:spLocks noChangeArrowheads="1"/>
          </p:cNvSpPr>
          <p:nvPr/>
        </p:nvSpPr>
        <p:spPr bwMode="auto">
          <a:xfrm>
            <a:off x="4862513" y="518795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8" name="Line 328"/>
          <p:cNvSpPr>
            <a:spLocks noChangeShapeType="1"/>
          </p:cNvSpPr>
          <p:nvPr/>
        </p:nvSpPr>
        <p:spPr bwMode="auto">
          <a:xfrm>
            <a:off x="4862513" y="518795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49" name="Line 329"/>
          <p:cNvSpPr>
            <a:spLocks noChangeShapeType="1"/>
          </p:cNvSpPr>
          <p:nvPr/>
        </p:nvSpPr>
        <p:spPr bwMode="auto">
          <a:xfrm>
            <a:off x="4862513" y="518795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0" name="Rectangle 330"/>
          <p:cNvSpPr>
            <a:spLocks noChangeArrowheads="1"/>
          </p:cNvSpPr>
          <p:nvPr/>
        </p:nvSpPr>
        <p:spPr bwMode="auto">
          <a:xfrm>
            <a:off x="4868863" y="5187950"/>
            <a:ext cx="135890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1" name="Line 331"/>
          <p:cNvSpPr>
            <a:spLocks noChangeShapeType="1"/>
          </p:cNvSpPr>
          <p:nvPr/>
        </p:nvSpPr>
        <p:spPr bwMode="auto">
          <a:xfrm>
            <a:off x="4868863" y="5187950"/>
            <a:ext cx="13589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2" name="Rectangle 332"/>
          <p:cNvSpPr>
            <a:spLocks noChangeArrowheads="1"/>
          </p:cNvSpPr>
          <p:nvPr/>
        </p:nvSpPr>
        <p:spPr bwMode="auto">
          <a:xfrm>
            <a:off x="6227763" y="5187950"/>
            <a:ext cx="4762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3" name="Line 333"/>
          <p:cNvSpPr>
            <a:spLocks noChangeShapeType="1"/>
          </p:cNvSpPr>
          <p:nvPr/>
        </p:nvSpPr>
        <p:spPr bwMode="auto">
          <a:xfrm>
            <a:off x="6227763" y="5187950"/>
            <a:ext cx="476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4" name="Line 334"/>
          <p:cNvSpPr>
            <a:spLocks noChangeShapeType="1"/>
          </p:cNvSpPr>
          <p:nvPr/>
        </p:nvSpPr>
        <p:spPr bwMode="auto">
          <a:xfrm>
            <a:off x="6227763" y="518795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5" name="Rectangle 335"/>
          <p:cNvSpPr>
            <a:spLocks noChangeArrowheads="1"/>
          </p:cNvSpPr>
          <p:nvPr/>
        </p:nvSpPr>
        <p:spPr bwMode="auto">
          <a:xfrm>
            <a:off x="6232525" y="5187950"/>
            <a:ext cx="13525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6" name="Line 336"/>
          <p:cNvSpPr>
            <a:spLocks noChangeShapeType="1"/>
          </p:cNvSpPr>
          <p:nvPr/>
        </p:nvSpPr>
        <p:spPr bwMode="auto">
          <a:xfrm>
            <a:off x="6232525" y="5187950"/>
            <a:ext cx="13525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7" name="Rectangle 337"/>
          <p:cNvSpPr>
            <a:spLocks noChangeArrowheads="1"/>
          </p:cNvSpPr>
          <p:nvPr/>
        </p:nvSpPr>
        <p:spPr bwMode="auto">
          <a:xfrm>
            <a:off x="7585075" y="5187950"/>
            <a:ext cx="476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8" name="Line 338"/>
          <p:cNvSpPr>
            <a:spLocks noChangeShapeType="1"/>
          </p:cNvSpPr>
          <p:nvPr/>
        </p:nvSpPr>
        <p:spPr bwMode="auto">
          <a:xfrm>
            <a:off x="7585075" y="518795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59" name="Line 339"/>
          <p:cNvSpPr>
            <a:spLocks noChangeShapeType="1"/>
          </p:cNvSpPr>
          <p:nvPr/>
        </p:nvSpPr>
        <p:spPr bwMode="auto">
          <a:xfrm>
            <a:off x="7585075" y="518795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0" name="Rectangle 340"/>
          <p:cNvSpPr>
            <a:spLocks noChangeArrowheads="1"/>
          </p:cNvSpPr>
          <p:nvPr/>
        </p:nvSpPr>
        <p:spPr bwMode="auto">
          <a:xfrm>
            <a:off x="7589838" y="5187950"/>
            <a:ext cx="1127125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1" name="Line 341"/>
          <p:cNvSpPr>
            <a:spLocks noChangeShapeType="1"/>
          </p:cNvSpPr>
          <p:nvPr/>
        </p:nvSpPr>
        <p:spPr bwMode="auto">
          <a:xfrm>
            <a:off x="7589838" y="5187950"/>
            <a:ext cx="11271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2" name="Rectangle 342"/>
          <p:cNvSpPr>
            <a:spLocks noChangeArrowheads="1"/>
          </p:cNvSpPr>
          <p:nvPr/>
        </p:nvSpPr>
        <p:spPr bwMode="auto">
          <a:xfrm>
            <a:off x="8716963" y="518795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3" name="Line 343"/>
          <p:cNvSpPr>
            <a:spLocks noChangeShapeType="1"/>
          </p:cNvSpPr>
          <p:nvPr/>
        </p:nvSpPr>
        <p:spPr bwMode="auto">
          <a:xfrm>
            <a:off x="8716963" y="518795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4" name="Line 344"/>
          <p:cNvSpPr>
            <a:spLocks noChangeShapeType="1"/>
          </p:cNvSpPr>
          <p:nvPr/>
        </p:nvSpPr>
        <p:spPr bwMode="auto">
          <a:xfrm>
            <a:off x="8716963" y="5187950"/>
            <a:ext cx="1587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5" name="Rectangle 345"/>
          <p:cNvSpPr>
            <a:spLocks noChangeArrowheads="1"/>
          </p:cNvSpPr>
          <p:nvPr/>
        </p:nvSpPr>
        <p:spPr bwMode="auto">
          <a:xfrm>
            <a:off x="793750" y="5192713"/>
            <a:ext cx="6350" cy="12541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6" name="Line 346"/>
          <p:cNvSpPr>
            <a:spLocks noChangeShapeType="1"/>
          </p:cNvSpPr>
          <p:nvPr/>
        </p:nvSpPr>
        <p:spPr bwMode="auto">
          <a:xfrm>
            <a:off x="793750" y="5192713"/>
            <a:ext cx="1588" cy="1254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7" name="Rectangle 347"/>
          <p:cNvSpPr>
            <a:spLocks noChangeArrowheads="1"/>
          </p:cNvSpPr>
          <p:nvPr/>
        </p:nvSpPr>
        <p:spPr bwMode="auto">
          <a:xfrm>
            <a:off x="793750" y="644683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8" name="Line 348"/>
          <p:cNvSpPr>
            <a:spLocks noChangeShapeType="1"/>
          </p:cNvSpPr>
          <p:nvPr/>
        </p:nvSpPr>
        <p:spPr bwMode="auto">
          <a:xfrm>
            <a:off x="793750" y="6446838"/>
            <a:ext cx="63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69" name="Line 349"/>
          <p:cNvSpPr>
            <a:spLocks noChangeShapeType="1"/>
          </p:cNvSpPr>
          <p:nvPr/>
        </p:nvSpPr>
        <p:spPr bwMode="auto">
          <a:xfrm>
            <a:off x="793750" y="6446838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0" name="Rectangle 350"/>
          <p:cNvSpPr>
            <a:spLocks noChangeArrowheads="1"/>
          </p:cNvSpPr>
          <p:nvPr/>
        </p:nvSpPr>
        <p:spPr bwMode="auto">
          <a:xfrm>
            <a:off x="793750" y="644683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1" name="Line 351"/>
          <p:cNvSpPr>
            <a:spLocks noChangeShapeType="1"/>
          </p:cNvSpPr>
          <p:nvPr/>
        </p:nvSpPr>
        <p:spPr bwMode="auto">
          <a:xfrm>
            <a:off x="793750" y="6446838"/>
            <a:ext cx="63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2" name="Line 352"/>
          <p:cNvSpPr>
            <a:spLocks noChangeShapeType="1"/>
          </p:cNvSpPr>
          <p:nvPr/>
        </p:nvSpPr>
        <p:spPr bwMode="auto">
          <a:xfrm>
            <a:off x="793750" y="6446838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3" name="Rectangle 353"/>
          <p:cNvSpPr>
            <a:spLocks noChangeArrowheads="1"/>
          </p:cNvSpPr>
          <p:nvPr/>
        </p:nvSpPr>
        <p:spPr bwMode="auto">
          <a:xfrm>
            <a:off x="800100" y="6446838"/>
            <a:ext cx="1290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4" name="Line 354"/>
          <p:cNvSpPr>
            <a:spLocks noChangeShapeType="1"/>
          </p:cNvSpPr>
          <p:nvPr/>
        </p:nvSpPr>
        <p:spPr bwMode="auto">
          <a:xfrm>
            <a:off x="800100" y="6446838"/>
            <a:ext cx="129063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5" name="Rectangle 355"/>
          <p:cNvSpPr>
            <a:spLocks noChangeArrowheads="1"/>
          </p:cNvSpPr>
          <p:nvPr/>
        </p:nvSpPr>
        <p:spPr bwMode="auto">
          <a:xfrm>
            <a:off x="2090738" y="5192713"/>
            <a:ext cx="6350" cy="12541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6" name="Line 356"/>
          <p:cNvSpPr>
            <a:spLocks noChangeShapeType="1"/>
          </p:cNvSpPr>
          <p:nvPr/>
        </p:nvSpPr>
        <p:spPr bwMode="auto">
          <a:xfrm>
            <a:off x="2090738" y="5192713"/>
            <a:ext cx="1587" cy="1254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7" name="Rectangle 357"/>
          <p:cNvSpPr>
            <a:spLocks noChangeArrowheads="1"/>
          </p:cNvSpPr>
          <p:nvPr/>
        </p:nvSpPr>
        <p:spPr bwMode="auto">
          <a:xfrm>
            <a:off x="2090738" y="644683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8" name="Line 358"/>
          <p:cNvSpPr>
            <a:spLocks noChangeShapeType="1"/>
          </p:cNvSpPr>
          <p:nvPr/>
        </p:nvSpPr>
        <p:spPr bwMode="auto">
          <a:xfrm>
            <a:off x="2090738" y="6446838"/>
            <a:ext cx="63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79" name="Line 359"/>
          <p:cNvSpPr>
            <a:spLocks noChangeShapeType="1"/>
          </p:cNvSpPr>
          <p:nvPr/>
        </p:nvSpPr>
        <p:spPr bwMode="auto">
          <a:xfrm>
            <a:off x="2090738" y="6446838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0" name="Rectangle 360"/>
          <p:cNvSpPr>
            <a:spLocks noChangeArrowheads="1"/>
          </p:cNvSpPr>
          <p:nvPr/>
        </p:nvSpPr>
        <p:spPr bwMode="auto">
          <a:xfrm>
            <a:off x="2097088" y="6446838"/>
            <a:ext cx="139700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1" name="Line 361"/>
          <p:cNvSpPr>
            <a:spLocks noChangeShapeType="1"/>
          </p:cNvSpPr>
          <p:nvPr/>
        </p:nvSpPr>
        <p:spPr bwMode="auto">
          <a:xfrm>
            <a:off x="2097088" y="6446838"/>
            <a:ext cx="13970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2" name="Rectangle 362"/>
          <p:cNvSpPr>
            <a:spLocks noChangeArrowheads="1"/>
          </p:cNvSpPr>
          <p:nvPr/>
        </p:nvSpPr>
        <p:spPr bwMode="auto">
          <a:xfrm>
            <a:off x="3494088" y="5192713"/>
            <a:ext cx="6350" cy="12541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3" name="Line 363"/>
          <p:cNvSpPr>
            <a:spLocks noChangeShapeType="1"/>
          </p:cNvSpPr>
          <p:nvPr/>
        </p:nvSpPr>
        <p:spPr bwMode="auto">
          <a:xfrm>
            <a:off x="3494088" y="5192713"/>
            <a:ext cx="1587" cy="1254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4" name="Rectangle 364"/>
          <p:cNvSpPr>
            <a:spLocks noChangeArrowheads="1"/>
          </p:cNvSpPr>
          <p:nvPr/>
        </p:nvSpPr>
        <p:spPr bwMode="auto">
          <a:xfrm>
            <a:off x="3494088" y="644683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5" name="Line 365"/>
          <p:cNvSpPr>
            <a:spLocks noChangeShapeType="1"/>
          </p:cNvSpPr>
          <p:nvPr/>
        </p:nvSpPr>
        <p:spPr bwMode="auto">
          <a:xfrm>
            <a:off x="3494088" y="6446838"/>
            <a:ext cx="63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6" name="Line 366"/>
          <p:cNvSpPr>
            <a:spLocks noChangeShapeType="1"/>
          </p:cNvSpPr>
          <p:nvPr/>
        </p:nvSpPr>
        <p:spPr bwMode="auto">
          <a:xfrm>
            <a:off x="3494088" y="6446838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7" name="Rectangle 367"/>
          <p:cNvSpPr>
            <a:spLocks noChangeArrowheads="1"/>
          </p:cNvSpPr>
          <p:nvPr/>
        </p:nvSpPr>
        <p:spPr bwMode="auto">
          <a:xfrm>
            <a:off x="3500438" y="6446838"/>
            <a:ext cx="2727325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8" name="Line 368"/>
          <p:cNvSpPr>
            <a:spLocks noChangeShapeType="1"/>
          </p:cNvSpPr>
          <p:nvPr/>
        </p:nvSpPr>
        <p:spPr bwMode="auto">
          <a:xfrm>
            <a:off x="3500438" y="6446838"/>
            <a:ext cx="27273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89" name="Rectangle 369"/>
          <p:cNvSpPr>
            <a:spLocks noChangeArrowheads="1"/>
          </p:cNvSpPr>
          <p:nvPr/>
        </p:nvSpPr>
        <p:spPr bwMode="auto">
          <a:xfrm>
            <a:off x="6227763" y="5192713"/>
            <a:ext cx="4762" cy="12541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0" name="Line 370"/>
          <p:cNvSpPr>
            <a:spLocks noChangeShapeType="1"/>
          </p:cNvSpPr>
          <p:nvPr/>
        </p:nvSpPr>
        <p:spPr bwMode="auto">
          <a:xfrm>
            <a:off x="6227763" y="5192713"/>
            <a:ext cx="1587" cy="1254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1" name="Rectangle 371"/>
          <p:cNvSpPr>
            <a:spLocks noChangeArrowheads="1"/>
          </p:cNvSpPr>
          <p:nvPr/>
        </p:nvSpPr>
        <p:spPr bwMode="auto">
          <a:xfrm>
            <a:off x="6227763" y="6446838"/>
            <a:ext cx="476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2" name="Line 372"/>
          <p:cNvSpPr>
            <a:spLocks noChangeShapeType="1"/>
          </p:cNvSpPr>
          <p:nvPr/>
        </p:nvSpPr>
        <p:spPr bwMode="auto">
          <a:xfrm>
            <a:off x="6227763" y="6446838"/>
            <a:ext cx="4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3" name="Line 373"/>
          <p:cNvSpPr>
            <a:spLocks noChangeShapeType="1"/>
          </p:cNvSpPr>
          <p:nvPr/>
        </p:nvSpPr>
        <p:spPr bwMode="auto">
          <a:xfrm>
            <a:off x="6227763" y="6446838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4" name="Rectangle 374"/>
          <p:cNvSpPr>
            <a:spLocks noChangeArrowheads="1"/>
          </p:cNvSpPr>
          <p:nvPr/>
        </p:nvSpPr>
        <p:spPr bwMode="auto">
          <a:xfrm>
            <a:off x="6232525" y="6446838"/>
            <a:ext cx="24844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5" name="Line 375"/>
          <p:cNvSpPr>
            <a:spLocks noChangeShapeType="1"/>
          </p:cNvSpPr>
          <p:nvPr/>
        </p:nvSpPr>
        <p:spPr bwMode="auto">
          <a:xfrm>
            <a:off x="6232525" y="6446838"/>
            <a:ext cx="248443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6" name="Rectangle 376"/>
          <p:cNvSpPr>
            <a:spLocks noChangeArrowheads="1"/>
          </p:cNvSpPr>
          <p:nvPr/>
        </p:nvSpPr>
        <p:spPr bwMode="auto">
          <a:xfrm>
            <a:off x="8716963" y="5192713"/>
            <a:ext cx="6350" cy="12541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7" name="Line 377"/>
          <p:cNvSpPr>
            <a:spLocks noChangeShapeType="1"/>
          </p:cNvSpPr>
          <p:nvPr/>
        </p:nvSpPr>
        <p:spPr bwMode="auto">
          <a:xfrm>
            <a:off x="8716963" y="5192713"/>
            <a:ext cx="1587" cy="1254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8" name="Rectangle 378"/>
          <p:cNvSpPr>
            <a:spLocks noChangeArrowheads="1"/>
          </p:cNvSpPr>
          <p:nvPr/>
        </p:nvSpPr>
        <p:spPr bwMode="auto">
          <a:xfrm>
            <a:off x="8716963" y="644683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499" name="Line 379"/>
          <p:cNvSpPr>
            <a:spLocks noChangeShapeType="1"/>
          </p:cNvSpPr>
          <p:nvPr/>
        </p:nvSpPr>
        <p:spPr bwMode="auto">
          <a:xfrm>
            <a:off x="8716963" y="6446838"/>
            <a:ext cx="63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500" name="Line 380"/>
          <p:cNvSpPr>
            <a:spLocks noChangeShapeType="1"/>
          </p:cNvSpPr>
          <p:nvPr/>
        </p:nvSpPr>
        <p:spPr bwMode="auto">
          <a:xfrm>
            <a:off x="8716963" y="6446838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501" name="Rectangle 381"/>
          <p:cNvSpPr>
            <a:spLocks noChangeArrowheads="1"/>
          </p:cNvSpPr>
          <p:nvPr/>
        </p:nvSpPr>
        <p:spPr bwMode="auto">
          <a:xfrm>
            <a:off x="8716963" y="6446838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502" name="Line 382"/>
          <p:cNvSpPr>
            <a:spLocks noChangeShapeType="1"/>
          </p:cNvSpPr>
          <p:nvPr/>
        </p:nvSpPr>
        <p:spPr bwMode="auto">
          <a:xfrm>
            <a:off x="8716963" y="6446838"/>
            <a:ext cx="63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503" name="Line 383"/>
          <p:cNvSpPr>
            <a:spLocks noChangeShapeType="1"/>
          </p:cNvSpPr>
          <p:nvPr/>
        </p:nvSpPr>
        <p:spPr bwMode="auto">
          <a:xfrm>
            <a:off x="8716963" y="6446838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504" name="Rectangle 384"/>
          <p:cNvSpPr>
            <a:spLocks noChangeArrowheads="1"/>
          </p:cNvSpPr>
          <p:nvPr/>
        </p:nvSpPr>
        <p:spPr bwMode="auto">
          <a:xfrm>
            <a:off x="525463" y="6450013"/>
            <a:ext cx="8413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en-US" sz="24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229600" cy="9144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HOLISTIC ACTIVE LEARNING: </a:t>
            </a:r>
            <a:br>
              <a:rPr lang="en-US" sz="2400" b="1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</a:br>
            <a:r>
              <a:rPr lang="en-US" sz="2400" b="1" u="sng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A Case Study</a:t>
            </a:r>
            <a:r>
              <a:rPr lang="en-US" sz="2800" b="1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  </a:t>
            </a:r>
            <a:endParaRPr lang="en-US" sz="2800" b="1" u="sng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458200" cy="56388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Aft>
                <a:spcPct val="40000"/>
              </a:spcAft>
              <a:buFontTx/>
              <a:buNone/>
            </a:pPr>
            <a:r>
              <a:rPr lang="en-US" sz="2400" b="1">
                <a:latin typeface="Tahoma" pitchFamily="34" charset="0"/>
              </a:rPr>
              <a:t>In a course on </a:t>
            </a:r>
            <a:r>
              <a:rPr lang="en-US" sz="2400" b="1"/>
              <a:t>“</a:t>
            </a:r>
            <a:r>
              <a:rPr lang="en-US" sz="2400" b="1">
                <a:latin typeface="Tahoma" pitchFamily="34" charset="0"/>
              </a:rPr>
              <a:t>Leadership for Engineers,</a:t>
            </a:r>
            <a:r>
              <a:rPr lang="en-US" sz="2400" b="1"/>
              <a:t>”</a:t>
            </a:r>
            <a:r>
              <a:rPr lang="en-US" sz="2400" b="1">
                <a:latin typeface="Tahoma" pitchFamily="34" charset="0"/>
              </a:rPr>
              <a:t> the teacher does the following: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sz="2400" b="1">
                <a:latin typeface="Tahoma" pitchFamily="34" charset="0"/>
              </a:rPr>
              <a:t>Begins the course by asking students to think about </a:t>
            </a:r>
            <a:r>
              <a:rPr lang="en-US" sz="2400" b="1">
                <a:solidFill>
                  <a:srgbClr val="333399"/>
                </a:solidFill>
                <a:latin typeface="Tahoma" pitchFamily="34" charset="0"/>
              </a:rPr>
              <a:t>what leadership means to them</a:t>
            </a:r>
            <a:r>
              <a:rPr lang="en-US" sz="2400" b="1">
                <a:latin typeface="Tahoma" pitchFamily="34" charset="0"/>
              </a:rPr>
              <a:t>, individually and then collectively.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sz="2400" b="1">
                <a:latin typeface="Tahoma" pitchFamily="34" charset="0"/>
              </a:rPr>
              <a:t>Then the class reads a book or case study about people in leadership positions (e.g., Abraham Lincoln).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sz="2400" b="1">
                <a:latin typeface="Tahoma" pitchFamily="34" charset="0"/>
              </a:rPr>
              <a:t>Following this, they re-visit the central question of </a:t>
            </a:r>
            <a:r>
              <a:rPr lang="en-US" sz="2400" b="1"/>
              <a:t>“</a:t>
            </a:r>
            <a:r>
              <a:rPr lang="en-US" sz="2400" b="1">
                <a:latin typeface="Tahoma" pitchFamily="34" charset="0"/>
              </a:rPr>
              <a:t>What constitutes leadership</a:t>
            </a:r>
            <a:r>
              <a:rPr lang="en-US" sz="2400" b="1"/>
              <a:t>”</a:t>
            </a:r>
            <a:r>
              <a:rPr lang="en-US" sz="2400" b="1">
                <a:latin typeface="Tahoma" pitchFamily="34" charset="0"/>
              </a:rPr>
              <a:t>? and revise their earlier definition accordingly.</a:t>
            </a:r>
          </a:p>
          <a:p>
            <a:pPr>
              <a:lnSpc>
                <a:spcPct val="80000"/>
              </a:lnSpc>
            </a:pPr>
            <a:r>
              <a:rPr lang="en-US" sz="2400" b="1">
                <a:latin typeface="Tahoma" pitchFamily="34" charset="0"/>
              </a:rPr>
              <a:t>This sequence is repeated throughout the course:  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Tahoma" pitchFamily="34" charset="0"/>
              </a:rPr>
              <a:t>students read something </a:t>
            </a:r>
            <a:r>
              <a:rPr lang="en-US" sz="2400"/>
              <a:t>–</a:t>
            </a:r>
            <a:r>
              <a:rPr lang="en-US" sz="2400">
                <a:latin typeface="Tahoma" pitchFamily="34" charset="0"/>
              </a:rPr>
              <a:t> revisit the central question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–</a:t>
            </a:r>
            <a:r>
              <a:rPr lang="en-US" sz="2400">
                <a:latin typeface="Tahoma" pitchFamily="34" charset="0"/>
              </a:rPr>
              <a:t> read something new </a:t>
            </a:r>
            <a:r>
              <a:rPr lang="en-US" sz="2400"/>
              <a:t>–</a:t>
            </a:r>
            <a:r>
              <a:rPr lang="en-US" sz="2400">
                <a:latin typeface="Tahoma" pitchFamily="34" charset="0"/>
              </a:rPr>
              <a:t> revisit the central question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–</a:t>
            </a:r>
            <a:r>
              <a:rPr lang="en-US" sz="2400">
                <a:latin typeface="Tahoma" pitchFamily="34" charset="0"/>
              </a:rPr>
              <a:t> etc.</a:t>
            </a:r>
            <a:r>
              <a:rPr lang="en-US" sz="24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715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333399"/>
                </a:solidFill>
                <a:latin typeface="Tahoma" pitchFamily="34" charset="0"/>
              </a:rPr>
              <a:t>Question #1:</a:t>
            </a:r>
            <a:endParaRPr lang="en-US" sz="2800">
              <a:solidFill>
                <a:srgbClr val="333399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ahoma" pitchFamily="34" charset="0"/>
              </a:rPr>
              <a:t>Which of the three components of </a:t>
            </a:r>
            <a:r>
              <a:rPr lang="en-US" sz="2800" b="1">
                <a:latin typeface="Tahoma" pitchFamily="34" charset="0"/>
              </a:rPr>
              <a:t>holistic active learning</a:t>
            </a:r>
            <a:r>
              <a:rPr lang="en-US" sz="2800">
                <a:latin typeface="Tahoma" pitchFamily="34" charset="0"/>
              </a:rPr>
              <a:t> does this course include </a:t>
            </a:r>
            <a:r>
              <a:rPr lang="en-US" sz="2800"/>
              <a:t>–</a:t>
            </a:r>
            <a:r>
              <a:rPr lang="en-US" sz="2800">
                <a:latin typeface="Tahoma" pitchFamily="34" charset="0"/>
              </a:rPr>
              <a:t> as described above?  (More than one component is possible)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sz="2800">
                <a:latin typeface="Tahoma" pitchFamily="34" charset="0"/>
              </a:rPr>
              <a:t>1.  Information and Ideas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sz="2800">
                <a:latin typeface="Tahoma" pitchFamily="34" charset="0"/>
              </a:rPr>
              <a:t>2.  Experience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sz="2800">
                <a:latin typeface="Tahoma" pitchFamily="34" charset="0"/>
              </a:rPr>
              <a:t>3.  Reflection</a:t>
            </a:r>
            <a:endParaRPr lang="en-US" sz="2800" u="sng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en-US" sz="2800" b="1">
              <a:latin typeface="Tahom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333399"/>
                </a:solidFill>
                <a:latin typeface="Tahoma" pitchFamily="34" charset="0"/>
              </a:rPr>
              <a:t>Question #2:</a:t>
            </a:r>
            <a:endParaRPr lang="en-US" sz="2800">
              <a:solidFill>
                <a:srgbClr val="333399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ahoma" pitchFamily="34" charset="0"/>
              </a:rPr>
              <a:t>How might you strengthen the </a:t>
            </a:r>
            <a:r>
              <a:rPr lang="en-US" sz="2800"/>
              <a:t>“</a:t>
            </a:r>
            <a:r>
              <a:rPr lang="en-US" sz="2800">
                <a:latin typeface="Tahoma" pitchFamily="34" charset="0"/>
              </a:rPr>
              <a:t>Experiential</a:t>
            </a:r>
            <a:r>
              <a:rPr lang="en-US" sz="2800"/>
              <a:t>”</a:t>
            </a:r>
            <a:r>
              <a:rPr lang="en-US" sz="2800">
                <a:latin typeface="Tahoma" pitchFamily="34" charset="0"/>
              </a:rPr>
              <a:t> component?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318998"/>
              </p:ext>
            </p:extLst>
          </p:nvPr>
        </p:nvGraphicFramePr>
        <p:xfrm>
          <a:off x="1102519" y="1014413"/>
          <a:ext cx="6938962" cy="565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Document" r:id="rId3" imgW="6127502" imgH="4676935" progId="Word.Document.8">
                  <p:embed/>
                </p:oleObj>
              </mc:Choice>
              <mc:Fallback>
                <p:oleObj name="Document" r:id="rId3" imgW="6127502" imgH="467693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2519" y="1014413"/>
                        <a:ext cx="6938962" cy="565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3352800" y="2209800"/>
            <a:ext cx="2209800" cy="1371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71550" y="303213"/>
            <a:ext cx="7200900" cy="612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200" b="1" u="sng">
                <a:solidFill>
                  <a:srgbClr val="990033"/>
                </a:solidFill>
                <a:latin typeface="Tahoma" pitchFamily="34" charset="0"/>
                <a:cs typeface="Tahoma" pitchFamily="34" charset="0"/>
              </a:rPr>
              <a:t>Criteria of “GOOD” Course Design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851025" y="5375275"/>
            <a:ext cx="5303838" cy="4159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1200"/>
              </a:spcBef>
            </a:pPr>
            <a:r>
              <a:rPr lang="en-US" sz="1800">
                <a:solidFill>
                  <a:srgbClr val="0000FF"/>
                </a:solidFill>
              </a:rPr>
              <a:t>S I T U A T I O N A L    F A C T O R S</a:t>
            </a:r>
            <a:endParaRPr lang="en-US" sz="2400" b="0">
              <a:latin typeface="Garamond" pitchFamily="18" charset="0"/>
            </a:endParaRP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886200" y="6019800"/>
            <a:ext cx="11684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solidFill>
                  <a:srgbClr val="990033"/>
                </a:solidFill>
              </a:rPr>
              <a:t>In-Depth Situational Analysis</a:t>
            </a:r>
            <a:endParaRPr lang="en-US" sz="2400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4457700" y="5791200"/>
            <a:ext cx="0" cy="207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2673350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4319588" y="5029200"/>
            <a:ext cx="274637" cy="276225"/>
          </a:xfrm>
          <a:prstGeom prst="upArrow">
            <a:avLst>
              <a:gd name="adj1" fmla="val 50000"/>
              <a:gd name="adj2" fmla="val 2514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5965825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9402" name="Group 10"/>
          <p:cNvGrpSpPr>
            <a:grpSpLocks/>
          </p:cNvGrpSpPr>
          <p:nvPr/>
        </p:nvGrpSpPr>
        <p:grpSpPr bwMode="auto">
          <a:xfrm>
            <a:off x="3589338" y="1985963"/>
            <a:ext cx="1736725" cy="900112"/>
            <a:chOff x="2261" y="1251"/>
            <a:chExt cx="1094" cy="567"/>
          </a:xfrm>
        </p:grpSpPr>
        <p:sp>
          <p:nvSpPr>
            <p:cNvPr id="59416" name="Oval 11"/>
            <p:cNvSpPr>
              <a:spLocks noChangeArrowheads="1"/>
            </p:cNvSpPr>
            <p:nvPr/>
          </p:nvSpPr>
          <p:spPr bwMode="auto">
            <a:xfrm>
              <a:off x="2261" y="1251"/>
              <a:ext cx="1094" cy="56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7" name="Text Box 12"/>
            <p:cNvSpPr txBox="1">
              <a:spLocks noChangeArrowheads="1"/>
            </p:cNvSpPr>
            <p:nvPr/>
          </p:nvSpPr>
          <p:spPr bwMode="auto">
            <a:xfrm>
              <a:off x="2400" y="1344"/>
              <a:ext cx="845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700" dirty="0">
                  <a:solidFill>
                    <a:srgbClr val="0000FF"/>
                  </a:solidFill>
                </a:rPr>
                <a:t>Learning Outcomes</a:t>
              </a:r>
              <a:endParaRPr lang="en-US" sz="2400" b="0" dirty="0">
                <a:latin typeface="Garamond" pitchFamily="18" charset="0"/>
              </a:endParaRPr>
            </a:p>
          </p:txBody>
        </p:sp>
      </p:grpSp>
      <p:sp>
        <p:nvSpPr>
          <p:cNvPr id="59403" name="Line 13"/>
          <p:cNvSpPr>
            <a:spLocks noChangeShapeType="1"/>
          </p:cNvSpPr>
          <p:nvPr/>
        </p:nvSpPr>
        <p:spPr bwMode="auto">
          <a:xfrm>
            <a:off x="4457700" y="1709738"/>
            <a:ext cx="0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4" name="Text Box 14"/>
          <p:cNvSpPr txBox="1">
            <a:spLocks noChangeArrowheads="1"/>
          </p:cNvSpPr>
          <p:nvPr/>
        </p:nvSpPr>
        <p:spPr bwMode="auto">
          <a:xfrm>
            <a:off x="3841750" y="1219200"/>
            <a:ext cx="1187450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Significant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59405" name="Line 15"/>
          <p:cNvSpPr>
            <a:spLocks noChangeShapeType="1"/>
          </p:cNvSpPr>
          <p:nvPr/>
        </p:nvSpPr>
        <p:spPr bwMode="auto">
          <a:xfrm>
            <a:off x="6218238" y="3994150"/>
            <a:ext cx="457200" cy="4143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6" name="Text Box 16"/>
          <p:cNvSpPr txBox="1">
            <a:spLocks noChangeArrowheads="1"/>
          </p:cNvSpPr>
          <p:nvPr/>
        </p:nvSpPr>
        <p:spPr bwMode="auto">
          <a:xfrm>
            <a:off x="6256338" y="4287838"/>
            <a:ext cx="1363662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Educative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Assessment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59407" name="Line 17"/>
          <p:cNvSpPr>
            <a:spLocks noChangeShapeType="1"/>
          </p:cNvSpPr>
          <p:nvPr/>
        </p:nvSpPr>
        <p:spPr bwMode="auto">
          <a:xfrm rot="21169434" flipH="1">
            <a:off x="2239963" y="4002088"/>
            <a:ext cx="495300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8" name="Text Box 18"/>
          <p:cNvSpPr txBox="1">
            <a:spLocks noChangeArrowheads="1"/>
          </p:cNvSpPr>
          <p:nvPr/>
        </p:nvSpPr>
        <p:spPr bwMode="auto">
          <a:xfrm>
            <a:off x="1447800" y="4287838"/>
            <a:ext cx="1150938" cy="512762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Active 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59409" name="Text Box 19"/>
          <p:cNvSpPr txBox="1">
            <a:spLocks noChangeArrowheads="1"/>
          </p:cNvSpPr>
          <p:nvPr/>
        </p:nvSpPr>
        <p:spPr bwMode="auto">
          <a:xfrm>
            <a:off x="3810000" y="30480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990033"/>
                </a:solidFill>
              </a:rPr>
              <a:t>Integration</a:t>
            </a:r>
          </a:p>
        </p:txBody>
      </p:sp>
      <p:grpSp>
        <p:nvGrpSpPr>
          <p:cNvPr id="59410" name="Group 20"/>
          <p:cNvGrpSpPr>
            <a:grpSpLocks/>
          </p:cNvGrpSpPr>
          <p:nvPr/>
        </p:nvGrpSpPr>
        <p:grpSpPr bwMode="auto">
          <a:xfrm>
            <a:off x="4899025" y="3163888"/>
            <a:ext cx="1738313" cy="898525"/>
            <a:chOff x="3086" y="1993"/>
            <a:chExt cx="1095" cy="566"/>
          </a:xfrm>
        </p:grpSpPr>
        <p:sp>
          <p:nvSpPr>
            <p:cNvPr id="59414" name="Oval 21"/>
            <p:cNvSpPr>
              <a:spLocks noChangeArrowheads="1"/>
            </p:cNvSpPr>
            <p:nvPr/>
          </p:nvSpPr>
          <p:spPr bwMode="auto">
            <a:xfrm>
              <a:off x="3086" y="1993"/>
              <a:ext cx="1095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5" name="Text Box 22"/>
            <p:cNvSpPr txBox="1">
              <a:spLocks noChangeArrowheads="1"/>
            </p:cNvSpPr>
            <p:nvPr/>
          </p:nvSpPr>
          <p:spPr bwMode="auto">
            <a:xfrm>
              <a:off x="3216" y="2095"/>
              <a:ext cx="864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Feedback &amp; </a:t>
              </a:r>
            </a:p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Assessment</a:t>
              </a:r>
              <a:endParaRPr lang="en-US" sz="2400" b="0">
                <a:latin typeface="Garamond" pitchFamily="18" charset="0"/>
              </a:endParaRPr>
            </a:p>
          </p:txBody>
        </p:sp>
      </p:grpSp>
      <p:grpSp>
        <p:nvGrpSpPr>
          <p:cNvPr id="59411" name="Group 23"/>
          <p:cNvGrpSpPr>
            <a:grpSpLocks/>
          </p:cNvGrpSpPr>
          <p:nvPr/>
        </p:nvGrpSpPr>
        <p:grpSpPr bwMode="auto">
          <a:xfrm>
            <a:off x="2225675" y="3163888"/>
            <a:ext cx="1736725" cy="898525"/>
            <a:chOff x="1402" y="1993"/>
            <a:chExt cx="1094" cy="566"/>
          </a:xfrm>
        </p:grpSpPr>
        <p:sp>
          <p:nvSpPr>
            <p:cNvPr id="59412" name="Oval 24"/>
            <p:cNvSpPr>
              <a:spLocks noChangeArrowheads="1"/>
            </p:cNvSpPr>
            <p:nvPr/>
          </p:nvSpPr>
          <p:spPr bwMode="auto">
            <a:xfrm>
              <a:off x="1402" y="1993"/>
              <a:ext cx="1094" cy="566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3" name="Text Box 25"/>
            <p:cNvSpPr txBox="1">
              <a:spLocks noChangeArrowheads="1"/>
            </p:cNvSpPr>
            <p:nvPr/>
          </p:nvSpPr>
          <p:spPr bwMode="auto">
            <a:xfrm>
              <a:off x="1459" y="2056"/>
              <a:ext cx="979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Teaching and</a:t>
              </a: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Learning</a:t>
              </a:r>
              <a:endParaRPr lang="en-US" sz="1600">
                <a:solidFill>
                  <a:srgbClr val="0000FF"/>
                </a:solidFill>
              </a:endParaRP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Activities</a:t>
              </a:r>
              <a:endParaRPr lang="en-US" sz="2400" b="0">
                <a:latin typeface="Garamond" pitchFamily="18" charset="0"/>
              </a:endParaRPr>
            </a:p>
          </p:txBody>
        </p: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447800" y="1600200"/>
            <a:ext cx="6248400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</a:rPr>
              <a:t>Integrated Course Design:</a:t>
            </a:r>
          </a:p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800000"/>
                </a:solidFill>
              </a:rPr>
              <a:t>INTEGRATION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3352800" y="2209800"/>
            <a:ext cx="2209800" cy="1371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90488"/>
            <a:ext cx="7200900" cy="301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u="sng">
                <a:solidFill>
                  <a:srgbClr val="990033"/>
                </a:solidFill>
              </a:rPr>
              <a:t>Criteria of “GOOD” Course Design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851025" y="5375275"/>
            <a:ext cx="5303838" cy="4159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1200"/>
              </a:spcBef>
            </a:pPr>
            <a:r>
              <a:rPr lang="en-US" sz="1800">
                <a:solidFill>
                  <a:srgbClr val="0000FF"/>
                </a:solidFill>
              </a:rPr>
              <a:t>S I T U A T I O N A L    F A C T O R S</a:t>
            </a:r>
            <a:endParaRPr lang="en-US" sz="2400" b="0">
              <a:latin typeface="Garamond" pitchFamily="18" charset="0"/>
            </a:endParaRP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886200" y="6019800"/>
            <a:ext cx="11684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solidFill>
                  <a:srgbClr val="990033"/>
                </a:solidFill>
              </a:rPr>
              <a:t>In-Depth Situational Analysis</a:t>
            </a:r>
            <a:endParaRPr lang="en-US" sz="2400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4457700" y="5791200"/>
            <a:ext cx="0" cy="207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2673350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4319588" y="5029200"/>
            <a:ext cx="274637" cy="276225"/>
          </a:xfrm>
          <a:prstGeom prst="upArrow">
            <a:avLst>
              <a:gd name="adj1" fmla="val 50000"/>
              <a:gd name="adj2" fmla="val 2514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5965825" y="5029200"/>
            <a:ext cx="274638" cy="276225"/>
          </a:xfrm>
          <a:prstGeom prst="upArrow">
            <a:avLst>
              <a:gd name="adj1" fmla="val 50000"/>
              <a:gd name="adj2" fmla="val 25144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450" name="Group 10"/>
          <p:cNvGrpSpPr>
            <a:grpSpLocks/>
          </p:cNvGrpSpPr>
          <p:nvPr/>
        </p:nvGrpSpPr>
        <p:grpSpPr bwMode="auto">
          <a:xfrm>
            <a:off x="3589338" y="1985963"/>
            <a:ext cx="1736725" cy="900112"/>
            <a:chOff x="2261" y="1251"/>
            <a:chExt cx="1094" cy="567"/>
          </a:xfrm>
        </p:grpSpPr>
        <p:sp>
          <p:nvSpPr>
            <p:cNvPr id="61464" name="Oval 11"/>
            <p:cNvSpPr>
              <a:spLocks noChangeArrowheads="1"/>
            </p:cNvSpPr>
            <p:nvPr/>
          </p:nvSpPr>
          <p:spPr bwMode="auto">
            <a:xfrm>
              <a:off x="2261" y="1251"/>
              <a:ext cx="1094" cy="56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5" name="Text Box 12"/>
            <p:cNvSpPr txBox="1">
              <a:spLocks noChangeArrowheads="1"/>
            </p:cNvSpPr>
            <p:nvPr/>
          </p:nvSpPr>
          <p:spPr bwMode="auto">
            <a:xfrm>
              <a:off x="2400" y="1344"/>
              <a:ext cx="845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700" dirty="0">
                  <a:solidFill>
                    <a:srgbClr val="0000FF"/>
                  </a:solidFill>
                </a:rPr>
                <a:t>Learning Outcomes</a:t>
              </a:r>
              <a:endParaRPr lang="en-US" sz="2400" b="0" dirty="0">
                <a:latin typeface="Garamond" pitchFamily="18" charset="0"/>
              </a:endParaRPr>
            </a:p>
          </p:txBody>
        </p:sp>
      </p:grpSp>
      <p:sp>
        <p:nvSpPr>
          <p:cNvPr id="61451" name="Line 13"/>
          <p:cNvSpPr>
            <a:spLocks noChangeShapeType="1"/>
          </p:cNvSpPr>
          <p:nvPr/>
        </p:nvSpPr>
        <p:spPr bwMode="auto">
          <a:xfrm>
            <a:off x="4457700" y="1709738"/>
            <a:ext cx="0" cy="276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2" name="Text Box 14"/>
          <p:cNvSpPr txBox="1">
            <a:spLocks noChangeArrowheads="1"/>
          </p:cNvSpPr>
          <p:nvPr/>
        </p:nvSpPr>
        <p:spPr bwMode="auto">
          <a:xfrm>
            <a:off x="3841750" y="1219200"/>
            <a:ext cx="1187450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Significant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61453" name="Line 15"/>
          <p:cNvSpPr>
            <a:spLocks noChangeShapeType="1"/>
          </p:cNvSpPr>
          <p:nvPr/>
        </p:nvSpPr>
        <p:spPr bwMode="auto">
          <a:xfrm>
            <a:off x="6218238" y="3994150"/>
            <a:ext cx="457200" cy="4143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4" name="Text Box 16"/>
          <p:cNvSpPr txBox="1">
            <a:spLocks noChangeArrowheads="1"/>
          </p:cNvSpPr>
          <p:nvPr/>
        </p:nvSpPr>
        <p:spPr bwMode="auto">
          <a:xfrm>
            <a:off x="6256338" y="4287838"/>
            <a:ext cx="1363662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Educative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Assessment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61455" name="Line 17"/>
          <p:cNvSpPr>
            <a:spLocks noChangeShapeType="1"/>
          </p:cNvSpPr>
          <p:nvPr/>
        </p:nvSpPr>
        <p:spPr bwMode="auto">
          <a:xfrm rot="21169434" flipH="1">
            <a:off x="2239963" y="4002088"/>
            <a:ext cx="495300" cy="346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6" name="Text Box 18"/>
          <p:cNvSpPr txBox="1">
            <a:spLocks noChangeArrowheads="1"/>
          </p:cNvSpPr>
          <p:nvPr/>
        </p:nvSpPr>
        <p:spPr bwMode="auto">
          <a:xfrm>
            <a:off x="1447800" y="4287838"/>
            <a:ext cx="1150938" cy="5127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Active </a:t>
            </a:r>
          </a:p>
          <a:p>
            <a:pPr algn="ctr" eaLnBrk="0" hangingPunct="0"/>
            <a:r>
              <a:rPr lang="en-US" sz="1400">
                <a:solidFill>
                  <a:srgbClr val="990033"/>
                </a:solidFill>
              </a:rPr>
              <a:t>Learning</a:t>
            </a:r>
            <a:endParaRPr lang="en-US" b="0">
              <a:solidFill>
                <a:srgbClr val="990033"/>
              </a:solidFill>
              <a:latin typeface="Garamond" pitchFamily="18" charset="0"/>
            </a:endParaRPr>
          </a:p>
        </p:txBody>
      </p:sp>
      <p:sp>
        <p:nvSpPr>
          <p:cNvPr id="61457" name="Text Box 19"/>
          <p:cNvSpPr txBox="1">
            <a:spLocks noChangeArrowheads="1"/>
          </p:cNvSpPr>
          <p:nvPr/>
        </p:nvSpPr>
        <p:spPr bwMode="auto">
          <a:xfrm>
            <a:off x="3810000" y="30480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990033"/>
                </a:solidFill>
              </a:rPr>
              <a:t>Integration</a:t>
            </a:r>
          </a:p>
        </p:txBody>
      </p:sp>
      <p:grpSp>
        <p:nvGrpSpPr>
          <p:cNvPr id="61458" name="Group 20"/>
          <p:cNvGrpSpPr>
            <a:grpSpLocks/>
          </p:cNvGrpSpPr>
          <p:nvPr/>
        </p:nvGrpSpPr>
        <p:grpSpPr bwMode="auto">
          <a:xfrm>
            <a:off x="4899025" y="3163888"/>
            <a:ext cx="1738313" cy="898525"/>
            <a:chOff x="3086" y="1993"/>
            <a:chExt cx="1095" cy="566"/>
          </a:xfrm>
        </p:grpSpPr>
        <p:sp>
          <p:nvSpPr>
            <p:cNvPr id="61462" name="Oval 21"/>
            <p:cNvSpPr>
              <a:spLocks noChangeArrowheads="1"/>
            </p:cNvSpPr>
            <p:nvPr/>
          </p:nvSpPr>
          <p:spPr bwMode="auto">
            <a:xfrm>
              <a:off x="3086" y="1993"/>
              <a:ext cx="1095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3" name="Text Box 22"/>
            <p:cNvSpPr txBox="1">
              <a:spLocks noChangeArrowheads="1"/>
            </p:cNvSpPr>
            <p:nvPr/>
          </p:nvSpPr>
          <p:spPr bwMode="auto">
            <a:xfrm>
              <a:off x="3216" y="2095"/>
              <a:ext cx="864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Feedback &amp; </a:t>
              </a:r>
            </a:p>
            <a:p>
              <a:pPr eaLnBrk="0" hangingPunct="0"/>
              <a:r>
                <a:rPr lang="en-US" sz="1500">
                  <a:solidFill>
                    <a:srgbClr val="0000FF"/>
                  </a:solidFill>
                </a:rPr>
                <a:t>Assessment</a:t>
              </a:r>
              <a:endParaRPr lang="en-US" sz="2400" b="0">
                <a:latin typeface="Garamond" pitchFamily="18" charset="0"/>
              </a:endParaRPr>
            </a:p>
          </p:txBody>
        </p:sp>
      </p:grpSp>
      <p:grpSp>
        <p:nvGrpSpPr>
          <p:cNvPr id="61459" name="Group 23"/>
          <p:cNvGrpSpPr>
            <a:grpSpLocks/>
          </p:cNvGrpSpPr>
          <p:nvPr/>
        </p:nvGrpSpPr>
        <p:grpSpPr bwMode="auto">
          <a:xfrm>
            <a:off x="2225675" y="3163888"/>
            <a:ext cx="1736725" cy="898525"/>
            <a:chOff x="1162" y="1993"/>
            <a:chExt cx="1094" cy="566"/>
          </a:xfrm>
        </p:grpSpPr>
        <p:sp>
          <p:nvSpPr>
            <p:cNvPr id="61460" name="Oval 24"/>
            <p:cNvSpPr>
              <a:spLocks noChangeArrowheads="1"/>
            </p:cNvSpPr>
            <p:nvPr/>
          </p:nvSpPr>
          <p:spPr bwMode="auto">
            <a:xfrm>
              <a:off x="1162" y="1993"/>
              <a:ext cx="1094" cy="56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1" name="Text Box 25"/>
            <p:cNvSpPr txBox="1">
              <a:spLocks noChangeArrowheads="1"/>
            </p:cNvSpPr>
            <p:nvPr/>
          </p:nvSpPr>
          <p:spPr bwMode="auto">
            <a:xfrm>
              <a:off x="1219" y="2056"/>
              <a:ext cx="979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Teaching and</a:t>
              </a: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Learning</a:t>
              </a:r>
              <a:endParaRPr lang="en-US" sz="1600">
                <a:solidFill>
                  <a:srgbClr val="0000FF"/>
                </a:solidFill>
              </a:endParaRPr>
            </a:p>
            <a:p>
              <a:pPr algn="ctr" eaLnBrk="0" hangingPunct="0"/>
              <a:r>
                <a:rPr lang="en-US" sz="1500">
                  <a:solidFill>
                    <a:srgbClr val="0000FF"/>
                  </a:solidFill>
                </a:rPr>
                <a:t>Activities</a:t>
              </a:r>
              <a:endParaRPr lang="en-US" sz="2400" b="0">
                <a:latin typeface="Garamond" pitchFamily="18" charset="0"/>
              </a:endParaRPr>
            </a:p>
          </p:txBody>
        </p:sp>
      </p:grp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4"/>
          <p:cNvSpPr txBox="1">
            <a:spLocks noChangeArrowheads="1"/>
          </p:cNvSpPr>
          <p:nvPr/>
        </p:nvSpPr>
        <p:spPr bwMode="auto">
          <a:xfrm>
            <a:off x="495300" y="1143000"/>
            <a:ext cx="8153400" cy="382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69913" indent="-569913" algn="ctr">
              <a:lnSpc>
                <a:spcPct val="120000"/>
              </a:lnSpc>
              <a:spcBef>
                <a:spcPct val="50000"/>
              </a:spcBef>
            </a:pPr>
            <a:r>
              <a:rPr lang="en-US" sz="3600" u="sng" dirty="0">
                <a:solidFill>
                  <a:srgbClr val="A50021"/>
                </a:solidFill>
              </a:rPr>
              <a:t>INTEGRATING THE COURSE</a:t>
            </a:r>
          </a:p>
          <a:p>
            <a:pPr marL="922338" indent="-695325">
              <a:lnSpc>
                <a:spcPct val="12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</a:rPr>
              <a:t>  Primary Tool:  </a:t>
            </a:r>
            <a:r>
              <a:rPr lang="en-US" sz="3200" dirty="0">
                <a:solidFill>
                  <a:srgbClr val="0000CC"/>
                </a:solidFill>
              </a:rPr>
              <a:t>WEEKLY SCHEDULE</a:t>
            </a:r>
          </a:p>
          <a:p>
            <a:pPr marL="2174875" lvl="3" indent="-341313">
              <a:lnSpc>
                <a:spcPct val="12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Teaching Strategy</a:t>
            </a:r>
          </a:p>
          <a:p>
            <a:pPr marL="2174875" lvl="3" indent="-341313">
              <a:lnSpc>
                <a:spcPct val="12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Culminating Project</a:t>
            </a:r>
          </a:p>
          <a:p>
            <a:pPr marL="2174875" lvl="3" indent="-341313">
              <a:lnSpc>
                <a:spcPct val="12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String of Activities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2495550" y="182563"/>
            <a:ext cx="4152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solidFill>
                  <a:srgbClr val="800000"/>
                </a:solidFill>
              </a:rPr>
              <a:t>3-COLUMN TABLE</a:t>
            </a:r>
            <a:r>
              <a:rPr lang="en-US" sz="3200">
                <a:solidFill>
                  <a:srgbClr val="800000"/>
                </a:solidFill>
              </a:rPr>
              <a:t>:</a:t>
            </a:r>
            <a:endParaRPr lang="en-US" sz="3200" u="sng">
              <a:solidFill>
                <a:srgbClr val="800000"/>
              </a:solidFill>
            </a:endParaRP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304800" y="1127125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Learning Goals:         Assessment Activities:  Learning Activities:</a:t>
            </a:r>
          </a:p>
        </p:txBody>
      </p:sp>
      <p:graphicFrame>
        <p:nvGraphicFramePr>
          <p:cNvPr id="216100" name="Group 36"/>
          <p:cNvGraphicFramePr>
            <a:graphicFrameLocks noGrp="1"/>
          </p:cNvGraphicFramePr>
          <p:nvPr/>
        </p:nvGraphicFramePr>
        <p:xfrm>
          <a:off x="304800" y="1524000"/>
          <a:ext cx="8458200" cy="5003800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 rot="16200000">
            <a:off x="5676900" y="-1866900"/>
            <a:ext cx="381000" cy="5791200"/>
          </a:xfrm>
          <a:prstGeom prst="rightBrace">
            <a:avLst/>
          </a:prstGeom>
          <a:solidFill>
            <a:srgbClr val="CCFFCC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84"/>
          <p:cNvSpPr txBox="1">
            <a:spLocks noChangeArrowheads="1"/>
          </p:cNvSpPr>
          <p:nvPr/>
        </p:nvSpPr>
        <p:spPr bwMode="auto">
          <a:xfrm>
            <a:off x="457200" y="9144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cs typeface="Arial" charset="0"/>
              </a:rPr>
              <a:t>Week #:   Mon              Wed                       Fri</a:t>
            </a:r>
          </a:p>
        </p:txBody>
      </p:sp>
      <p:graphicFrame>
        <p:nvGraphicFramePr>
          <p:cNvPr id="184667" name="Group 347"/>
          <p:cNvGraphicFramePr>
            <a:graphicFrameLocks noGrp="1"/>
          </p:cNvGraphicFramePr>
          <p:nvPr/>
        </p:nvGraphicFramePr>
        <p:xfrm>
          <a:off x="762000" y="1422400"/>
          <a:ext cx="7620000" cy="5206365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9628" name="TextBox 3"/>
          <p:cNvSpPr txBox="1">
            <a:spLocks noChangeArrowheads="1"/>
          </p:cNvSpPr>
          <p:nvPr/>
        </p:nvSpPr>
        <p:spPr bwMode="auto">
          <a:xfrm>
            <a:off x="2400300" y="228600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u="sng">
                <a:solidFill>
                  <a:srgbClr val="990033"/>
                </a:solidFill>
                <a:cs typeface="Arial" charset="0"/>
              </a:rPr>
              <a:t>WEEKLY SCHEDULE</a:t>
            </a:r>
          </a:p>
        </p:txBody>
      </p:sp>
      <p:cxnSp>
        <p:nvCxnSpPr>
          <p:cNvPr id="109629" name="Straight Arrow Connector 5"/>
          <p:cNvCxnSpPr>
            <a:cxnSpLocks noChangeShapeType="1"/>
          </p:cNvCxnSpPr>
          <p:nvPr/>
        </p:nvCxnSpPr>
        <p:spPr bwMode="auto">
          <a:xfrm flipH="1">
            <a:off x="2438400" y="1676400"/>
            <a:ext cx="1447800" cy="20574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9630" name="Straight Arrow Connector 6"/>
          <p:cNvCxnSpPr>
            <a:cxnSpLocks noChangeShapeType="1"/>
          </p:cNvCxnSpPr>
          <p:nvPr/>
        </p:nvCxnSpPr>
        <p:spPr bwMode="auto">
          <a:xfrm>
            <a:off x="4419600" y="1676400"/>
            <a:ext cx="76200" cy="25146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9631" name="Straight Arrow Connector 7"/>
          <p:cNvCxnSpPr>
            <a:cxnSpLocks noChangeShapeType="1"/>
          </p:cNvCxnSpPr>
          <p:nvPr/>
        </p:nvCxnSpPr>
        <p:spPr bwMode="auto">
          <a:xfrm>
            <a:off x="5257800" y="1676400"/>
            <a:ext cx="1447800" cy="21336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9632" name="TextBox 10"/>
          <p:cNvSpPr txBox="1">
            <a:spLocks noChangeArrowheads="1"/>
          </p:cNvSpPr>
          <p:nvPr/>
        </p:nvSpPr>
        <p:spPr bwMode="auto">
          <a:xfrm>
            <a:off x="2209800" y="3810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00"/>
                </a:solidFill>
                <a:cs typeface="Arial" charset="0"/>
              </a:rPr>
              <a:t>?</a:t>
            </a: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9633" name="TextBox 11"/>
          <p:cNvSpPr txBox="1">
            <a:spLocks noChangeArrowheads="1"/>
          </p:cNvSpPr>
          <p:nvPr/>
        </p:nvSpPr>
        <p:spPr bwMode="auto">
          <a:xfrm>
            <a:off x="4343400" y="41910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00"/>
                </a:solidFill>
                <a:cs typeface="Arial" charset="0"/>
              </a:rPr>
              <a:t>?</a:t>
            </a: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9634" name="TextBox 12"/>
          <p:cNvSpPr txBox="1">
            <a:spLocks noChangeArrowheads="1"/>
          </p:cNvSpPr>
          <p:nvPr/>
        </p:nvSpPr>
        <p:spPr bwMode="auto">
          <a:xfrm>
            <a:off x="6553200" y="40386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00"/>
                </a:solidFill>
                <a:cs typeface="Arial" charset="0"/>
              </a:rPr>
              <a:t>?</a:t>
            </a:r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38200" y="4191000"/>
            <a:ext cx="1600200" cy="1905000"/>
            <a:chOff x="1219200" y="4267200"/>
            <a:chExt cx="1600200" cy="1905000"/>
          </a:xfrm>
        </p:grpSpPr>
        <p:sp>
          <p:nvSpPr>
            <p:cNvPr id="110612" name="TextBox 1"/>
            <p:cNvSpPr txBox="1">
              <a:spLocks noChangeArrowheads="1"/>
            </p:cNvSpPr>
            <p:nvPr/>
          </p:nvSpPr>
          <p:spPr bwMode="auto">
            <a:xfrm>
              <a:off x="1409700" y="4542592"/>
              <a:ext cx="1219200" cy="135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800" b="0">
                  <a:solidFill>
                    <a:srgbClr val="0000CC"/>
                  </a:solidFill>
                </a:rPr>
                <a:t>Set of Learning Activities </a:t>
              </a:r>
            </a:p>
            <a:p>
              <a:pPr algn="ctr"/>
              <a:r>
                <a:rPr lang="en-US">
                  <a:solidFill>
                    <a:srgbClr val="0000CC"/>
                  </a:solidFill>
                </a:rPr>
                <a:t>A</a:t>
              </a:r>
            </a:p>
          </p:txBody>
        </p:sp>
        <p:sp>
          <p:nvSpPr>
            <p:cNvPr id="110613" name="Oval 6"/>
            <p:cNvSpPr>
              <a:spLocks noChangeArrowheads="1"/>
            </p:cNvSpPr>
            <p:nvPr/>
          </p:nvSpPr>
          <p:spPr bwMode="auto">
            <a:xfrm>
              <a:off x="1219200" y="4267200"/>
              <a:ext cx="1600200" cy="1905000"/>
            </a:xfrm>
            <a:prstGeom prst="ellipse">
              <a:avLst/>
            </a:prstGeom>
            <a:noFill/>
            <a:ln w="50800" algn="ctr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076450" y="3200400"/>
            <a:ext cx="2368550" cy="1905000"/>
            <a:chOff x="2077153" y="3200400"/>
            <a:chExt cx="2367847" cy="1905000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844800" y="3200400"/>
              <a:ext cx="1600200" cy="1905000"/>
              <a:chOff x="3124200" y="2667000"/>
              <a:chExt cx="1600200" cy="1905000"/>
            </a:xfrm>
          </p:grpSpPr>
          <p:sp>
            <p:nvSpPr>
              <p:cNvPr id="110610" name="TextBox 2"/>
              <p:cNvSpPr txBox="1">
                <a:spLocks noChangeArrowheads="1"/>
              </p:cNvSpPr>
              <p:nvPr/>
            </p:nvSpPr>
            <p:spPr bwMode="auto">
              <a:xfrm>
                <a:off x="3276600" y="2942392"/>
                <a:ext cx="1295400" cy="1354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800" b="0">
                    <a:solidFill>
                      <a:srgbClr val="0000CC"/>
                    </a:solidFill>
                  </a:rPr>
                  <a:t>Set of Learning Activities </a:t>
                </a:r>
              </a:p>
              <a:p>
                <a:pPr algn="ctr"/>
                <a:r>
                  <a:rPr lang="en-US">
                    <a:solidFill>
                      <a:srgbClr val="0000CC"/>
                    </a:solidFill>
                  </a:rPr>
                  <a:t>B</a:t>
                </a:r>
              </a:p>
            </p:txBody>
          </p:sp>
          <p:sp>
            <p:nvSpPr>
              <p:cNvPr id="110611" name="Oval 5"/>
              <p:cNvSpPr>
                <a:spLocks noChangeArrowheads="1"/>
              </p:cNvSpPr>
              <p:nvPr/>
            </p:nvSpPr>
            <p:spPr bwMode="auto">
              <a:xfrm>
                <a:off x="3124200" y="2667000"/>
                <a:ext cx="1600200" cy="1905000"/>
              </a:xfrm>
              <a:prstGeom prst="ellipse">
                <a:avLst/>
              </a:prstGeom>
              <a:noFill/>
              <a:ln w="50800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Arc 16"/>
            <p:cNvSpPr/>
            <p:nvPr/>
          </p:nvSpPr>
          <p:spPr bwMode="auto">
            <a:xfrm rot="20186652">
              <a:off x="2077153" y="3875088"/>
              <a:ext cx="761774" cy="258762"/>
            </a:xfrm>
            <a:prstGeom prst="arc">
              <a:avLst>
                <a:gd name="adj1" fmla="val 10999643"/>
                <a:gd name="adj2" fmla="val 0"/>
              </a:avLst>
            </a:prstGeom>
            <a:noFill/>
            <a:ln w="63500" cap="flat" cmpd="sng" algn="ctr">
              <a:solidFill>
                <a:srgbClr val="990033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6115050" y="1219200"/>
            <a:ext cx="2343150" cy="1905000"/>
            <a:chOff x="6115752" y="1219200"/>
            <a:chExt cx="2342448" cy="1905000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6858000" y="1219200"/>
              <a:ext cx="1600200" cy="1905000"/>
              <a:chOff x="6629400" y="1219200"/>
              <a:chExt cx="1600200" cy="1905000"/>
            </a:xfrm>
          </p:grpSpPr>
          <p:sp>
            <p:nvSpPr>
              <p:cNvPr id="110606" name="TextBox 4"/>
              <p:cNvSpPr txBox="1">
                <a:spLocks noChangeArrowheads="1"/>
              </p:cNvSpPr>
              <p:nvPr/>
            </p:nvSpPr>
            <p:spPr bwMode="auto">
              <a:xfrm>
                <a:off x="6819900" y="1494592"/>
                <a:ext cx="1219200" cy="1354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800" b="0">
                    <a:solidFill>
                      <a:srgbClr val="0000CC"/>
                    </a:solidFill>
                  </a:rPr>
                  <a:t>Set of Learning Activities </a:t>
                </a:r>
              </a:p>
              <a:p>
                <a:pPr algn="ctr"/>
                <a:r>
                  <a:rPr lang="en-US">
                    <a:solidFill>
                      <a:srgbClr val="0000CC"/>
                    </a:solidFill>
                  </a:rPr>
                  <a:t>D</a:t>
                </a:r>
              </a:p>
            </p:txBody>
          </p:sp>
          <p:sp>
            <p:nvSpPr>
              <p:cNvPr id="110607" name="Oval 8"/>
              <p:cNvSpPr>
                <a:spLocks noChangeArrowheads="1"/>
              </p:cNvSpPr>
              <p:nvPr/>
            </p:nvSpPr>
            <p:spPr bwMode="auto">
              <a:xfrm>
                <a:off x="6629400" y="1219200"/>
                <a:ext cx="1600200" cy="1905000"/>
              </a:xfrm>
              <a:prstGeom prst="ellipse">
                <a:avLst/>
              </a:prstGeom>
              <a:noFill/>
              <a:ln w="50800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8" name="Arc 17"/>
            <p:cNvSpPr/>
            <p:nvPr/>
          </p:nvSpPr>
          <p:spPr bwMode="auto">
            <a:xfrm rot="20186652">
              <a:off x="6115752" y="1893888"/>
              <a:ext cx="761772" cy="258762"/>
            </a:xfrm>
            <a:prstGeom prst="arc">
              <a:avLst>
                <a:gd name="adj1" fmla="val 10999643"/>
                <a:gd name="adj2" fmla="val 0"/>
              </a:avLst>
            </a:prstGeom>
            <a:noFill/>
            <a:ln w="63500" cap="flat" cmpd="sng" algn="ctr">
              <a:solidFill>
                <a:srgbClr val="990033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4056063" y="2209800"/>
            <a:ext cx="2395537" cy="1905000"/>
            <a:chOff x="4055451" y="2209800"/>
            <a:chExt cx="2396149" cy="1905000"/>
          </a:xfrm>
        </p:grpSpPr>
        <p:grpSp>
          <p:nvGrpSpPr>
            <p:cNvPr id="8" name="Group 11"/>
            <p:cNvGrpSpPr>
              <a:grpSpLocks/>
            </p:cNvGrpSpPr>
            <p:nvPr/>
          </p:nvGrpSpPr>
          <p:grpSpPr bwMode="auto">
            <a:xfrm>
              <a:off x="4851400" y="2209800"/>
              <a:ext cx="1600200" cy="1905000"/>
              <a:chOff x="4876800" y="1981200"/>
              <a:chExt cx="1600200" cy="1905000"/>
            </a:xfrm>
          </p:grpSpPr>
          <p:sp>
            <p:nvSpPr>
              <p:cNvPr id="110602" name="TextBox 3"/>
              <p:cNvSpPr txBox="1">
                <a:spLocks noChangeArrowheads="1"/>
              </p:cNvSpPr>
              <p:nvPr/>
            </p:nvSpPr>
            <p:spPr bwMode="auto">
              <a:xfrm>
                <a:off x="5067300" y="2256592"/>
                <a:ext cx="1219200" cy="1354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800" b="0">
                    <a:solidFill>
                      <a:srgbClr val="0000CC"/>
                    </a:solidFill>
                  </a:rPr>
                  <a:t>Set of Learning Activities</a:t>
                </a:r>
              </a:p>
              <a:p>
                <a:pPr algn="ctr"/>
                <a:r>
                  <a:rPr lang="en-US">
                    <a:solidFill>
                      <a:srgbClr val="0000CC"/>
                    </a:solidFill>
                  </a:rPr>
                  <a:t>C</a:t>
                </a:r>
              </a:p>
            </p:txBody>
          </p:sp>
          <p:sp>
            <p:nvSpPr>
              <p:cNvPr id="110603" name="Oval 7"/>
              <p:cNvSpPr>
                <a:spLocks noChangeArrowheads="1"/>
              </p:cNvSpPr>
              <p:nvPr/>
            </p:nvSpPr>
            <p:spPr bwMode="auto">
              <a:xfrm>
                <a:off x="4876800" y="1981200"/>
                <a:ext cx="1600200" cy="1905000"/>
              </a:xfrm>
              <a:prstGeom prst="ellipse">
                <a:avLst/>
              </a:prstGeom>
              <a:noFill/>
              <a:ln w="50800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" name="Arc 18"/>
            <p:cNvSpPr/>
            <p:nvPr/>
          </p:nvSpPr>
          <p:spPr bwMode="auto">
            <a:xfrm rot="20186652">
              <a:off x="4055451" y="2886075"/>
              <a:ext cx="762195" cy="242888"/>
            </a:xfrm>
            <a:prstGeom prst="arc">
              <a:avLst>
                <a:gd name="adj1" fmla="val 10999643"/>
                <a:gd name="adj2" fmla="val 0"/>
              </a:avLst>
            </a:prstGeom>
            <a:noFill/>
            <a:ln w="63500" cap="flat" cmpd="sng" algn="ctr">
              <a:solidFill>
                <a:srgbClr val="990033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cxnSp>
        <p:nvCxnSpPr>
          <p:cNvPr id="110598" name="Straight Arrow Connector 23"/>
          <p:cNvCxnSpPr>
            <a:cxnSpLocks noChangeShapeType="1"/>
          </p:cNvCxnSpPr>
          <p:nvPr/>
        </p:nvCxnSpPr>
        <p:spPr bwMode="auto">
          <a:xfrm>
            <a:off x="1371600" y="6477000"/>
            <a:ext cx="6781800" cy="1588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0599" name="TextBox 24"/>
          <p:cNvSpPr txBox="1">
            <a:spLocks noChangeArrowheads="1"/>
          </p:cNvSpPr>
          <p:nvPr/>
        </p:nvSpPr>
        <p:spPr bwMode="auto">
          <a:xfrm>
            <a:off x="3733800" y="5953125"/>
            <a:ext cx="274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T  I  M  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981200"/>
            <a:ext cx="685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rgbClr val="800000"/>
                </a:solidFill>
              </a:rPr>
              <a:t>Building Your Weekly Schedule</a:t>
            </a:r>
            <a:r>
              <a:rPr lang="en-US" sz="3200" dirty="0">
                <a:solidFill>
                  <a:srgbClr val="800000"/>
                </a:solidFill>
              </a:rPr>
              <a:t>:</a:t>
            </a:r>
          </a:p>
          <a:p>
            <a:endParaRPr lang="en-US" u="sng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See handout</a:t>
            </a:r>
          </a:p>
        </p:txBody>
      </p:sp>
    </p:spTree>
    <p:extLst>
      <p:ext uri="{BB962C8B-B14F-4D97-AF65-F5344CB8AC3E}">
        <p14:creationId xmlns:p14="http://schemas.microsoft.com/office/powerpoint/2010/main" val="16977532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814261"/>
          <a:ext cx="7924800" cy="5458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645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Topics/Themes/Major</a:t>
                      </a: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Questions</a:t>
                      </a:r>
                      <a:endParaRPr lang="en-US" sz="1600" dirty="0">
                        <a:solidFill>
                          <a:srgbClr val="0000CC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Development of “Doing” Projects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Parallel, Individual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79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Foundational Knowledge (mostly)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Application, Integration, Human Dimension/Other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Caring, Hum.</a:t>
                      </a:r>
                      <a:r>
                        <a:rPr lang="en-US" sz="1600" b="1" baseline="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Dim./ Self, Learning How to Learn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283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US" sz="20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979">
                <a:tc>
                  <a:txBody>
                    <a:bodyPr/>
                    <a:lstStyle/>
                    <a:p>
                      <a:endParaRPr lang="en-US" sz="17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09650" y="152400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800000"/>
                </a:solidFill>
              </a:rPr>
              <a:t>Building Your Weekly Schedule</a:t>
            </a:r>
            <a:r>
              <a:rPr lang="en-US" dirty="0">
                <a:solidFill>
                  <a:srgbClr val="800000"/>
                </a:solidFill>
              </a:rPr>
              <a:t>  (F2F)</a:t>
            </a:r>
            <a:endParaRPr lang="en-US" u="sng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872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814261"/>
          <a:ext cx="7924800" cy="5891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645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Topics/Themes/Major</a:t>
                      </a: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Questions</a:t>
                      </a:r>
                      <a:endParaRPr lang="en-US" sz="1600" dirty="0">
                        <a:solidFill>
                          <a:srgbClr val="0000CC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Development of “Doing” Projects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Parallel, Individual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79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Foundational Knowledge (mostly)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Application, Integration, Human Dimension/Other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Caring, Hum.</a:t>
                      </a:r>
                      <a:r>
                        <a:rPr lang="en-US" sz="1600" b="1" baseline="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Dim./ Self, Learning How to Learn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891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US" sz="20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endParaRPr lang="en-US" sz="17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Inside Class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09650" y="152400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800000"/>
                </a:solidFill>
              </a:rPr>
              <a:t>Building Your Weekly Schedule</a:t>
            </a:r>
            <a:r>
              <a:rPr lang="en-US" dirty="0">
                <a:solidFill>
                  <a:srgbClr val="800000"/>
                </a:solidFill>
              </a:rPr>
              <a:t>  (F2F)</a:t>
            </a:r>
            <a:endParaRPr lang="en-US" u="sng" dirty="0">
              <a:solidFill>
                <a:srgbClr val="800000"/>
              </a:solidFill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4000500" y="2450068"/>
            <a:ext cx="1371600" cy="646331"/>
            <a:chOff x="3962400" y="3200400"/>
            <a:chExt cx="1371600" cy="646331"/>
          </a:xfrm>
        </p:grpSpPr>
        <p:sp>
          <p:nvSpPr>
            <p:cNvPr id="10" name="Oval 9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Step “A”</a:t>
              </a: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000500" y="3313668"/>
            <a:ext cx="1371600" cy="646331"/>
            <a:chOff x="3962400" y="3200400"/>
            <a:chExt cx="1371600" cy="646331"/>
          </a:xfrm>
        </p:grpSpPr>
        <p:sp>
          <p:nvSpPr>
            <p:cNvPr id="21" name="Oval 20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Step “B”</a:t>
              </a:r>
            </a:p>
          </p:txBody>
        </p:sp>
      </p:grpSp>
      <p:grpSp>
        <p:nvGrpSpPr>
          <p:cNvPr id="5" name="Group 22"/>
          <p:cNvGrpSpPr/>
          <p:nvPr/>
        </p:nvGrpSpPr>
        <p:grpSpPr>
          <a:xfrm>
            <a:off x="4000500" y="4177268"/>
            <a:ext cx="1371600" cy="646331"/>
            <a:chOff x="3962400" y="3200400"/>
            <a:chExt cx="1371600" cy="646331"/>
          </a:xfrm>
        </p:grpSpPr>
        <p:sp>
          <p:nvSpPr>
            <p:cNvPr id="24" name="Oval 23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Step “C”</a:t>
              </a:r>
            </a:p>
          </p:txBody>
        </p:sp>
      </p:grpSp>
      <p:grpSp>
        <p:nvGrpSpPr>
          <p:cNvPr id="6" name="Group 25"/>
          <p:cNvGrpSpPr/>
          <p:nvPr/>
        </p:nvGrpSpPr>
        <p:grpSpPr>
          <a:xfrm>
            <a:off x="4000500" y="5040868"/>
            <a:ext cx="1371600" cy="646331"/>
            <a:chOff x="3962400" y="3200400"/>
            <a:chExt cx="1371600" cy="646331"/>
          </a:xfrm>
        </p:grpSpPr>
        <p:sp>
          <p:nvSpPr>
            <p:cNvPr id="27" name="Oval 26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Culm.</a:t>
              </a:r>
            </a:p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Project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334000" y="5257800"/>
            <a:ext cx="99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CC"/>
                </a:solidFill>
              </a:rPr>
              <a:t>You Plan It</a:t>
            </a:r>
            <a:r>
              <a:rPr lang="en-US" sz="18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90800" y="204847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CC"/>
                </a:solidFill>
              </a:rPr>
              <a:t>You Implement It</a:t>
            </a:r>
            <a:r>
              <a:rPr lang="en-US" sz="1800" dirty="0">
                <a:solidFill>
                  <a:srgbClr val="000000"/>
                </a:solidFill>
              </a:rPr>
              <a:t>: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5638800" y="2602468"/>
            <a:ext cx="0" cy="2667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3657600" y="2678668"/>
            <a:ext cx="0" cy="2667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37396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722438"/>
            <a:ext cx="8229600" cy="1706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Readiness Assessment Test</a:t>
            </a:r>
            <a:br>
              <a:rPr lang="en-US" sz="4000" b="1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</a:br>
            <a:r>
              <a:rPr lang="en-US" sz="4000" b="1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(RAT)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814261"/>
          <a:ext cx="7924800" cy="5891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645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Topics/Themes/Major</a:t>
                      </a: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Questions</a:t>
                      </a:r>
                      <a:endParaRPr lang="en-US" sz="1600" dirty="0">
                        <a:solidFill>
                          <a:srgbClr val="0000CC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Development of “Doing” Projects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Parallel, Individual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79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Foundational Knowledge (mostly)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Application, Integration, Human Dimension/Other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Caring, Hum.</a:t>
                      </a:r>
                      <a:r>
                        <a:rPr lang="en-US" sz="1600" b="1" baseline="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Dim./ Self, Learning How to Learn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891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Topic “A”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Topic “B”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Topic “C”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Topic “D”</a:t>
                      </a:r>
                    </a:p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Et cetera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US" sz="20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sz="17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Read:  Outside of Class</a:t>
                      </a:r>
                    </a:p>
                    <a:p>
                      <a:r>
                        <a:rPr lang="en-US" sz="17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Test:  Inside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Inside Class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09650" y="152400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800000"/>
                </a:solidFill>
              </a:rPr>
              <a:t>Building Your Weekly Schedule</a:t>
            </a:r>
            <a:r>
              <a:rPr lang="en-US" dirty="0">
                <a:solidFill>
                  <a:srgbClr val="800000"/>
                </a:solidFill>
              </a:rPr>
              <a:t>  (F2F)</a:t>
            </a:r>
            <a:endParaRPr lang="en-US" u="sng" dirty="0">
              <a:solidFill>
                <a:srgbClr val="800000"/>
              </a:solidFill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4000500" y="2450068"/>
            <a:ext cx="1371600" cy="646331"/>
            <a:chOff x="3962400" y="3200400"/>
            <a:chExt cx="1371600" cy="646331"/>
          </a:xfrm>
        </p:grpSpPr>
        <p:sp>
          <p:nvSpPr>
            <p:cNvPr id="10" name="Oval 9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Step “A”</a:t>
              </a: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000500" y="3313668"/>
            <a:ext cx="1371600" cy="646331"/>
            <a:chOff x="3962400" y="3200400"/>
            <a:chExt cx="1371600" cy="646331"/>
          </a:xfrm>
        </p:grpSpPr>
        <p:sp>
          <p:nvSpPr>
            <p:cNvPr id="21" name="Oval 20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Step “B”</a:t>
              </a:r>
            </a:p>
          </p:txBody>
        </p:sp>
      </p:grpSp>
      <p:grpSp>
        <p:nvGrpSpPr>
          <p:cNvPr id="5" name="Group 22"/>
          <p:cNvGrpSpPr/>
          <p:nvPr/>
        </p:nvGrpSpPr>
        <p:grpSpPr>
          <a:xfrm>
            <a:off x="4000500" y="4177268"/>
            <a:ext cx="1371600" cy="646331"/>
            <a:chOff x="3962400" y="3200400"/>
            <a:chExt cx="1371600" cy="646331"/>
          </a:xfrm>
        </p:grpSpPr>
        <p:sp>
          <p:nvSpPr>
            <p:cNvPr id="24" name="Oval 23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Step “C”</a:t>
              </a:r>
            </a:p>
          </p:txBody>
        </p:sp>
      </p:grpSp>
      <p:grpSp>
        <p:nvGrpSpPr>
          <p:cNvPr id="6" name="Group 25"/>
          <p:cNvGrpSpPr/>
          <p:nvPr/>
        </p:nvGrpSpPr>
        <p:grpSpPr>
          <a:xfrm>
            <a:off x="4000500" y="5040868"/>
            <a:ext cx="1371600" cy="646331"/>
            <a:chOff x="3962400" y="3200400"/>
            <a:chExt cx="1371600" cy="646331"/>
          </a:xfrm>
        </p:grpSpPr>
        <p:sp>
          <p:nvSpPr>
            <p:cNvPr id="27" name="Oval 26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Culm.</a:t>
              </a:r>
            </a:p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Project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62110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814261"/>
          <a:ext cx="7924800" cy="5782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645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Topics/Themes/Major</a:t>
                      </a:r>
                      <a:r>
                        <a:rPr lang="en-US" sz="1600" baseline="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Questions</a:t>
                      </a:r>
                      <a:endParaRPr lang="en-US" sz="1600" dirty="0">
                        <a:solidFill>
                          <a:srgbClr val="0000CC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Development of “Doing” Projects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Parallel, Individual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79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Foundational Knowledge (mostly)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Application, Integration, Human Dimension/Other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Caring, Hum.</a:t>
                      </a:r>
                      <a:r>
                        <a:rPr lang="en-US" sz="1600" b="1" baseline="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Dim./ Self, Learning How to Learn</a:t>
                      </a:r>
                      <a:endParaRPr lang="en-US" sz="16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283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Topic “A”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Topic “B”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Topic “C”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Topic “D”</a:t>
                      </a:r>
                    </a:p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Et cetera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Example: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“String of Activities”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36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X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36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Culminating</a:t>
                      </a:r>
                      <a:r>
                        <a:rPr lang="en-US" sz="2000" b="1" baseline="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Report</a:t>
                      </a:r>
                      <a:endParaRPr lang="en-US" sz="2000" b="1" dirty="0">
                        <a:solidFill>
                          <a:sysClr val="windowText" lastClr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979">
                <a:tc>
                  <a:txBody>
                    <a:bodyPr/>
                    <a:lstStyle/>
                    <a:p>
                      <a:r>
                        <a:rPr lang="en-US" sz="17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Read:  Outside of Class</a:t>
                      </a:r>
                    </a:p>
                    <a:p>
                      <a:r>
                        <a:rPr lang="en-US" sz="17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Test:  Inside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Inside Class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“Doing”: Inside &amp; Outside</a:t>
                      </a:r>
                      <a:r>
                        <a:rPr lang="en-US" sz="1400" b="1" baseline="0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of Class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Refl. Writing: Outside of Class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7315200" y="3352800"/>
            <a:ext cx="0" cy="2286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009650" y="152400"/>
            <a:ext cx="712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800000"/>
                </a:solidFill>
              </a:rPr>
              <a:t>Building Your Weekly Schedule</a:t>
            </a:r>
            <a:r>
              <a:rPr lang="en-US" dirty="0">
                <a:solidFill>
                  <a:srgbClr val="800000"/>
                </a:solidFill>
              </a:rPr>
              <a:t>  (F2F)</a:t>
            </a:r>
            <a:endParaRPr lang="en-US" u="sng" dirty="0">
              <a:solidFill>
                <a:srgbClr val="800000"/>
              </a:solidFill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4000500" y="2450068"/>
            <a:ext cx="1371600" cy="646331"/>
            <a:chOff x="3962400" y="3200400"/>
            <a:chExt cx="1371600" cy="646331"/>
          </a:xfrm>
        </p:grpSpPr>
        <p:sp>
          <p:nvSpPr>
            <p:cNvPr id="10" name="Oval 9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Step “A”</a:t>
              </a:r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4000500" y="3313668"/>
            <a:ext cx="1371600" cy="646331"/>
            <a:chOff x="3962400" y="3200400"/>
            <a:chExt cx="1371600" cy="646331"/>
          </a:xfrm>
        </p:grpSpPr>
        <p:sp>
          <p:nvSpPr>
            <p:cNvPr id="21" name="Oval 20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Step “B”</a:t>
              </a:r>
            </a:p>
          </p:txBody>
        </p:sp>
      </p:grpSp>
      <p:grpSp>
        <p:nvGrpSpPr>
          <p:cNvPr id="5" name="Group 22"/>
          <p:cNvGrpSpPr/>
          <p:nvPr/>
        </p:nvGrpSpPr>
        <p:grpSpPr>
          <a:xfrm>
            <a:off x="4000500" y="4177268"/>
            <a:ext cx="1371600" cy="646331"/>
            <a:chOff x="3962400" y="3200400"/>
            <a:chExt cx="1371600" cy="646331"/>
          </a:xfrm>
        </p:grpSpPr>
        <p:sp>
          <p:nvSpPr>
            <p:cNvPr id="24" name="Oval 23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Step “C”</a:t>
              </a:r>
            </a:p>
          </p:txBody>
        </p:sp>
      </p:grpSp>
      <p:grpSp>
        <p:nvGrpSpPr>
          <p:cNvPr id="11" name="Group 25"/>
          <p:cNvGrpSpPr/>
          <p:nvPr/>
        </p:nvGrpSpPr>
        <p:grpSpPr>
          <a:xfrm>
            <a:off x="4000500" y="5040868"/>
            <a:ext cx="1371600" cy="646331"/>
            <a:chOff x="3962400" y="3200400"/>
            <a:chExt cx="1371600" cy="646331"/>
          </a:xfrm>
        </p:grpSpPr>
        <p:sp>
          <p:nvSpPr>
            <p:cNvPr id="27" name="Oval 26"/>
            <p:cNvSpPr/>
            <p:nvPr/>
          </p:nvSpPr>
          <p:spPr bwMode="auto">
            <a:xfrm>
              <a:off x="3962400" y="3218765"/>
              <a:ext cx="1371600" cy="609600"/>
            </a:xfrm>
            <a:prstGeom prst="ellipse">
              <a:avLst/>
            </a:prstGeom>
            <a:noFill/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14800" y="3200400"/>
              <a:ext cx="1066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Culm.</a:t>
              </a:r>
            </a:p>
            <a:p>
              <a:pPr algn="ctr"/>
              <a:r>
                <a:rPr lang="en-US" sz="1800" dirty="0">
                  <a:solidFill>
                    <a:srgbClr val="0000CC"/>
                  </a:solidFill>
                </a:rPr>
                <a:t>Project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>
            <a:off x="7315200" y="4191000"/>
            <a:ext cx="0" cy="2286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293701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4"/>
          <p:cNvSpPr txBox="1">
            <a:spLocks noChangeArrowheads="1"/>
          </p:cNvSpPr>
          <p:nvPr/>
        </p:nvSpPr>
        <p:spPr bwMode="auto">
          <a:xfrm>
            <a:off x="1028700" y="1143000"/>
            <a:ext cx="7086600" cy="382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69913" indent="-569913">
              <a:lnSpc>
                <a:spcPct val="120000"/>
              </a:lnSpc>
              <a:spcBef>
                <a:spcPct val="50000"/>
              </a:spcBef>
            </a:pPr>
            <a:r>
              <a:rPr lang="en-US" sz="3600" u="sng" dirty="0">
                <a:solidFill>
                  <a:srgbClr val="A50021"/>
                </a:solidFill>
              </a:rPr>
              <a:t>INTEGRATING THE COURSE</a:t>
            </a:r>
          </a:p>
          <a:p>
            <a:pPr marL="1379538" lvl="1" indent="-695325">
              <a:lnSpc>
                <a:spcPct val="120000"/>
              </a:lnSpc>
              <a:spcBef>
                <a:spcPct val="50000"/>
              </a:spcBef>
              <a:buFont typeface="+mj-lt"/>
              <a:buAutoNum type="arabicPeriod"/>
            </a:pPr>
            <a:r>
              <a:rPr lang="en-US" sz="3200" dirty="0"/>
              <a:t>Weekly Schedule:</a:t>
            </a:r>
          </a:p>
          <a:p>
            <a:pPr marL="2174875" lvl="3" indent="-341313">
              <a:lnSpc>
                <a:spcPct val="12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3200" dirty="0">
                <a:solidFill>
                  <a:srgbClr val="0000CC"/>
                </a:solidFill>
              </a:rPr>
              <a:t>TEACHING STRATEGY</a:t>
            </a:r>
          </a:p>
          <a:p>
            <a:pPr marL="2174875" lvl="3" indent="-341313">
              <a:lnSpc>
                <a:spcPct val="12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Culminating Project</a:t>
            </a:r>
          </a:p>
          <a:p>
            <a:pPr marL="2174875" lvl="3" indent="-341313">
              <a:lnSpc>
                <a:spcPct val="12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String of Activities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895350" y="1219200"/>
            <a:ext cx="748665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A50021"/>
                </a:solidFill>
              </a:rPr>
              <a:t>TEACHING STRATEGY</a:t>
            </a:r>
            <a:r>
              <a:rPr lang="en-US" sz="3200"/>
              <a:t>: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en-US" sz="3200"/>
              <a:t>A particular </a:t>
            </a:r>
            <a:r>
              <a:rPr lang="en-US" sz="3200">
                <a:solidFill>
                  <a:srgbClr val="0000CC"/>
                </a:solidFill>
              </a:rPr>
              <a:t>COMBINATION</a:t>
            </a:r>
            <a:r>
              <a:rPr lang="en-US" sz="3200"/>
              <a:t> of learning activities… 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en-US" sz="3200"/>
              <a:t>arranged in a particular </a:t>
            </a:r>
            <a:r>
              <a:rPr lang="en-US" sz="3200">
                <a:solidFill>
                  <a:srgbClr val="0000CC"/>
                </a:solidFill>
              </a:rPr>
              <a:t>SEQUENCE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965325" y="5214938"/>
            <a:ext cx="481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95350" y="4675188"/>
            <a:ext cx="71628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Two Examples: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en-US"/>
              <a:t>Problem-based learning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en-US"/>
              <a:t>Team-based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981200" y="3500438"/>
            <a:ext cx="632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>
                <a:cs typeface="Times New Roman" pitchFamily="18" charset="0"/>
              </a:rPr>
              <a:t>Mon          Wed            Fri	        Mon          Wed               Fri</a:t>
            </a:r>
            <a:endParaRPr lang="en-US" sz="1600" b="0"/>
          </a:p>
        </p:txBody>
      </p:sp>
      <p:graphicFrame>
        <p:nvGraphicFramePr>
          <p:cNvPr id="141315" name="Group 3"/>
          <p:cNvGraphicFramePr>
            <a:graphicFrameLocks noGrp="1"/>
          </p:cNvGraphicFramePr>
          <p:nvPr/>
        </p:nvGraphicFramePr>
        <p:xfrm>
          <a:off x="762000" y="3836988"/>
          <a:ext cx="7772400" cy="1648460"/>
        </p:xfrm>
        <a:graphic>
          <a:graphicData uri="http://schemas.openxmlformats.org/drawingml/2006/table">
            <a:tbl>
              <a:tblPr/>
              <a:tblGrid>
                <a:gridCol w="126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0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1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0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02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18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18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985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In-Class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Activities: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?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?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Assessm’t &amp; Feedback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Out-of-Class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Activities: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?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?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9687" name="Text Box 66"/>
          <p:cNvSpPr txBox="1">
            <a:spLocks noChangeArrowheads="1"/>
          </p:cNvSpPr>
          <p:nvPr/>
        </p:nvSpPr>
        <p:spPr bwMode="auto">
          <a:xfrm>
            <a:off x="1524000" y="1066800"/>
            <a:ext cx="60960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A50021"/>
                </a:solidFill>
              </a:rPr>
              <a:t>“</a:t>
            </a:r>
            <a:r>
              <a:rPr lang="en-US" u="sng">
                <a:solidFill>
                  <a:srgbClr val="A50021"/>
                </a:solidFill>
              </a:rPr>
              <a:t>CASTLE-TOP” DIAGRAM</a:t>
            </a:r>
            <a:r>
              <a:rPr lang="en-US">
                <a:solidFill>
                  <a:srgbClr val="A50021"/>
                </a:solidFill>
              </a:rPr>
              <a:t>:</a:t>
            </a:r>
            <a:r>
              <a:rPr lang="en-US"/>
              <a:t>  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A Tool for Identifying Your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TEACHING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</a:rPr>
              <a:t>STRATEGY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352425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b="1" u="sng">
                <a:solidFill>
                  <a:srgbClr val="A50021"/>
                </a:solidFill>
              </a:rPr>
              <a:t>TEACHING STRATEGIES</a:t>
            </a:r>
            <a:br>
              <a:rPr lang="en-US" sz="3600" b="1" u="sng">
                <a:solidFill>
                  <a:srgbClr val="990033"/>
                </a:solidFill>
              </a:rPr>
            </a:br>
            <a:endParaRPr lang="en-US" sz="3600" b="1" u="sng">
              <a:solidFill>
                <a:srgbClr val="990033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685800" y="3352800"/>
            <a:ext cx="8077200" cy="32004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u="sng">
                <a:solidFill>
                  <a:srgbClr val="0000CC"/>
                </a:solidFill>
                <a:latin typeface="Tahoma" pitchFamily="34" charset="0"/>
              </a:rPr>
              <a:t>QUESTION</a:t>
            </a:r>
            <a:r>
              <a:rPr lang="en-US" sz="2400" b="1">
                <a:latin typeface="Tahoma" pitchFamily="34" charset="0"/>
              </a:rPr>
              <a:t>:</a:t>
            </a:r>
            <a:endParaRPr lang="en-US" sz="2400" b="1" u="sng">
              <a:latin typeface="Tahom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sz="2400" b="1">
                <a:latin typeface="Tahoma" pitchFamily="34" charset="0"/>
              </a:rPr>
              <a:t>This strategy creates a high likelihood that most students will…</a:t>
            </a:r>
          </a:p>
          <a:p>
            <a:pPr marL="1295400" lvl="2" indent="-381000"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US" b="1">
                <a:latin typeface="Tahoma" pitchFamily="34" charset="0"/>
              </a:rPr>
              <a:t>Be </a:t>
            </a:r>
            <a:r>
              <a:rPr lang="en-US" b="1" i="1">
                <a:latin typeface="Tahoma" pitchFamily="34" charset="0"/>
              </a:rPr>
              <a:t>exposed to</a:t>
            </a:r>
            <a:r>
              <a:rPr lang="en-US" b="1">
                <a:latin typeface="Tahoma" pitchFamily="34" charset="0"/>
              </a:rPr>
              <a:t> the content.</a:t>
            </a:r>
            <a:endParaRPr lang="en-US" b="1" i="1">
              <a:latin typeface="Tahoma" pitchFamily="34" charset="0"/>
            </a:endParaRPr>
          </a:p>
          <a:p>
            <a:pPr marL="1295400" lvl="2" indent="-381000"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US" b="1" i="1">
                <a:latin typeface="Tahoma" pitchFamily="34" charset="0"/>
              </a:rPr>
              <a:t>Understand</a:t>
            </a:r>
            <a:r>
              <a:rPr lang="en-US" b="1">
                <a:latin typeface="Tahoma" pitchFamily="34" charset="0"/>
              </a:rPr>
              <a:t> the content.</a:t>
            </a:r>
          </a:p>
          <a:p>
            <a:pPr marL="1295400" lvl="2" indent="-381000"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US" b="1">
                <a:latin typeface="Tahoma" pitchFamily="34" charset="0"/>
              </a:rPr>
              <a:t>Be able to </a:t>
            </a:r>
            <a:r>
              <a:rPr lang="en-US" b="1" i="1">
                <a:latin typeface="Tahoma" pitchFamily="34" charset="0"/>
              </a:rPr>
              <a:t>use</a:t>
            </a:r>
            <a:r>
              <a:rPr lang="en-US" b="1">
                <a:latin typeface="Tahoma" pitchFamily="34" charset="0"/>
              </a:rPr>
              <a:t> the content.</a:t>
            </a:r>
            <a:endParaRPr lang="en-US" b="1" i="1">
              <a:latin typeface="Tahoma" pitchFamily="34" charset="0"/>
            </a:endParaRPr>
          </a:p>
          <a:p>
            <a:pPr marL="1295400" lvl="2" indent="-381000"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US" b="1" i="1">
                <a:latin typeface="Tahoma" pitchFamily="34" charset="0"/>
              </a:rPr>
              <a:t>Value</a:t>
            </a:r>
            <a:r>
              <a:rPr lang="en-US" b="1">
                <a:latin typeface="Tahoma" pitchFamily="34" charset="0"/>
              </a:rPr>
              <a:t> the content.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09600" y="1295400"/>
          <a:ext cx="75438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6101334" imgH="1382940" progId="Word.Document.8">
                  <p:embed/>
                </p:oleObj>
              </mc:Choice>
              <mc:Fallback>
                <p:oleObj name="Document" r:id="rId4" imgW="6101334" imgH="13829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75438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390525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 u="sng">
                <a:solidFill>
                  <a:srgbClr val="990033"/>
                </a:solidFill>
              </a:rPr>
              <a:t>TEACHING STRATEGIES</a:t>
            </a:r>
            <a:br>
              <a:rPr lang="en-US" sz="4000" b="1" u="sng">
                <a:solidFill>
                  <a:srgbClr val="990033"/>
                </a:solidFill>
              </a:rPr>
            </a:br>
            <a:endParaRPr lang="en-US" sz="4000" b="1" u="sng">
              <a:solidFill>
                <a:srgbClr val="990033"/>
              </a:solidFill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533400" y="3505200"/>
            <a:ext cx="8077200" cy="32004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indent="-533400" eaLnBrk="1" hangingPunct="1">
              <a:lnSpc>
                <a:spcPct val="90000"/>
              </a:lnSpc>
              <a:spcAft>
                <a:spcPct val="30000"/>
              </a:spcAft>
              <a:buFontTx/>
              <a:buNone/>
            </a:pPr>
            <a:r>
              <a:rPr lang="en-US" sz="2200" b="1" u="sng">
                <a:latin typeface="Tahoma" pitchFamily="34" charset="0"/>
              </a:rPr>
              <a:t>QUESTION</a:t>
            </a:r>
            <a:r>
              <a:rPr lang="en-US" sz="2200" b="1">
                <a:latin typeface="Tahoma" pitchFamily="34" charset="0"/>
              </a:rPr>
              <a:t>:</a:t>
            </a:r>
            <a:endParaRPr lang="en-US" sz="2200" b="1" u="sng">
              <a:latin typeface="Tahom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sz="2200" b="1">
                <a:latin typeface="Tahoma" pitchFamily="34" charset="0"/>
              </a:rPr>
              <a:t>This strategy creates a high likelihood that most students will…</a:t>
            </a:r>
          </a:p>
          <a:p>
            <a:pPr marL="1295400" lvl="2" indent="-381000"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US" sz="2200" b="1">
                <a:latin typeface="Tahoma" pitchFamily="34" charset="0"/>
              </a:rPr>
              <a:t>Be </a:t>
            </a:r>
            <a:r>
              <a:rPr lang="en-US" sz="2200" b="1" i="1">
                <a:latin typeface="Tahoma" pitchFamily="34" charset="0"/>
              </a:rPr>
              <a:t>exposed to</a:t>
            </a:r>
            <a:r>
              <a:rPr lang="en-US" sz="2200" b="1">
                <a:latin typeface="Tahoma" pitchFamily="34" charset="0"/>
              </a:rPr>
              <a:t> the content.</a:t>
            </a:r>
            <a:endParaRPr lang="en-US" sz="2200" b="1" i="1">
              <a:latin typeface="Tahoma" pitchFamily="34" charset="0"/>
            </a:endParaRPr>
          </a:p>
          <a:p>
            <a:pPr marL="1295400" lvl="2" indent="-381000"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US" sz="2200" b="1" i="1">
                <a:latin typeface="Tahoma" pitchFamily="34" charset="0"/>
              </a:rPr>
              <a:t>Understand</a:t>
            </a:r>
            <a:r>
              <a:rPr lang="en-US" sz="2200" b="1">
                <a:latin typeface="Tahoma" pitchFamily="34" charset="0"/>
              </a:rPr>
              <a:t> the content.</a:t>
            </a:r>
          </a:p>
          <a:p>
            <a:pPr marL="1295400" lvl="2" indent="-381000"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US" sz="2200" b="1">
                <a:latin typeface="Tahoma" pitchFamily="34" charset="0"/>
              </a:rPr>
              <a:t>Be able to </a:t>
            </a:r>
            <a:r>
              <a:rPr lang="en-US" sz="2200" b="1" i="1">
                <a:latin typeface="Tahoma" pitchFamily="34" charset="0"/>
              </a:rPr>
              <a:t>use</a:t>
            </a:r>
            <a:r>
              <a:rPr lang="en-US" sz="2200" b="1">
                <a:latin typeface="Tahoma" pitchFamily="34" charset="0"/>
              </a:rPr>
              <a:t> the content.</a:t>
            </a:r>
            <a:endParaRPr lang="en-US" sz="2200" b="1" i="1">
              <a:latin typeface="Tahoma" pitchFamily="34" charset="0"/>
            </a:endParaRPr>
          </a:p>
          <a:p>
            <a:pPr marL="1295400" lvl="2" indent="-381000"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US" sz="2200" b="1" i="1">
                <a:latin typeface="Tahoma" pitchFamily="34" charset="0"/>
              </a:rPr>
              <a:t>Value</a:t>
            </a:r>
            <a:r>
              <a:rPr lang="en-US" sz="2200" b="1">
                <a:latin typeface="Tahoma" pitchFamily="34" charset="0"/>
              </a:rPr>
              <a:t> the content.</a:t>
            </a: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47700" y="1371600"/>
          <a:ext cx="7848600" cy="203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Document" r:id="rId4" imgW="6410431" imgH="2151921" progId="Word.Document.8">
                  <p:embed/>
                </p:oleObj>
              </mc:Choice>
              <mc:Fallback>
                <p:oleObj name="Document" r:id="rId4" imgW="6410431" imgH="215192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1371600"/>
                        <a:ext cx="7848600" cy="203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4"/>
          <p:cNvSpPr txBox="1">
            <a:spLocks noChangeArrowheads="1"/>
          </p:cNvSpPr>
          <p:nvPr/>
        </p:nvSpPr>
        <p:spPr bwMode="auto">
          <a:xfrm>
            <a:off x="1028700" y="1295400"/>
            <a:ext cx="70866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69913" indent="-569913">
              <a:lnSpc>
                <a:spcPct val="120000"/>
              </a:lnSpc>
              <a:spcBef>
                <a:spcPct val="50000"/>
              </a:spcBef>
            </a:pPr>
            <a:r>
              <a:rPr lang="en-US" sz="3600" u="sng">
                <a:solidFill>
                  <a:srgbClr val="A50021"/>
                </a:solidFill>
              </a:rPr>
              <a:t>INTEGRATING THE COURSE</a:t>
            </a:r>
          </a:p>
          <a:p>
            <a:pPr marL="1379538" lvl="1" indent="-695325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en-US" sz="3200"/>
              <a:t>3-Column Table</a:t>
            </a:r>
          </a:p>
          <a:p>
            <a:pPr marL="1379538" lvl="1" indent="-695325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en-US" sz="3200"/>
              <a:t>Weekly Schedule</a:t>
            </a:r>
          </a:p>
          <a:p>
            <a:pPr marL="1939925" lvl="2" indent="-465138"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3200"/>
              <a:t>Teaching Strategy</a:t>
            </a:r>
          </a:p>
          <a:p>
            <a:pPr marL="1939925" lvl="2" indent="-465138"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3600">
                <a:solidFill>
                  <a:srgbClr val="0000CC"/>
                </a:solidFill>
              </a:rPr>
              <a:t>Culminating Project</a:t>
            </a:r>
          </a:p>
          <a:p>
            <a:pPr marL="1939925" lvl="2" indent="-465138"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3200"/>
              <a:t>String of Activities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4"/>
          <p:cNvSpPr txBox="1">
            <a:spLocks noChangeArrowheads="1"/>
          </p:cNvSpPr>
          <p:nvPr/>
        </p:nvSpPr>
        <p:spPr bwMode="auto">
          <a:xfrm>
            <a:off x="1028700" y="1295400"/>
            <a:ext cx="7086600" cy="413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69913" indent="-569913">
              <a:lnSpc>
                <a:spcPct val="120000"/>
              </a:lnSpc>
              <a:spcBef>
                <a:spcPct val="50000"/>
              </a:spcBef>
            </a:pPr>
            <a:r>
              <a:rPr lang="en-US" sz="3600" u="sng" dirty="0">
                <a:solidFill>
                  <a:srgbClr val="A50021"/>
                </a:solidFill>
              </a:rPr>
              <a:t>INTEGRATING THE COURSE</a:t>
            </a:r>
          </a:p>
          <a:p>
            <a:pPr marL="1379538" lvl="1" indent="-695325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en-US" sz="3200" dirty="0"/>
              <a:t>Weekly Schedule</a:t>
            </a:r>
          </a:p>
          <a:p>
            <a:pPr marL="1939925" lvl="2" indent="-465138"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3200" dirty="0"/>
              <a:t>Teaching Strategy</a:t>
            </a:r>
          </a:p>
          <a:p>
            <a:pPr marL="1939925" lvl="2" indent="-465138"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3200" dirty="0"/>
              <a:t>Culminating Project</a:t>
            </a:r>
          </a:p>
          <a:p>
            <a:pPr marL="1939925" lvl="2" indent="-465138"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3600" dirty="0">
                <a:solidFill>
                  <a:srgbClr val="0000CC"/>
                </a:solidFill>
              </a:rPr>
              <a:t>String of Activities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"/>
          <p:cNvSpPr>
            <a:spLocks noChangeArrowheads="1"/>
          </p:cNvSpPr>
          <p:nvPr/>
        </p:nvSpPr>
        <p:spPr bwMode="auto">
          <a:xfrm>
            <a:off x="1676400" y="914400"/>
            <a:ext cx="6934200" cy="5715000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6739" name="TextBox 2"/>
          <p:cNvSpPr txBox="1">
            <a:spLocks noChangeArrowheads="1"/>
          </p:cNvSpPr>
          <p:nvPr/>
        </p:nvSpPr>
        <p:spPr bwMode="auto">
          <a:xfrm>
            <a:off x="685800" y="914400"/>
            <a:ext cx="990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cs typeface="Arial" pitchFamily="34" charset="0"/>
              </a:rPr>
              <a:t>Week 1:</a:t>
            </a:r>
          </a:p>
        </p:txBody>
      </p:sp>
      <p:sp>
        <p:nvSpPr>
          <p:cNvPr id="116740" name="TextBox 3"/>
          <p:cNvSpPr txBox="1">
            <a:spLocks noChangeArrowheads="1"/>
          </p:cNvSpPr>
          <p:nvPr/>
        </p:nvSpPr>
        <p:spPr bwMode="auto">
          <a:xfrm>
            <a:off x="457200" y="6321425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cs typeface="Arial" pitchFamily="34" charset="0"/>
              </a:rPr>
              <a:t>Week 15: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58674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00CC"/>
                </a:solidFill>
                <a:cs typeface="Arial" pitchFamily="34" charset="0"/>
              </a:rPr>
              <a:t>Culminating Projects</a:t>
            </a:r>
            <a:r>
              <a:rPr lang="en-US" sz="2000" dirty="0">
                <a:solidFill>
                  <a:srgbClr val="0000CC"/>
                </a:solidFill>
                <a:cs typeface="Arial" pitchFamily="34" charset="0"/>
              </a:rPr>
              <a:t>: 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Teaching Portfolio &amp; Learning Portfolio</a:t>
            </a:r>
            <a:endParaRPr lang="en-US" sz="2000" u="sng" dirty="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u="sng" dirty="0">
                <a:solidFill>
                  <a:srgbClr val="A50021"/>
                </a:solidFill>
                <a:latin typeface="Tahoma" pitchFamily="34" charset="0"/>
                <a:cs typeface="Tahoma" pitchFamily="34" charset="0"/>
              </a:rPr>
              <a:t>Readiness Assessment Test</a:t>
            </a:r>
          </a:p>
        </p:txBody>
      </p:sp>
      <p:pic>
        <p:nvPicPr>
          <p:cNvPr id="36867" name="Picture 3" descr="untitled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362200"/>
            <a:ext cx="4343400" cy="4038600"/>
          </a:xfrm>
          <a:noFill/>
          <a:ln>
            <a:miter lim="800000"/>
            <a:headEnd/>
            <a:tailEnd/>
          </a:ln>
        </p:spPr>
      </p:pic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346325" y="1633538"/>
            <a:ext cx="443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CC"/>
                </a:solidFill>
              </a:rPr>
              <a:t>www.epsteineducation.com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676400" y="914400"/>
            <a:ext cx="6934200" cy="5715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9144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Week 1: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321623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Week 15: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1366421"/>
            <a:ext cx="6096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indent="-1200150">
              <a:spcBef>
                <a:spcPts val="2400"/>
              </a:spcBef>
            </a:pPr>
            <a:r>
              <a:rPr lang="en-US" sz="1800" dirty="0">
                <a:solidFill>
                  <a:srgbClr val="0000CC"/>
                </a:solidFill>
              </a:rPr>
              <a:t>Week 3:</a:t>
            </a:r>
            <a:r>
              <a:rPr lang="en-US" sz="1800" dirty="0"/>
              <a:t>   Find </a:t>
            </a:r>
            <a:r>
              <a:rPr lang="en-US" sz="1800" u="sng" dirty="0"/>
              <a:t>Resources</a:t>
            </a:r>
            <a:r>
              <a:rPr lang="en-US" sz="1800" dirty="0"/>
              <a:t> on Teaching &amp; Learning</a:t>
            </a:r>
          </a:p>
          <a:p>
            <a:pPr marL="1200150" indent="-1200150">
              <a:spcBef>
                <a:spcPts val="2400"/>
              </a:spcBef>
            </a:pPr>
            <a:r>
              <a:rPr lang="en-US" sz="1800" dirty="0">
                <a:solidFill>
                  <a:srgbClr val="0000CC"/>
                </a:solidFill>
              </a:rPr>
              <a:t>Week 5:   </a:t>
            </a:r>
            <a:r>
              <a:rPr lang="en-US" sz="1800" dirty="0"/>
              <a:t>Find </a:t>
            </a:r>
            <a:r>
              <a:rPr lang="en-US" sz="1800" u="sng" dirty="0"/>
              <a:t>10 major topics</a:t>
            </a:r>
            <a:r>
              <a:rPr lang="en-US" sz="1800" dirty="0"/>
              <a:t> on college-level teaching</a:t>
            </a:r>
          </a:p>
          <a:p>
            <a:pPr marL="1200150" indent="-1200150">
              <a:spcBef>
                <a:spcPts val="2400"/>
              </a:spcBef>
            </a:pPr>
            <a:r>
              <a:rPr lang="en-US" sz="1800" dirty="0">
                <a:solidFill>
                  <a:srgbClr val="0000CC"/>
                </a:solidFill>
              </a:rPr>
              <a:t>Week 7:   </a:t>
            </a:r>
            <a:r>
              <a:rPr lang="en-US" sz="1800" dirty="0"/>
              <a:t>Select the </a:t>
            </a:r>
            <a:r>
              <a:rPr lang="en-US" sz="1800" u="sng" dirty="0"/>
              <a:t>4 topics most urgent</a:t>
            </a:r>
            <a:r>
              <a:rPr lang="en-US" sz="1800" dirty="0"/>
              <a:t> for you</a:t>
            </a:r>
          </a:p>
          <a:p>
            <a:pPr marL="1200150" indent="-1200150">
              <a:spcBef>
                <a:spcPts val="2400"/>
              </a:spcBef>
            </a:pPr>
            <a:r>
              <a:rPr lang="en-US" sz="1800" dirty="0">
                <a:solidFill>
                  <a:srgbClr val="0000CC"/>
                </a:solidFill>
              </a:rPr>
              <a:t>Week 9</a:t>
            </a:r>
            <a:r>
              <a:rPr lang="en-US" sz="1800" dirty="0"/>
              <a:t>:   Select 1 topic – and learn about it NOW</a:t>
            </a:r>
          </a:p>
          <a:p>
            <a:pPr marL="1200150" indent="-1200150">
              <a:spcBef>
                <a:spcPts val="2400"/>
              </a:spcBef>
            </a:pPr>
            <a:r>
              <a:rPr lang="en-US" sz="1800" dirty="0">
                <a:solidFill>
                  <a:srgbClr val="0000CC"/>
                </a:solidFill>
              </a:rPr>
              <a:t>Week 13:  </a:t>
            </a:r>
            <a:r>
              <a:rPr lang="en-US" sz="1800" dirty="0"/>
              <a:t>For 3 remaining topics – Identify a learning strategy for each one</a:t>
            </a:r>
          </a:p>
          <a:p>
            <a:pPr marL="1200150" indent="-1200150">
              <a:spcBef>
                <a:spcPts val="2400"/>
              </a:spcBef>
            </a:pPr>
            <a:r>
              <a:rPr lang="en-US" sz="1800" dirty="0">
                <a:solidFill>
                  <a:srgbClr val="0000CC"/>
                </a:solidFill>
              </a:rPr>
              <a:t>Week 14:  </a:t>
            </a:r>
            <a:r>
              <a:rPr lang="en-US" sz="1800" dirty="0"/>
              <a:t>Topics &amp; Learning strategies (= PLAN for future professional development)</a:t>
            </a:r>
          </a:p>
          <a:p>
            <a:pPr marL="1200150" indent="-1200150">
              <a:spcBef>
                <a:spcPts val="2400"/>
              </a:spcBef>
            </a:pPr>
            <a:r>
              <a:rPr lang="en-US" sz="1800" dirty="0">
                <a:solidFill>
                  <a:srgbClr val="0000CC"/>
                </a:solidFill>
              </a:rPr>
              <a:t>Week 15</a:t>
            </a:r>
            <a:r>
              <a:rPr lang="en-US" sz="1800" dirty="0"/>
              <a:t>:  Insert your Plan as Part 4 in your Teaching Portfolio &amp; Learning Portfolio [2 Culminating Projects for course]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4"/>
          <p:cNvSpPr txBox="1">
            <a:spLocks noChangeArrowheads="1"/>
          </p:cNvSpPr>
          <p:nvPr/>
        </p:nvSpPr>
        <p:spPr bwMode="auto">
          <a:xfrm>
            <a:off x="1028700" y="1295400"/>
            <a:ext cx="7581900" cy="404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69913" indent="-569913">
              <a:lnSpc>
                <a:spcPct val="120000"/>
              </a:lnSpc>
              <a:spcBef>
                <a:spcPct val="50000"/>
              </a:spcBef>
            </a:pPr>
            <a:r>
              <a:rPr lang="en-US" sz="3600" u="sng" dirty="0">
                <a:solidFill>
                  <a:srgbClr val="A50021"/>
                </a:solidFill>
              </a:rPr>
              <a:t>INTEGRATING THE COURSE</a:t>
            </a:r>
            <a:endParaRPr lang="en-US" sz="3200" b="0" dirty="0"/>
          </a:p>
          <a:p>
            <a:pPr marL="1379538" lvl="1" indent="-695325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en-US" sz="3200" u="sng" dirty="0"/>
              <a:t>Build Your Weekly Schedule</a:t>
            </a:r>
          </a:p>
          <a:p>
            <a:pPr marL="1939925" lvl="2" indent="-465138"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3200" dirty="0"/>
              <a:t>Teaching Strategy</a:t>
            </a:r>
          </a:p>
          <a:p>
            <a:pPr marL="1939925" lvl="2" indent="-465138"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3200" dirty="0"/>
              <a:t>Culminating Project</a:t>
            </a:r>
          </a:p>
          <a:p>
            <a:pPr marL="1939925" lvl="2" indent="-465138"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3200" dirty="0"/>
              <a:t>String of Activities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616075" y="5822950"/>
            <a:ext cx="5911850" cy="6540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130000"/>
              </a:lnSpc>
              <a:spcBef>
                <a:spcPts val="300"/>
              </a:spcBef>
            </a:pPr>
            <a:r>
              <a:rPr lang="en-US" sz="2200"/>
              <a:t>S i t u a t i o n a l    F a c t o r s</a:t>
            </a:r>
            <a:endParaRPr lang="en-US" sz="2200" b="0">
              <a:latin typeface="Garamond" pitchFamily="18" charset="0"/>
            </a:endParaRPr>
          </a:p>
        </p:txBody>
      </p:sp>
      <p:sp>
        <p:nvSpPr>
          <p:cNvPr id="73731" name="AutoShape 3"/>
          <p:cNvSpPr>
            <a:spLocks noChangeArrowheads="1"/>
          </p:cNvSpPr>
          <p:nvPr/>
        </p:nvSpPr>
        <p:spPr bwMode="auto">
          <a:xfrm>
            <a:off x="2633663" y="5272088"/>
            <a:ext cx="304800" cy="327025"/>
          </a:xfrm>
          <a:prstGeom prst="upArrow">
            <a:avLst>
              <a:gd name="adj1" fmla="val 50000"/>
              <a:gd name="adj2" fmla="val 26823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4419600" y="5272088"/>
            <a:ext cx="304800" cy="327025"/>
          </a:xfrm>
          <a:prstGeom prst="upArrow">
            <a:avLst>
              <a:gd name="adj1" fmla="val 50000"/>
              <a:gd name="adj2" fmla="val 26823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6100763" y="5272088"/>
            <a:ext cx="307975" cy="327025"/>
          </a:xfrm>
          <a:prstGeom prst="upArrow">
            <a:avLst>
              <a:gd name="adj1" fmla="val 50000"/>
              <a:gd name="adj2" fmla="val 26546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447800" y="3810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 b="0">
              <a:latin typeface="Garamond" pitchFamily="18" charset="0"/>
            </a:endParaRP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838200" y="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 b="0">
              <a:latin typeface="Garamond" pitchFamily="18" charset="0"/>
            </a:endParaRP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304800" y="304800"/>
            <a:ext cx="851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 b="0">
              <a:latin typeface="Garamond" pitchFamily="18" charset="0"/>
            </a:endParaRP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1295400" y="228600"/>
            <a:ext cx="65532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990033"/>
                </a:solidFill>
              </a:rPr>
              <a:t>Model of:</a:t>
            </a:r>
          </a:p>
          <a:p>
            <a:pPr algn="ctr" eaLnBrk="0" hangingPunct="0">
              <a:spcBef>
                <a:spcPts val="600"/>
              </a:spcBef>
              <a:spcAft>
                <a:spcPct val="10000"/>
              </a:spcAft>
            </a:pPr>
            <a:r>
              <a:rPr lang="en-US" u="sng">
                <a:solidFill>
                  <a:srgbClr val="990033"/>
                </a:solidFill>
              </a:rPr>
              <a:t>INTEGRATED COURSE DESIGN</a:t>
            </a:r>
          </a:p>
        </p:txBody>
      </p:sp>
      <p:sp>
        <p:nvSpPr>
          <p:cNvPr id="73738" name="Oval 10"/>
          <p:cNvSpPr>
            <a:spLocks noChangeArrowheads="1"/>
          </p:cNvSpPr>
          <p:nvPr/>
        </p:nvSpPr>
        <p:spPr bwMode="auto">
          <a:xfrm>
            <a:off x="3246438" y="1676400"/>
            <a:ext cx="2651125" cy="139065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3695700" y="1981200"/>
            <a:ext cx="1790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100"/>
              <a:t>Learning Goals</a:t>
            </a:r>
            <a:endParaRPr lang="en-US" sz="4000" b="0">
              <a:latin typeface="Garamond" pitchFamily="18" charset="0"/>
            </a:endParaRPr>
          </a:p>
        </p:txBody>
      </p:sp>
      <p:sp>
        <p:nvSpPr>
          <p:cNvPr id="73740" name="Freeform 12"/>
          <p:cNvSpPr>
            <a:spLocks/>
          </p:cNvSpPr>
          <p:nvPr/>
        </p:nvSpPr>
        <p:spPr bwMode="auto">
          <a:xfrm>
            <a:off x="3168650" y="2933700"/>
            <a:ext cx="571500" cy="711200"/>
          </a:xfrm>
          <a:custGeom>
            <a:avLst/>
            <a:gdLst>
              <a:gd name="T0" fmla="*/ 0 w 360"/>
              <a:gd name="T1" fmla="*/ 2147483647 h 448"/>
              <a:gd name="T2" fmla="*/ 2147483647 w 360"/>
              <a:gd name="T3" fmla="*/ 0 h 448"/>
              <a:gd name="T4" fmla="*/ 0 60000 65536"/>
              <a:gd name="T5" fmla="*/ 0 60000 65536"/>
              <a:gd name="T6" fmla="*/ 0 w 360"/>
              <a:gd name="T7" fmla="*/ 0 h 448"/>
              <a:gd name="T8" fmla="*/ 360 w 360"/>
              <a:gd name="T9" fmla="*/ 448 h 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448">
                <a:moveTo>
                  <a:pt x="0" y="448"/>
                </a:moveTo>
                <a:lnTo>
                  <a:pt x="36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741" name="Freeform 13"/>
          <p:cNvSpPr>
            <a:spLocks/>
          </p:cNvSpPr>
          <p:nvPr/>
        </p:nvSpPr>
        <p:spPr bwMode="auto">
          <a:xfrm>
            <a:off x="5422900" y="2933700"/>
            <a:ext cx="533400" cy="717550"/>
          </a:xfrm>
          <a:custGeom>
            <a:avLst/>
            <a:gdLst>
              <a:gd name="T0" fmla="*/ 2147483647 w 336"/>
              <a:gd name="T1" fmla="*/ 2147483647 h 452"/>
              <a:gd name="T2" fmla="*/ 0 w 336"/>
              <a:gd name="T3" fmla="*/ 0 h 452"/>
              <a:gd name="T4" fmla="*/ 0 60000 65536"/>
              <a:gd name="T5" fmla="*/ 0 60000 65536"/>
              <a:gd name="T6" fmla="*/ 0 w 336"/>
              <a:gd name="T7" fmla="*/ 0 h 452"/>
              <a:gd name="T8" fmla="*/ 336 w 336"/>
              <a:gd name="T9" fmla="*/ 452 h 4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6" h="452">
                <a:moveTo>
                  <a:pt x="336" y="452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73742" name="Group 14"/>
          <p:cNvGrpSpPr>
            <a:grpSpLocks/>
          </p:cNvGrpSpPr>
          <p:nvPr/>
        </p:nvGrpSpPr>
        <p:grpSpPr bwMode="auto">
          <a:xfrm>
            <a:off x="1463675" y="3638550"/>
            <a:ext cx="6308725" cy="1390650"/>
            <a:chOff x="893" y="2292"/>
            <a:chExt cx="3974" cy="876"/>
          </a:xfrm>
        </p:grpSpPr>
        <p:grpSp>
          <p:nvGrpSpPr>
            <p:cNvPr id="73743" name="Group 15"/>
            <p:cNvGrpSpPr>
              <a:grpSpLocks/>
            </p:cNvGrpSpPr>
            <p:nvPr/>
          </p:nvGrpSpPr>
          <p:grpSpPr bwMode="auto">
            <a:xfrm>
              <a:off x="3197" y="2292"/>
              <a:ext cx="1670" cy="876"/>
              <a:chOff x="3216" y="2292"/>
              <a:chExt cx="1670" cy="876"/>
            </a:xfrm>
          </p:grpSpPr>
          <p:sp>
            <p:nvSpPr>
              <p:cNvPr id="73748" name="Oval 16"/>
              <p:cNvSpPr>
                <a:spLocks noChangeArrowheads="1"/>
              </p:cNvSpPr>
              <p:nvPr/>
            </p:nvSpPr>
            <p:spPr bwMode="auto">
              <a:xfrm>
                <a:off x="3216" y="2292"/>
                <a:ext cx="1670" cy="876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9" name="Text Box 17"/>
              <p:cNvSpPr txBox="1">
                <a:spLocks noChangeArrowheads="1"/>
              </p:cNvSpPr>
              <p:nvPr/>
            </p:nvSpPr>
            <p:spPr bwMode="auto">
              <a:xfrm>
                <a:off x="3421" y="2469"/>
                <a:ext cx="1259" cy="5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100"/>
                  <a:t>Feedback &amp;       Assessment</a:t>
                </a:r>
                <a:endParaRPr lang="en-US" sz="2100" b="0">
                  <a:latin typeface="Garamond" pitchFamily="18" charset="0"/>
                </a:endParaRPr>
              </a:p>
            </p:txBody>
          </p:sp>
        </p:grpSp>
        <p:grpSp>
          <p:nvGrpSpPr>
            <p:cNvPr id="73744" name="Group 18"/>
            <p:cNvGrpSpPr>
              <a:grpSpLocks/>
            </p:cNvGrpSpPr>
            <p:nvPr/>
          </p:nvGrpSpPr>
          <p:grpSpPr bwMode="auto">
            <a:xfrm>
              <a:off x="893" y="2292"/>
              <a:ext cx="1670" cy="876"/>
              <a:chOff x="912" y="2292"/>
              <a:chExt cx="1670" cy="876"/>
            </a:xfrm>
          </p:grpSpPr>
          <p:sp>
            <p:nvSpPr>
              <p:cNvPr id="73746" name="Oval 19"/>
              <p:cNvSpPr>
                <a:spLocks noChangeArrowheads="1"/>
              </p:cNvSpPr>
              <p:nvPr/>
            </p:nvSpPr>
            <p:spPr bwMode="auto">
              <a:xfrm>
                <a:off x="912" y="2292"/>
                <a:ext cx="1670" cy="876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7" name="Text Box 20"/>
              <p:cNvSpPr txBox="1">
                <a:spLocks noChangeArrowheads="1"/>
              </p:cNvSpPr>
              <p:nvPr/>
            </p:nvSpPr>
            <p:spPr bwMode="auto">
              <a:xfrm>
                <a:off x="1081" y="2400"/>
                <a:ext cx="1332" cy="6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100"/>
                  <a:t>Teaching &amp;</a:t>
                </a:r>
              </a:p>
              <a:p>
                <a:pPr algn="ctr" eaLnBrk="0" hangingPunct="0"/>
                <a:r>
                  <a:rPr lang="en-US" sz="2100"/>
                  <a:t>Learning</a:t>
                </a:r>
              </a:p>
              <a:p>
                <a:pPr algn="ctr" eaLnBrk="0" hangingPunct="0"/>
                <a:r>
                  <a:rPr lang="en-US" sz="2100"/>
                  <a:t>Activities</a:t>
                </a:r>
                <a:endParaRPr lang="en-US" sz="2100" b="0"/>
              </a:p>
            </p:txBody>
          </p:sp>
        </p:grpSp>
        <p:sp>
          <p:nvSpPr>
            <p:cNvPr id="73745" name="Freeform 21"/>
            <p:cNvSpPr>
              <a:spLocks/>
            </p:cNvSpPr>
            <p:nvPr/>
          </p:nvSpPr>
          <p:spPr bwMode="auto">
            <a:xfrm>
              <a:off x="2584" y="2728"/>
              <a:ext cx="588" cy="4"/>
            </a:xfrm>
            <a:custGeom>
              <a:avLst/>
              <a:gdLst>
                <a:gd name="T0" fmla="*/ 0 w 588"/>
                <a:gd name="T1" fmla="*/ 4 h 4"/>
                <a:gd name="T2" fmla="*/ 588 w 588"/>
                <a:gd name="T3" fmla="*/ 0 h 4"/>
                <a:gd name="T4" fmla="*/ 0 60000 65536"/>
                <a:gd name="T5" fmla="*/ 0 60000 65536"/>
                <a:gd name="T6" fmla="*/ 0 w 588"/>
                <a:gd name="T7" fmla="*/ 0 h 4"/>
                <a:gd name="T8" fmla="*/ 588 w 588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8" h="4">
                  <a:moveTo>
                    <a:pt x="0" y="4"/>
                  </a:moveTo>
                  <a:lnTo>
                    <a:pt x="588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81200" y="1676400"/>
            <a:ext cx="419100" cy="390525"/>
            <a:chOff x="1410" y="6892"/>
            <a:chExt cx="660" cy="615"/>
          </a:xfrm>
        </p:grpSpPr>
        <p:sp>
          <p:nvSpPr>
            <p:cNvPr id="37023" name="Oval 4"/>
            <p:cNvSpPr>
              <a:spLocks noChangeArrowheads="1"/>
            </p:cNvSpPr>
            <p:nvPr/>
          </p:nvSpPr>
          <p:spPr bwMode="auto">
            <a:xfrm>
              <a:off x="1410" y="6892"/>
              <a:ext cx="660" cy="61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66917" name="Text Box 5"/>
            <p:cNvSpPr txBox="1">
              <a:spLocks noChangeArrowheads="1"/>
            </p:cNvSpPr>
            <p:nvPr/>
          </p:nvSpPr>
          <p:spPr bwMode="auto">
            <a:xfrm>
              <a:off x="1500" y="6997"/>
              <a:ext cx="480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cs typeface="Arial" charset="0"/>
                </a:rPr>
                <a:t>1</a:t>
              </a:r>
              <a:endParaRPr lang="en-US" sz="3600" dirty="0">
                <a:solidFill>
                  <a:srgbClr val="000000"/>
                </a:solidFill>
                <a:latin typeface="Arial"/>
                <a:cs typeface="Arial" charset="0"/>
              </a:endParaRPr>
            </a:p>
          </p:txBody>
        </p:sp>
      </p:grpSp>
      <p:sp>
        <p:nvSpPr>
          <p:cNvPr id="166918" name="Arc 6"/>
          <p:cNvSpPr>
            <a:spLocks/>
          </p:cNvSpPr>
          <p:nvPr/>
        </p:nvSpPr>
        <p:spPr bwMode="auto">
          <a:xfrm>
            <a:off x="2000250" y="2743200"/>
            <a:ext cx="361950" cy="1524000"/>
          </a:xfrm>
          <a:custGeom>
            <a:avLst/>
            <a:gdLst>
              <a:gd name="T0" fmla="*/ 0 w 21497"/>
              <a:gd name="T1" fmla="*/ 0 h 21600"/>
              <a:gd name="T2" fmla="*/ 1727669208 w 21497"/>
              <a:gd name="T3" fmla="*/ 2147483647 h 21600"/>
              <a:gd name="T4" fmla="*/ 0 w 21497"/>
              <a:gd name="T5" fmla="*/ 2147483647 h 21600"/>
              <a:gd name="T6" fmla="*/ 0 60000 65536"/>
              <a:gd name="T7" fmla="*/ 0 60000 65536"/>
              <a:gd name="T8" fmla="*/ 0 60000 65536"/>
              <a:gd name="T9" fmla="*/ 0 w 21497"/>
              <a:gd name="T10" fmla="*/ 0 h 21600"/>
              <a:gd name="T11" fmla="*/ 21497 w 214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97" h="21600" fill="none" extrusionOk="0">
                <a:moveTo>
                  <a:pt x="-1" y="0"/>
                </a:moveTo>
                <a:cubicBezTo>
                  <a:pt x="11112" y="0"/>
                  <a:pt x="20412" y="8432"/>
                  <a:pt x="21496" y="19492"/>
                </a:cubicBezTo>
              </a:path>
              <a:path w="21497" h="21600" stroke="0" extrusionOk="0">
                <a:moveTo>
                  <a:pt x="-1" y="0"/>
                </a:moveTo>
                <a:cubicBezTo>
                  <a:pt x="11112" y="0"/>
                  <a:pt x="20412" y="8432"/>
                  <a:pt x="21496" y="19492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400300" y="3292475"/>
            <a:ext cx="419100" cy="390525"/>
            <a:chOff x="3483" y="5385"/>
            <a:chExt cx="660" cy="615"/>
          </a:xfrm>
        </p:grpSpPr>
        <p:sp>
          <p:nvSpPr>
            <p:cNvPr id="37021" name="Oval 8"/>
            <p:cNvSpPr>
              <a:spLocks noChangeArrowheads="1"/>
            </p:cNvSpPr>
            <p:nvPr/>
          </p:nvSpPr>
          <p:spPr bwMode="auto">
            <a:xfrm>
              <a:off x="3483" y="5385"/>
              <a:ext cx="660" cy="61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66921" name="Text Box 9"/>
            <p:cNvSpPr txBox="1">
              <a:spLocks noChangeArrowheads="1"/>
            </p:cNvSpPr>
            <p:nvPr/>
          </p:nvSpPr>
          <p:spPr bwMode="auto">
            <a:xfrm>
              <a:off x="3593" y="5498"/>
              <a:ext cx="443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cs typeface="Arial" charset="0"/>
                </a:rPr>
                <a:t>2</a:t>
              </a:r>
              <a:endParaRPr lang="en-US" sz="3600" dirty="0">
                <a:solidFill>
                  <a:srgbClr val="000000"/>
                </a:solidFill>
                <a:latin typeface="Arial"/>
                <a:cs typeface="Arial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57200" y="1752600"/>
            <a:ext cx="144780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u="sng" dirty="0">
                <a:solidFill>
                  <a:srgbClr val="000000"/>
                </a:solidFill>
                <a:cs typeface="Arial" charset="0"/>
              </a:rPr>
              <a:t>Learning Outcomes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Xxx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Xxx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Xxx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Xxx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Xxx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xxx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057400" y="4191000"/>
          <a:ext cx="266699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Outcomes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Ass’m’t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Activ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LearningActiv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Xxx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3. Xxx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Xxx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 Xxx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6. Xxx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819400" y="4800600"/>
            <a:ext cx="1295400" cy="1447800"/>
            <a:chOff x="3124200" y="4800600"/>
            <a:chExt cx="1295400" cy="1447800"/>
          </a:xfrm>
        </p:grpSpPr>
        <p:cxnSp>
          <p:nvCxnSpPr>
            <p:cNvPr id="37009" name="Straight Arrow Connector 15"/>
            <p:cNvCxnSpPr>
              <a:cxnSpLocks noChangeShapeType="1"/>
            </p:cNvCxnSpPr>
            <p:nvPr/>
          </p:nvCxnSpPr>
          <p:spPr bwMode="auto">
            <a:xfrm>
              <a:off x="3124200" y="4800600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0" name="Straight Arrow Connector 17"/>
            <p:cNvCxnSpPr>
              <a:cxnSpLocks noChangeShapeType="1"/>
            </p:cNvCxnSpPr>
            <p:nvPr/>
          </p:nvCxnSpPr>
          <p:spPr bwMode="auto">
            <a:xfrm>
              <a:off x="3810000" y="4800600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1" name="Straight Arrow Connector 18"/>
            <p:cNvCxnSpPr>
              <a:cxnSpLocks noChangeShapeType="1"/>
            </p:cNvCxnSpPr>
            <p:nvPr/>
          </p:nvCxnSpPr>
          <p:spPr bwMode="auto">
            <a:xfrm>
              <a:off x="3124200" y="5103812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2" name="Straight Arrow Connector 19"/>
            <p:cNvCxnSpPr>
              <a:cxnSpLocks noChangeShapeType="1"/>
            </p:cNvCxnSpPr>
            <p:nvPr/>
          </p:nvCxnSpPr>
          <p:spPr bwMode="auto">
            <a:xfrm>
              <a:off x="3810000" y="5105400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3" name="Straight Arrow Connector 20"/>
            <p:cNvCxnSpPr>
              <a:cxnSpLocks noChangeShapeType="1"/>
            </p:cNvCxnSpPr>
            <p:nvPr/>
          </p:nvCxnSpPr>
          <p:spPr bwMode="auto">
            <a:xfrm>
              <a:off x="3124200" y="5408612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4" name="Straight Arrow Connector 21"/>
            <p:cNvCxnSpPr>
              <a:cxnSpLocks noChangeShapeType="1"/>
            </p:cNvCxnSpPr>
            <p:nvPr/>
          </p:nvCxnSpPr>
          <p:spPr bwMode="auto">
            <a:xfrm>
              <a:off x="3810000" y="5408612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5" name="Straight Arrow Connector 22"/>
            <p:cNvCxnSpPr>
              <a:cxnSpLocks noChangeShapeType="1"/>
            </p:cNvCxnSpPr>
            <p:nvPr/>
          </p:nvCxnSpPr>
          <p:spPr bwMode="auto">
            <a:xfrm>
              <a:off x="3124200" y="6246812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6" name="Straight Arrow Connector 23"/>
            <p:cNvCxnSpPr>
              <a:cxnSpLocks noChangeShapeType="1"/>
            </p:cNvCxnSpPr>
            <p:nvPr/>
          </p:nvCxnSpPr>
          <p:spPr bwMode="auto">
            <a:xfrm>
              <a:off x="3810000" y="6246812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7" name="Straight Arrow Connector 24"/>
            <p:cNvCxnSpPr>
              <a:cxnSpLocks noChangeShapeType="1"/>
            </p:cNvCxnSpPr>
            <p:nvPr/>
          </p:nvCxnSpPr>
          <p:spPr bwMode="auto">
            <a:xfrm>
              <a:off x="3810000" y="5713412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8" name="Straight Arrow Connector 25"/>
            <p:cNvCxnSpPr>
              <a:cxnSpLocks noChangeShapeType="1"/>
            </p:cNvCxnSpPr>
            <p:nvPr/>
          </p:nvCxnSpPr>
          <p:spPr bwMode="auto">
            <a:xfrm>
              <a:off x="3124200" y="5713412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19" name="Straight Arrow Connector 26"/>
            <p:cNvCxnSpPr>
              <a:cxnSpLocks noChangeShapeType="1"/>
            </p:cNvCxnSpPr>
            <p:nvPr/>
          </p:nvCxnSpPr>
          <p:spPr bwMode="auto">
            <a:xfrm>
              <a:off x="3810000" y="5943600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020" name="Straight Arrow Connector 27"/>
            <p:cNvCxnSpPr>
              <a:cxnSpLocks noChangeShapeType="1"/>
            </p:cNvCxnSpPr>
            <p:nvPr/>
          </p:nvCxnSpPr>
          <p:spPr bwMode="auto">
            <a:xfrm>
              <a:off x="3124200" y="5942012"/>
              <a:ext cx="609600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29" name="Right Brace 28"/>
          <p:cNvSpPr/>
          <p:nvPr/>
        </p:nvSpPr>
        <p:spPr bwMode="auto">
          <a:xfrm rot="16200000">
            <a:off x="3619500" y="3238500"/>
            <a:ext cx="228600" cy="15240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400">
              <a:ln w="38100">
                <a:solidFill>
                  <a:srgbClr val="000000"/>
                </a:solidFill>
              </a:ln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371600" y="4876800"/>
            <a:ext cx="419100" cy="390525"/>
            <a:chOff x="4950" y="6225"/>
            <a:chExt cx="660" cy="615"/>
          </a:xfrm>
        </p:grpSpPr>
        <p:sp>
          <p:nvSpPr>
            <p:cNvPr id="37007" name="Oval 12"/>
            <p:cNvSpPr>
              <a:spLocks noChangeArrowheads="1"/>
            </p:cNvSpPr>
            <p:nvPr/>
          </p:nvSpPr>
          <p:spPr bwMode="auto">
            <a:xfrm>
              <a:off x="4950" y="6225"/>
              <a:ext cx="660" cy="61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66925" name="Text Box 13"/>
            <p:cNvSpPr txBox="1">
              <a:spLocks noChangeArrowheads="1"/>
            </p:cNvSpPr>
            <p:nvPr/>
          </p:nvSpPr>
          <p:spPr bwMode="auto">
            <a:xfrm>
              <a:off x="5023" y="6313"/>
              <a:ext cx="512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cs typeface="Arial" charset="0"/>
                </a:rPr>
                <a:t>3</a:t>
              </a:r>
              <a:endParaRPr lang="en-US" sz="3600" dirty="0">
                <a:solidFill>
                  <a:srgbClr val="000000"/>
                </a:solidFill>
                <a:latin typeface="Arial"/>
                <a:cs typeface="Arial" charset="0"/>
              </a:endParaRPr>
            </a:p>
          </p:txBody>
        </p:sp>
      </p:grp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133600" y="6400800"/>
            <a:ext cx="22860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cs typeface="Arial" charset="0"/>
              </a:rPr>
              <a:t>3-Column Table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5105400" y="1935163"/>
          <a:ext cx="246888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5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86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Week: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105400" y="6400800"/>
            <a:ext cx="2286000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cs typeface="Arial" charset="0"/>
              </a:rPr>
              <a:t>Weekly Schedule</a:t>
            </a:r>
          </a:p>
        </p:txBody>
      </p:sp>
      <p:sp>
        <p:nvSpPr>
          <p:cNvPr id="36" name="Right Brace 35"/>
          <p:cNvSpPr>
            <a:spLocks/>
          </p:cNvSpPr>
          <p:nvPr/>
        </p:nvSpPr>
        <p:spPr bwMode="auto">
          <a:xfrm rot="-5400000">
            <a:off x="6629400" y="914400"/>
            <a:ext cx="228600" cy="1600200"/>
          </a:xfrm>
          <a:prstGeom prst="rightBrace">
            <a:avLst>
              <a:gd name="adj1" fmla="val 8329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43200" y="990600"/>
            <a:ext cx="6057900" cy="400110"/>
          </a:xfrm>
          <a:prstGeom prst="rect">
            <a:avLst/>
          </a:prstGeom>
          <a:noFill/>
          <a:ln w="0"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n w="19050">
                  <a:solidFill>
                    <a:srgbClr val="000000"/>
                  </a:solidFill>
                </a:ln>
                <a:solidFill>
                  <a:srgbClr val="000000"/>
                </a:solidFill>
                <a:cs typeface="Arial" charset="0"/>
              </a:rPr>
              <a:t>- - - - - -&gt; - - - - - -&gt; - - - -&gt; </a:t>
            </a:r>
            <a:r>
              <a:rPr lang="en-US" sz="2000" dirty="0">
                <a:solidFill>
                  <a:srgbClr val="0000CC"/>
                </a:solidFill>
                <a:cs typeface="Arial" charset="0"/>
              </a:rPr>
              <a:t>Learning ACHIEVED </a:t>
            </a:r>
            <a:endParaRPr lang="en-US" sz="1800" dirty="0">
              <a:solidFill>
                <a:srgbClr val="0000CC"/>
              </a:solidFill>
              <a:cs typeface="Arial" charset="0"/>
            </a:endParaRPr>
          </a:p>
        </p:txBody>
      </p:sp>
      <p:sp>
        <p:nvSpPr>
          <p:cNvPr id="40" name="Arc 39"/>
          <p:cNvSpPr/>
          <p:nvPr/>
        </p:nvSpPr>
        <p:spPr bwMode="auto">
          <a:xfrm flipV="1">
            <a:off x="7315200" y="-990600"/>
            <a:ext cx="914400" cy="4800600"/>
          </a:xfrm>
          <a:prstGeom prst="arc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3962400" y="1470025"/>
            <a:ext cx="2627313" cy="2339975"/>
          </a:xfrm>
          <a:custGeom>
            <a:avLst/>
            <a:gdLst>
              <a:gd name="T0" fmla="*/ 0 w 2627870"/>
              <a:gd name="T1" fmla="*/ 2340835 h 2339545"/>
              <a:gd name="T2" fmla="*/ 61745 w 2627870"/>
              <a:gd name="T3" fmla="*/ 1648477 h 2339545"/>
              <a:gd name="T4" fmla="*/ 135838 w 2627870"/>
              <a:gd name="T5" fmla="*/ 968479 h 2339545"/>
              <a:gd name="T6" fmla="*/ 296373 w 2627870"/>
              <a:gd name="T7" fmla="*/ 337937 h 2339545"/>
              <a:gd name="T8" fmla="*/ 815027 w 2627870"/>
              <a:gd name="T9" fmla="*/ 90667 h 2339545"/>
              <a:gd name="T10" fmla="*/ 2025218 w 2627870"/>
              <a:gd name="T11" fmla="*/ 16484 h 2339545"/>
              <a:gd name="T12" fmla="*/ 2469780 w 2627870"/>
              <a:gd name="T13" fmla="*/ 28847 h 2339545"/>
              <a:gd name="T14" fmla="*/ 2605616 w 2627870"/>
              <a:gd name="T15" fmla="*/ 189575 h 2339545"/>
              <a:gd name="T16" fmla="*/ 2593268 w 2627870"/>
              <a:gd name="T17" fmla="*/ 177212 h 23395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27870"/>
              <a:gd name="T28" fmla="*/ 0 h 2339545"/>
              <a:gd name="T29" fmla="*/ 2627870 w 2627870"/>
              <a:gd name="T30" fmla="*/ 2339545 h 23395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27870" h="2339545">
                <a:moveTo>
                  <a:pt x="0" y="2339545"/>
                </a:moveTo>
                <a:cubicBezTo>
                  <a:pt x="19565" y="2107856"/>
                  <a:pt x="39130" y="1876167"/>
                  <a:pt x="61784" y="1647567"/>
                </a:cubicBezTo>
                <a:cubicBezTo>
                  <a:pt x="84438" y="1418967"/>
                  <a:pt x="96795" y="1186248"/>
                  <a:pt x="135925" y="967945"/>
                </a:cubicBezTo>
                <a:cubicBezTo>
                  <a:pt x="175055" y="749642"/>
                  <a:pt x="183292" y="483972"/>
                  <a:pt x="296562" y="337751"/>
                </a:cubicBezTo>
                <a:cubicBezTo>
                  <a:pt x="409832" y="191530"/>
                  <a:pt x="527222" y="144162"/>
                  <a:pt x="815546" y="90616"/>
                </a:cubicBezTo>
                <a:cubicBezTo>
                  <a:pt x="1103870" y="37070"/>
                  <a:pt x="1750540" y="26772"/>
                  <a:pt x="2026508" y="16475"/>
                </a:cubicBezTo>
                <a:cubicBezTo>
                  <a:pt x="2302476" y="6178"/>
                  <a:pt x="2374557" y="0"/>
                  <a:pt x="2471352" y="28832"/>
                </a:cubicBezTo>
                <a:cubicBezTo>
                  <a:pt x="2568147" y="57664"/>
                  <a:pt x="2586682" y="164757"/>
                  <a:pt x="2607276" y="189470"/>
                </a:cubicBezTo>
                <a:cubicBezTo>
                  <a:pt x="2627870" y="214183"/>
                  <a:pt x="2611394" y="195648"/>
                  <a:pt x="2594919" y="177113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733800" y="1590675"/>
            <a:ext cx="419100" cy="390525"/>
            <a:chOff x="8355" y="3525"/>
            <a:chExt cx="660" cy="615"/>
          </a:xfrm>
        </p:grpSpPr>
        <p:sp>
          <p:nvSpPr>
            <p:cNvPr id="37005" name="Oval 16"/>
            <p:cNvSpPr>
              <a:spLocks noChangeArrowheads="1"/>
            </p:cNvSpPr>
            <p:nvPr/>
          </p:nvSpPr>
          <p:spPr bwMode="auto">
            <a:xfrm>
              <a:off x="8355" y="3525"/>
              <a:ext cx="660" cy="61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66929" name="Text Box 17"/>
            <p:cNvSpPr txBox="1">
              <a:spLocks noChangeArrowheads="1"/>
            </p:cNvSpPr>
            <p:nvPr/>
          </p:nvSpPr>
          <p:spPr bwMode="auto">
            <a:xfrm>
              <a:off x="8445" y="3600"/>
              <a:ext cx="48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cs typeface="Arial" charset="0"/>
                </a:rPr>
                <a:t>4</a:t>
              </a:r>
              <a:endParaRPr lang="en-US" sz="3600" dirty="0">
                <a:solidFill>
                  <a:srgbClr val="000000"/>
                </a:solidFill>
                <a:latin typeface="Arial"/>
                <a:cs typeface="Arial" charset="0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8191500" y="2971800"/>
            <a:ext cx="419100" cy="390525"/>
            <a:chOff x="13125" y="8009"/>
            <a:chExt cx="660" cy="615"/>
          </a:xfrm>
        </p:grpSpPr>
        <p:sp>
          <p:nvSpPr>
            <p:cNvPr id="37003" name="Oval 19"/>
            <p:cNvSpPr>
              <a:spLocks noChangeArrowheads="1"/>
            </p:cNvSpPr>
            <p:nvPr/>
          </p:nvSpPr>
          <p:spPr bwMode="auto">
            <a:xfrm>
              <a:off x="13125" y="8009"/>
              <a:ext cx="660" cy="61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66932" name="Text Box 20"/>
            <p:cNvSpPr txBox="1">
              <a:spLocks noChangeArrowheads="1"/>
            </p:cNvSpPr>
            <p:nvPr/>
          </p:nvSpPr>
          <p:spPr bwMode="auto">
            <a:xfrm>
              <a:off x="13215" y="8072"/>
              <a:ext cx="47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cs typeface="Arial" charset="0"/>
                </a:rPr>
                <a:t>5</a:t>
              </a:r>
              <a:endParaRPr lang="en-US" sz="3600" dirty="0">
                <a:solidFill>
                  <a:srgbClr val="000000"/>
                </a:solidFill>
                <a:latin typeface="Arial"/>
                <a:cs typeface="Arial" charset="0"/>
              </a:endParaRPr>
            </a:p>
          </p:txBody>
        </p:sp>
      </p:grpSp>
      <p:sp>
        <p:nvSpPr>
          <p:cNvPr id="37002" name="TextBox 48"/>
          <p:cNvSpPr txBox="1">
            <a:spLocks noChangeArrowheads="1"/>
          </p:cNvSpPr>
          <p:nvPr/>
        </p:nvSpPr>
        <p:spPr bwMode="auto">
          <a:xfrm>
            <a:off x="304800" y="9906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00"/>
                </a:solidFill>
                <a:cs typeface="Arial" charset="0"/>
              </a:rPr>
              <a:t>Learning IMAGINED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8" grpId="0" animBg="1"/>
      <p:bldP spid="13" grpId="0" animBg="1"/>
      <p:bldP spid="29" grpId="0" animBg="1"/>
      <p:bldP spid="33" grpId="0" animBg="1"/>
      <p:bldP spid="35" grpId="0" animBg="1"/>
      <p:bldP spid="36" grpId="0" animBg="1"/>
      <p:bldP spid="38" grpId="0" build="allAtOnce"/>
      <p:bldP spid="40" grpId="0" animBg="1"/>
      <p:bldP spid="41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447800" y="1600200"/>
            <a:ext cx="6248400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</a:rPr>
              <a:t>Integrated Course Design:</a:t>
            </a:r>
          </a:p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800000"/>
                </a:solidFill>
              </a:rPr>
              <a:t>DOES IT WORK?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3"/>
          <p:cNvSpPr txBox="1">
            <a:spLocks noChangeArrowheads="1"/>
          </p:cNvSpPr>
          <p:nvPr/>
        </p:nvSpPr>
        <p:spPr bwMode="auto">
          <a:xfrm>
            <a:off x="1752600" y="1143000"/>
            <a:ext cx="6096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>
                <a:solidFill>
                  <a:srgbClr val="A50021"/>
                </a:solidFill>
              </a:rPr>
              <a:t>DOES IT MAKE A DIFFERENCE?</a:t>
            </a:r>
            <a:r>
              <a:rPr lang="en-US"/>
              <a:t>   </a:t>
            </a:r>
            <a:r>
              <a:rPr lang="en-US">
                <a:solidFill>
                  <a:schemeClr val="accent2"/>
                </a:solidFill>
              </a:rPr>
              <a:t>Case #1</a:t>
            </a:r>
          </a:p>
        </p:txBody>
      </p:sp>
      <p:sp>
        <p:nvSpPr>
          <p:cNvPr id="75779" name="Text Box 4"/>
          <p:cNvSpPr txBox="1">
            <a:spLocks noChangeArrowheads="1"/>
          </p:cNvSpPr>
          <p:nvPr/>
        </p:nvSpPr>
        <p:spPr bwMode="auto">
          <a:xfrm>
            <a:off x="762000" y="2514600"/>
            <a:ext cx="71628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Jane Connor, SUNY-Binghamton 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Course:  Multi-Cultural Psychology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Primary Learning Goal:</a:t>
            </a:r>
          </a:p>
          <a:p>
            <a:pPr marL="685800" lvl="1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To help students learn about – and learn how to interact with – people who are different from themselves</a:t>
            </a:r>
          </a:p>
        </p:txBody>
      </p:sp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620000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200">
                <a:solidFill>
                  <a:srgbClr val="0000CC"/>
                </a:solidFill>
              </a:rPr>
              <a:t>CONTENT</a:t>
            </a:r>
            <a:r>
              <a:rPr lang="en-US" sz="2200"/>
              <a:t>:  Used Readiness Assurance Process from TBL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200">
                <a:solidFill>
                  <a:srgbClr val="0000CC"/>
                </a:solidFill>
              </a:rPr>
              <a:t>STORIES</a:t>
            </a:r>
            <a:r>
              <a:rPr lang="en-US" sz="2200"/>
              <a:t>:  Had speakers come in (students, people from community)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200">
                <a:solidFill>
                  <a:srgbClr val="0000CC"/>
                </a:solidFill>
              </a:rPr>
              <a:t>REFLECTIONS</a:t>
            </a:r>
            <a:r>
              <a:rPr lang="en-US" sz="2200"/>
              <a:t>:  Both before and after readings; before and after stories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200">
                <a:solidFill>
                  <a:srgbClr val="0000CC"/>
                </a:solidFill>
              </a:rPr>
              <a:t>RICH LEARNING EXPERIENCE</a:t>
            </a:r>
            <a:r>
              <a:rPr lang="en-US" sz="2200"/>
              <a:t>:  </a:t>
            </a:r>
          </a:p>
          <a:p>
            <a:pPr marL="685800" lvl="1" indent="-228600">
              <a:spcBef>
                <a:spcPct val="50000"/>
              </a:spcBef>
              <a:buFontTx/>
              <a:buChar char="•"/>
            </a:pPr>
            <a:r>
              <a:rPr lang="en-US" sz="2200"/>
              <a:t>For a 4-week period, students had to put themselves in contact with someone different from themselves – preferably someone (or group with whom they were uncomfortable)</a:t>
            </a:r>
          </a:p>
        </p:txBody>
      </p:sp>
      <p:sp>
        <p:nvSpPr>
          <p:cNvPr id="76803" name="Text Box 4"/>
          <p:cNvSpPr txBox="1">
            <a:spLocks noChangeArrowheads="1"/>
          </p:cNvSpPr>
          <p:nvPr/>
        </p:nvSpPr>
        <p:spPr bwMode="auto">
          <a:xfrm>
            <a:off x="1828800" y="11430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>
                <a:solidFill>
                  <a:srgbClr val="A50021"/>
                </a:solidFill>
              </a:rPr>
              <a:t>COURSE DESIGN FEATURES</a:t>
            </a:r>
            <a:r>
              <a:rPr lang="en-US">
                <a:solidFill>
                  <a:srgbClr val="A50021"/>
                </a:solidFill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15340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spcBef>
                <a:spcPct val="50000"/>
              </a:spcBef>
            </a:pPr>
            <a:r>
              <a:rPr lang="en-US" u="sng">
                <a:solidFill>
                  <a:srgbClr val="A50021"/>
                </a:solidFill>
              </a:rPr>
              <a:t>RESULTS?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Students did the readings – and understood them.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As a result of the “strategy” (readings + dialogue with others + special experiences + multiple reflections):</a:t>
            </a:r>
          </a:p>
          <a:p>
            <a:pPr marL="685800" lvl="1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Students reported, almost to a person, that this course “transformed” them.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Teacher won the university’s primary teaching award.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Dean of Student Affairs:  11 of 16 students said this was “the most valuable course in their whole college experience.”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3"/>
          <p:cNvSpPr txBox="1">
            <a:spLocks noChangeArrowheads="1"/>
          </p:cNvSpPr>
          <p:nvPr/>
        </p:nvSpPr>
        <p:spPr bwMode="auto">
          <a:xfrm>
            <a:off x="1905000" y="1371600"/>
            <a:ext cx="533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algn="ctr">
              <a:spcBef>
                <a:spcPct val="50000"/>
              </a:spcBef>
            </a:pPr>
            <a:r>
              <a:rPr lang="en-US" u="sng">
                <a:solidFill>
                  <a:srgbClr val="A50021"/>
                </a:solidFill>
              </a:rPr>
              <a:t>Does It Make a Difference?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Case #2</a:t>
            </a:r>
          </a:p>
        </p:txBody>
      </p:sp>
      <p:sp>
        <p:nvSpPr>
          <p:cNvPr id="78851" name="Text Box 4"/>
          <p:cNvSpPr txBox="1">
            <a:spLocks noChangeArrowheads="1"/>
          </p:cNvSpPr>
          <p:nvPr/>
        </p:nvSpPr>
        <p:spPr bwMode="auto">
          <a:xfrm>
            <a:off x="1028700" y="2590800"/>
            <a:ext cx="70866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Bill Weeks, University of Missouri at Rolla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Course:  Coding in Computer Science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Small class (18 students), traditional time structure (M-W-F)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Initially: Lecture + homework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Results:  Students overwhelmed by complexity of the math – frustration – apathy – low course evaluations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3"/>
          <p:cNvSpPr txBox="1">
            <a:spLocks noChangeArrowheads="1"/>
          </p:cNvSpPr>
          <p:nvPr/>
        </p:nvSpPr>
        <p:spPr bwMode="auto">
          <a:xfrm>
            <a:off x="3067050" y="990600"/>
            <a:ext cx="3009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 dirty="0">
                <a:solidFill>
                  <a:srgbClr val="A50021"/>
                </a:solidFill>
              </a:rPr>
              <a:t>Changes Made</a:t>
            </a:r>
            <a:r>
              <a:rPr lang="en-US" dirty="0">
                <a:solidFill>
                  <a:srgbClr val="A50021"/>
                </a:solidFill>
              </a:rPr>
              <a:t>:</a:t>
            </a:r>
            <a:endParaRPr lang="en-US" u="sng" dirty="0">
              <a:solidFill>
                <a:srgbClr val="A50021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09600" y="1676400"/>
            <a:ext cx="80010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dirty="0"/>
              <a:t>1.  Completely re-wrote his </a:t>
            </a:r>
            <a:r>
              <a:rPr lang="en-US" sz="2400" dirty="0">
                <a:solidFill>
                  <a:srgbClr val="0000CC"/>
                </a:solidFill>
              </a:rPr>
              <a:t>learning outcomes</a:t>
            </a:r>
            <a:r>
              <a:rPr lang="en-US" sz="2400" dirty="0"/>
              <a:t>: </a:t>
            </a:r>
            <a:r>
              <a:rPr lang="en-US" sz="1600" dirty="0"/>
              <a:t>(examples)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en-US" sz="1800" dirty="0"/>
              <a:t>For a given communication channel, students will be able to compute the maximum rate of reliable transmission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en-US" sz="1800" dirty="0"/>
              <a:t>Students will learn how to work effectively in a group setting.</a:t>
            </a:r>
          </a:p>
          <a:p>
            <a:pPr marL="800100" lvl="1" indent="-342900">
              <a:spcBef>
                <a:spcPct val="50000"/>
              </a:spcBef>
              <a:buFontTx/>
              <a:buChar char="•"/>
            </a:pPr>
            <a:r>
              <a:rPr lang="en-US" sz="1800" dirty="0"/>
              <a:t>Students will be able to direct their own learning in relation to understanding, designing, and evaluating new codes.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dirty="0"/>
              <a:t>2.  New </a:t>
            </a:r>
            <a:r>
              <a:rPr lang="en-US" sz="2400" dirty="0">
                <a:solidFill>
                  <a:srgbClr val="0000CC"/>
                </a:solidFill>
              </a:rPr>
              <a:t>teaching strategy</a:t>
            </a:r>
            <a:r>
              <a:rPr lang="en-US" sz="2400" dirty="0"/>
              <a:t>: Used TBL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dirty="0"/>
              <a:t>3.  Used </a:t>
            </a:r>
            <a:r>
              <a:rPr lang="en-US" sz="2400" dirty="0">
                <a:solidFill>
                  <a:srgbClr val="0000CC"/>
                </a:solidFill>
              </a:rPr>
              <a:t>reflective writing</a:t>
            </a:r>
            <a:r>
              <a:rPr lang="en-US" sz="2400" dirty="0"/>
              <a:t>:  Learning portfolios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dirty="0"/>
              <a:t>4.  Oral presentations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dirty="0"/>
              <a:t>5.  Had students re-submit their homework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xin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95400"/>
            <a:ext cx="4572000" cy="510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  <p:graphicFrame>
        <p:nvGraphicFramePr>
          <p:cNvPr id="5123" name="Group 3"/>
          <p:cNvGraphicFramePr>
            <a:graphicFrameLocks noGrp="1"/>
          </p:cNvGraphicFramePr>
          <p:nvPr/>
        </p:nvGraphicFramePr>
        <p:xfrm>
          <a:off x="0" y="0"/>
          <a:ext cx="208280" cy="5181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85800" y="990600"/>
            <a:ext cx="7696200" cy="575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algn="ctr">
              <a:spcBef>
                <a:spcPct val="50000"/>
              </a:spcBef>
            </a:pPr>
            <a:r>
              <a:rPr lang="en-US" sz="2400" u="sng">
                <a:solidFill>
                  <a:srgbClr val="A50021"/>
                </a:solidFill>
              </a:rPr>
              <a:t>RESULTS: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Students did the readings, and did as well as before on exams of Foundational Knowledge.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TEACHER</a:t>
            </a:r>
            <a:r>
              <a:rPr lang="en-US" sz="2400"/>
              <a:t>:  “…drastic improvement in student morale…They worked harder – and reported enjoying it more.”</a:t>
            </a:r>
          </a:p>
          <a:p>
            <a:pPr marL="228600" indent="-228600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STUDENTS</a:t>
            </a:r>
            <a:r>
              <a:rPr lang="en-US" sz="2400"/>
              <a:t>:</a:t>
            </a:r>
          </a:p>
          <a:p>
            <a:pPr marL="685800" lvl="1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…an interesting learning experience I will never forget…provided me with knowledge to carry out independent study.</a:t>
            </a:r>
          </a:p>
          <a:p>
            <a:pPr marL="685800" lvl="1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I enjoyed this course to the fullest…course was entertaining and at the same time enlightening.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67818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TEACHER’S REACTION:</a:t>
            </a:r>
          </a:p>
          <a:p>
            <a:pPr marL="685800" lvl="1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“Teaching such an excited group of students was an unforgettable experience.  </a:t>
            </a:r>
          </a:p>
          <a:p>
            <a:pPr marL="685800" lvl="1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It made my job seem worthwhile and very fulfilling.  </a:t>
            </a:r>
          </a:p>
          <a:p>
            <a:pPr marL="685800" lvl="1" indent="-228600">
              <a:spcBef>
                <a:spcPct val="50000"/>
              </a:spcBef>
              <a:buFontTx/>
              <a:buChar char="•"/>
            </a:pPr>
            <a:r>
              <a:rPr lang="en-US" sz="2400"/>
              <a:t>I will be feeding off that student excitement for years.”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266700" y="1066800"/>
            <a:ext cx="8610600" cy="5301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200" u="sng" dirty="0">
                <a:solidFill>
                  <a:srgbClr val="800000"/>
                </a:solidFill>
              </a:rPr>
              <a:t>RESOURCES FOR FURTHER LEARNING</a:t>
            </a:r>
            <a:r>
              <a:rPr lang="en-US" sz="3200" dirty="0">
                <a:solidFill>
                  <a:srgbClr val="800000"/>
                </a:solidFill>
              </a:rPr>
              <a:t>:</a:t>
            </a:r>
          </a:p>
          <a:p>
            <a:pPr marL="1146175" lvl="3" indent="-6350">
              <a:spcBef>
                <a:spcPts val="15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200" dirty="0"/>
              <a:t> </a:t>
            </a:r>
            <a:r>
              <a:rPr lang="en-US" sz="3200" u="sng" dirty="0"/>
              <a:t>Books</a:t>
            </a:r>
          </a:p>
          <a:p>
            <a:pPr marL="1146175" lvl="3" indent="-6350">
              <a:spcBef>
                <a:spcPts val="15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200" dirty="0"/>
              <a:t> </a:t>
            </a:r>
            <a:r>
              <a:rPr lang="en-US" sz="3200" u="sng" dirty="0"/>
              <a:t>Website</a:t>
            </a:r>
            <a:r>
              <a:rPr lang="en-US" sz="3200" dirty="0"/>
              <a:t>:  Tips, Examples</a:t>
            </a:r>
          </a:p>
          <a:p>
            <a:pPr marL="1597025" lvl="5" indent="-6350">
              <a:spcBef>
                <a:spcPts val="1200"/>
              </a:spcBef>
              <a:defRPr/>
            </a:pPr>
            <a:r>
              <a:rPr lang="en-US" sz="3200" dirty="0">
                <a:solidFill>
                  <a:srgbClr val="0000CC"/>
                </a:solidFill>
              </a:rPr>
              <a:t> www.designlearning.org</a:t>
            </a:r>
          </a:p>
          <a:p>
            <a:pPr marL="1146175" lvl="3" indent="-6350">
              <a:spcBef>
                <a:spcPts val="15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200" dirty="0"/>
              <a:t> </a:t>
            </a:r>
            <a:r>
              <a:rPr lang="en-US" sz="3200" u="sng" dirty="0"/>
              <a:t>Online Short-Course</a:t>
            </a:r>
          </a:p>
          <a:p>
            <a:pPr marL="1377950" lvl="3" indent="-635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200" dirty="0"/>
              <a:t>   </a:t>
            </a:r>
            <a:r>
              <a:rPr lang="en-US" sz="3200" dirty="0">
                <a:solidFill>
                  <a:srgbClr val="0000CC"/>
                </a:solidFill>
                <a:hlinkClick r:id="rId2"/>
              </a:rPr>
              <a:t>www.optimizelearning.org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</a:p>
          <a:p>
            <a:pPr marL="1146175" lvl="3" indent="-6350">
              <a:spcBef>
                <a:spcPts val="15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200" dirty="0"/>
              <a:t> Each Other</a:t>
            </a:r>
          </a:p>
          <a:p>
            <a:pPr marL="1146175" lvl="3" indent="-6350">
              <a:spcBef>
                <a:spcPts val="15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200" dirty="0"/>
              <a:t> Your Dreams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14400" y="1143000"/>
            <a:ext cx="7315200" cy="1219200"/>
          </a:xfrm>
          <a:solidFill>
            <a:srgbClr val="CC0000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4800" dirty="0">
                <a:solidFill>
                  <a:schemeClr val="bg1"/>
                </a:solidFill>
                <a:latin typeface="Mistral" pitchFamily="66" charset="0"/>
              </a:rPr>
              <a:t>THE END!</a:t>
            </a:r>
            <a:endParaRPr lang="en-US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24050" y="2819400"/>
            <a:ext cx="5295900" cy="2514600"/>
            <a:chOff x="1128" y="1968"/>
            <a:chExt cx="3504" cy="1728"/>
          </a:xfrm>
        </p:grpSpPr>
        <p:sp>
          <p:nvSpPr>
            <p:cNvPr id="5126" name="Rectangle 4"/>
            <p:cNvSpPr>
              <a:spLocks noChangeArrowheads="1"/>
            </p:cNvSpPr>
            <p:nvPr/>
          </p:nvSpPr>
          <p:spPr bwMode="auto">
            <a:xfrm>
              <a:off x="1128" y="2424"/>
              <a:ext cx="3504" cy="8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en-US" sz="3200" b="0">
                <a:latin typeface="Arial" charset="0"/>
              </a:endParaRPr>
            </a:p>
          </p:txBody>
        </p:sp>
        <p:graphicFrame>
          <p:nvGraphicFramePr>
            <p:cNvPr id="5122" name="Object 5"/>
            <p:cNvGraphicFramePr>
              <a:graphicFrameLocks noChangeAspect="1"/>
            </p:cNvGraphicFramePr>
            <p:nvPr/>
          </p:nvGraphicFramePr>
          <p:xfrm>
            <a:off x="1752" y="1968"/>
            <a:ext cx="2256" cy="17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4" name="Clip" r:id="rId4" imgW="4268520" imgH="3468960" progId="">
                    <p:embed/>
                  </p:oleObj>
                </mc:Choice>
                <mc:Fallback>
                  <p:oleObj name="Clip" r:id="rId4" imgW="4268520" imgH="3468960" progId="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2" y="1968"/>
                          <a:ext cx="2256" cy="17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874713" y="5610225"/>
            <a:ext cx="7394575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000">
                <a:solidFill>
                  <a:srgbClr val="0000CC"/>
                </a:solidFill>
                <a:latin typeface="Monotype Corsiva" pitchFamily="66" charset="0"/>
              </a:rPr>
              <a:t>Higher Education:</a:t>
            </a:r>
            <a:r>
              <a:rPr lang="en-US" sz="3000">
                <a:latin typeface="Monotype Corsiva" pitchFamily="66" charset="0"/>
              </a:rPr>
              <a:t>  </a:t>
            </a:r>
          </a:p>
          <a:p>
            <a:pPr marL="457200" indent="-457200">
              <a:spcBef>
                <a:spcPct val="10000"/>
              </a:spcBef>
            </a:pPr>
            <a:r>
              <a:rPr lang="en-US" sz="3000">
                <a:latin typeface="Monotype Corsiva" pitchFamily="66" charset="0"/>
              </a:rPr>
              <a:t>	    Let’s make it all that it can be and needs to be!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838200" y="1066800"/>
            <a:ext cx="80010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u="sng">
                <a:solidFill>
                  <a:srgbClr val="800000"/>
                </a:solidFill>
              </a:rPr>
              <a:t># of SCRATCHES</a:t>
            </a:r>
            <a:r>
              <a:rPr lang="en-US" sz="3200">
                <a:solidFill>
                  <a:srgbClr val="800000"/>
                </a:solidFill>
              </a:rPr>
              <a:t>:         </a:t>
            </a:r>
            <a:r>
              <a:rPr lang="en-US" sz="3200" u="sng">
                <a:solidFill>
                  <a:srgbClr val="800000"/>
                </a:solidFill>
              </a:rPr>
              <a:t># of POINTS</a:t>
            </a:r>
            <a:r>
              <a:rPr lang="en-US" sz="3200">
                <a:solidFill>
                  <a:srgbClr val="800000"/>
                </a:solidFill>
              </a:rPr>
              <a:t>:</a:t>
            </a:r>
          </a:p>
          <a:p>
            <a:pPr>
              <a:lnSpc>
                <a:spcPct val="200000"/>
              </a:lnSpc>
            </a:pPr>
            <a:r>
              <a:rPr lang="en-US" sz="3200">
                <a:solidFill>
                  <a:srgbClr val="000000"/>
                </a:solidFill>
              </a:rPr>
              <a:t>	   1	</a:t>
            </a:r>
            <a:r>
              <a:rPr lang="en-US" sz="3200" b="0">
                <a:solidFill>
                  <a:srgbClr val="000000"/>
                </a:solidFill>
              </a:rPr>
              <a:t>-	-	-	-</a:t>
            </a:r>
            <a:r>
              <a:rPr lang="en-US" sz="3200">
                <a:solidFill>
                  <a:srgbClr val="000000"/>
                </a:solidFill>
              </a:rPr>
              <a:t>	4</a:t>
            </a:r>
          </a:p>
          <a:p>
            <a:pPr>
              <a:lnSpc>
                <a:spcPct val="200000"/>
              </a:lnSpc>
            </a:pPr>
            <a:r>
              <a:rPr lang="en-US" sz="3200">
                <a:solidFill>
                  <a:srgbClr val="000000"/>
                </a:solidFill>
              </a:rPr>
              <a:t>	   2	</a:t>
            </a:r>
            <a:r>
              <a:rPr lang="en-US" sz="3200" b="0">
                <a:solidFill>
                  <a:srgbClr val="000000"/>
                </a:solidFill>
              </a:rPr>
              <a:t>-	-	-	-</a:t>
            </a:r>
            <a:r>
              <a:rPr lang="en-US" sz="3200">
                <a:solidFill>
                  <a:srgbClr val="000000"/>
                </a:solidFill>
              </a:rPr>
              <a:t>	2</a:t>
            </a:r>
          </a:p>
          <a:p>
            <a:pPr>
              <a:lnSpc>
                <a:spcPct val="200000"/>
              </a:lnSpc>
            </a:pPr>
            <a:r>
              <a:rPr lang="en-US" sz="3200">
                <a:solidFill>
                  <a:srgbClr val="000000"/>
                </a:solidFill>
              </a:rPr>
              <a:t>	   3	</a:t>
            </a:r>
            <a:r>
              <a:rPr lang="en-US" sz="3200" b="0">
                <a:solidFill>
                  <a:srgbClr val="000000"/>
                </a:solidFill>
              </a:rPr>
              <a:t>-	-	-	-</a:t>
            </a:r>
            <a:r>
              <a:rPr lang="en-US" sz="3200">
                <a:solidFill>
                  <a:srgbClr val="000000"/>
                </a:solidFill>
              </a:rPr>
              <a:t>	1</a:t>
            </a:r>
          </a:p>
          <a:p>
            <a:pPr>
              <a:lnSpc>
                <a:spcPct val="200000"/>
              </a:lnSpc>
            </a:pPr>
            <a:r>
              <a:rPr lang="en-US" sz="3200">
                <a:solidFill>
                  <a:srgbClr val="000000"/>
                </a:solidFill>
              </a:rPr>
              <a:t>	   4	</a:t>
            </a:r>
            <a:r>
              <a:rPr lang="en-US" sz="3200" b="0">
                <a:solidFill>
                  <a:srgbClr val="000000"/>
                </a:solidFill>
              </a:rPr>
              <a:t>-	-	-	-</a:t>
            </a:r>
            <a:r>
              <a:rPr lang="en-US" sz="3200">
                <a:solidFill>
                  <a:srgbClr val="000000"/>
                </a:solidFill>
              </a:rPr>
              <a:t>	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3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1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3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000" b="1" dirty="0" smtClean="0">
            <a:latin typeface="Tahoma" pitchFamily="34" charset="0"/>
            <a:ea typeface="Tahoma" pitchFamily="34" charset="0"/>
            <a:cs typeface="Tahoma" pitchFamily="34" charset="0"/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7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8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22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9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0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2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3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Basic Slide Master">
  <a:themeElements>
    <a:clrScheme name="1_Basic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asic Slide Master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asic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asic 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asic 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6007</TotalTime>
  <Words>3329</Words>
  <Application>Microsoft Office PowerPoint</Application>
  <PresentationFormat>On-screen Show (4:3)</PresentationFormat>
  <Paragraphs>844</Paragraphs>
  <Slides>83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83</vt:i4>
      </vt:variant>
    </vt:vector>
  </HeadingPairs>
  <TitlesOfParts>
    <vt:vector size="119" baseType="lpstr">
      <vt:lpstr>Arial</vt:lpstr>
      <vt:lpstr>Century Gothic</vt:lpstr>
      <vt:lpstr>Courier New</vt:lpstr>
      <vt:lpstr>DejaVu Sans</vt:lpstr>
      <vt:lpstr>Garamond</vt:lpstr>
      <vt:lpstr>Mistral</vt:lpstr>
      <vt:lpstr>Monotype Corsiva</vt:lpstr>
      <vt:lpstr>StarSymbol</vt:lpstr>
      <vt:lpstr>Symbol</vt:lpstr>
      <vt:lpstr>Tahoma</vt:lpstr>
      <vt:lpstr>Times New Roman</vt:lpstr>
      <vt:lpstr>Wingdings</vt:lpstr>
      <vt:lpstr>1_Basic Slide Master</vt:lpstr>
      <vt:lpstr>Custom Design</vt:lpstr>
      <vt:lpstr>2_Basic Slide Master</vt:lpstr>
      <vt:lpstr>1_Custom Design</vt:lpstr>
      <vt:lpstr>3_Basic Slide Master</vt:lpstr>
      <vt:lpstr>4_Basic Slide Master</vt:lpstr>
      <vt:lpstr>5_Basic Slide Master</vt:lpstr>
      <vt:lpstr>6_Basic Slide Master</vt:lpstr>
      <vt:lpstr>Default Design</vt:lpstr>
      <vt:lpstr>1_Default Design</vt:lpstr>
      <vt:lpstr>2_Default Design</vt:lpstr>
      <vt:lpstr>3_Default Design</vt:lpstr>
      <vt:lpstr>11_Basic Slide Master</vt:lpstr>
      <vt:lpstr>3_Custom Design</vt:lpstr>
      <vt:lpstr>7_Basic Slide Master</vt:lpstr>
      <vt:lpstr>8_Basic Slide Master</vt:lpstr>
      <vt:lpstr>22_Basic Slide Master</vt:lpstr>
      <vt:lpstr>9_Basic Slide Master</vt:lpstr>
      <vt:lpstr>10_Basic Slide Master</vt:lpstr>
      <vt:lpstr>12_Basic Slide Master</vt:lpstr>
      <vt:lpstr>13_Basic Slide Master</vt:lpstr>
      <vt:lpstr>Office Theme</vt:lpstr>
      <vt:lpstr>Document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Readiness Assessment Test (RAT)</vt:lpstr>
      <vt:lpstr>Readiness Assessment Test</vt:lpstr>
      <vt:lpstr>PowerPoint Presentation</vt:lpstr>
      <vt:lpstr>PowerPoint Presentation</vt:lpstr>
      <vt:lpstr>PowerPoint Presentation</vt:lpstr>
      <vt:lpstr>Criteria of “GOOD” Course Design</vt:lpstr>
      <vt:lpstr>PowerPoint Presentation</vt:lpstr>
      <vt:lpstr>Situational Factors</vt:lpstr>
      <vt:lpstr>PowerPoint Presentation</vt:lpstr>
      <vt:lpstr>PowerPoint Presentation</vt:lpstr>
      <vt:lpstr>Criteria of “GOOD” Course Design</vt:lpstr>
      <vt:lpstr>PowerPoint Presentation</vt:lpstr>
      <vt:lpstr>Criteria of “GOOD” Course Design</vt:lpstr>
      <vt:lpstr>Taxonomy of Significant Learning </vt:lpstr>
      <vt:lpstr>Taxonomy of Significant Learning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Criteria of “GOOD” Course Design</vt:lpstr>
      <vt:lpstr>PowerPoint Presentation</vt:lpstr>
      <vt:lpstr>Criteria of “GOOD” Course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Feedback and Assessment: “EDUCATIVE ASSESSMENT”</vt:lpstr>
      <vt:lpstr>“FIDeLity Feedback”</vt:lpstr>
      <vt:lpstr>PowerPoint Presentation</vt:lpstr>
      <vt:lpstr>Criteria of “GOOD” Course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Holistic Active Learning</vt:lpstr>
      <vt:lpstr>Multiple Activities that Promote  ACTIVE LEARNING </vt:lpstr>
      <vt:lpstr>HOLISTIC ACTIVE LEARNING:  A Case Study  </vt:lpstr>
      <vt:lpstr>PowerPoint Presentation</vt:lpstr>
      <vt:lpstr>Criteria of “GOOD” Course Design</vt:lpstr>
      <vt:lpstr>PowerPoint Presentation</vt:lpstr>
      <vt:lpstr>Criteria of “GOOD” Course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TEACHING STRATEGIES </vt:lpstr>
      <vt:lpstr>TEACHING STRATEGIES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END!</vt:lpstr>
    </vt:vector>
  </TitlesOfParts>
  <Company>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 Learning</dc:title>
  <dc:creator>Dee Fink</dc:creator>
  <cp:lastModifiedBy>User</cp:lastModifiedBy>
  <cp:revision>141</cp:revision>
  <dcterms:created xsi:type="dcterms:W3CDTF">2006-01-13T17:21:05Z</dcterms:created>
  <dcterms:modified xsi:type="dcterms:W3CDTF">2018-01-07T21:36:09Z</dcterms:modified>
</cp:coreProperties>
</file>