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74" r:id="rId5"/>
    <p:sldId id="261" r:id="rId6"/>
    <p:sldId id="288" r:id="rId7"/>
    <p:sldId id="262" r:id="rId8"/>
    <p:sldId id="276" r:id="rId9"/>
    <p:sldId id="280" r:id="rId10"/>
    <p:sldId id="289" r:id="rId11"/>
    <p:sldId id="281" r:id="rId12"/>
    <p:sldId id="279" r:id="rId13"/>
    <p:sldId id="285" r:id="rId14"/>
    <p:sldId id="260" r:id="rId15"/>
    <p:sldId id="28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D658FF-4084-4D2B-9008-49AF260D306C}">
          <p14:sldIdLst>
            <p14:sldId id="274"/>
            <p14:sldId id="261"/>
            <p14:sldId id="288"/>
            <p14:sldId id="262"/>
            <p14:sldId id="276"/>
            <p14:sldId id="280"/>
            <p14:sldId id="289"/>
            <p14:sldId id="281"/>
            <p14:sldId id="279"/>
            <p14:sldId id="285"/>
            <p14:sldId id="260"/>
            <p14:sldId id="28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2"/>
    <a:srgbClr val="FFCF34"/>
    <a:srgbClr val="001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1A362-7759-3DF6-665F-367E7BB25490}" v="8" dt="2025-02-28T14:40:30.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p:restoredTop sz="94661"/>
  </p:normalViewPr>
  <p:slideViewPr>
    <p:cSldViewPr snapToGrid="0" snapToObjects="1">
      <p:cViewPr varScale="1">
        <p:scale>
          <a:sx n="108" d="100"/>
          <a:sy n="108" d="100"/>
        </p:scale>
        <p:origin x="8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s://www.etsu.edu/etsuelevates/" TargetMode="External"/><Relationship Id="rId2" Type="http://schemas.openxmlformats.org/officeDocument/2006/relationships/hyperlink" Target="https://www.etsu.edu/honors/ug_research/funding/default.php" TargetMode="External"/><Relationship Id="rId1" Type="http://schemas.openxmlformats.org/officeDocument/2006/relationships/hyperlink" Target="https://www.etsu.edu/sga/fund.php"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EC012205-D9EF-4B3A-89B2-1A787E279855}" type="doc">
      <dgm:prSet loTypeId="urn:microsoft.com/office/officeart/2005/8/layout/lProcess2" loCatId="list" qsTypeId="urn:microsoft.com/office/officeart/2005/8/quickstyle/simple5" qsCatId="simple" csTypeId="urn:microsoft.com/office/officeart/2005/8/colors/accent4_1" csCatId="accent4" phldr="1"/>
      <dgm:spPr/>
      <dgm:t>
        <a:bodyPr/>
        <a:lstStyle/>
        <a:p>
          <a:endParaRPr lang="en-US"/>
        </a:p>
      </dgm:t>
    </dgm:pt>
    <dgm:pt modelId="{A11A3D78-BA69-4684-908E-F1121129F217}">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SGA B.U.C. Fund</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67AD558E-250F-4D5A-9BD0-90136FE9EA26}" type="parTrans" cxnId="{659A425C-6B60-4737-8DD8-FF1E0233C03C}">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E57709DB-1393-40B3-945A-A61607B7BE78}" type="sibTrans" cxnId="{659A425C-6B60-4737-8DD8-FF1E0233C03C}">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4DAC6DB9-0249-4479-90EB-C52CE65C2DC4}">
      <dgm:prSet custT="1">
        <dgm:style>
          <a:lnRef idx="0">
            <a:schemeClr val="accent1"/>
          </a:lnRef>
          <a:fillRef idx="3">
            <a:schemeClr val="accent1"/>
          </a:fillRef>
          <a:effectRef idx="3">
            <a:schemeClr val="accent1"/>
          </a:effectRef>
          <a:fontRef idx="minor">
            <a:schemeClr val="lt1"/>
          </a:fontRef>
        </dgm:style>
      </dgm:prSet>
      <dgm:spPr>
        <a:solidFill>
          <a:srgbClr val="041E42"/>
        </a:solidFill>
        <a:ln>
          <a:solidFill>
            <a:schemeClr val="tx1"/>
          </a:solidFill>
        </a:ln>
      </dgm:spPr>
      <dgm:t>
        <a:bodyPr/>
        <a:lstStyle/>
        <a:p>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For one-time activity-specific requests.</a:t>
          </a:r>
        </a:p>
      </dgm:t>
    </dgm:pt>
    <dgm:pt modelId="{81E883F0-331F-41B1-A213-3B8E359B9632}" type="parTrans" cxnId="{010AF2C6-F8A1-4DE3-AB0E-2235E5B38B21}">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7F84C0A1-D327-47D5-AC78-43B1DC1F2849}" type="sibTrans" cxnId="{010AF2C6-F8A1-4DE3-AB0E-2235E5B38B21}">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4C5F3072-D43F-4BEF-84F8-3F69C83880BC}">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SGA Seed Funds</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73744324-2E61-4D0A-A8E6-BB818422572F}" type="parTrans" cxnId="{D2841BD2-38C5-42FA-93D0-4DCFBF090D0A}">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5126C9CE-79CE-4A89-A39E-081804507659}" type="sibTrans" cxnId="{D2841BD2-38C5-42FA-93D0-4DCFBF090D0A}">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15B54489-58CD-4ADA-B8DE-AEE4169E11FF}">
      <dgm:prSet custT="1">
        <dgm:style>
          <a:lnRef idx="0">
            <a:schemeClr val="accent4"/>
          </a:lnRef>
          <a:fillRef idx="3">
            <a:schemeClr val="accent4"/>
          </a:fillRef>
          <a:effectRef idx="3">
            <a:schemeClr val="accent4"/>
          </a:effectRef>
          <a:fontRef idx="minor">
            <a:schemeClr val="lt1"/>
          </a:fontRef>
        </dgm:style>
      </dgm:prSet>
      <dgm:spPr>
        <a:solidFill>
          <a:srgbClr val="041E42"/>
        </a:solidFill>
        <a:ln>
          <a:solidFill>
            <a:schemeClr val="tx1"/>
          </a:solidFill>
        </a:ln>
      </dgm:spPr>
      <dgm:t>
        <a:bodyPr/>
        <a:lstStyle/>
        <a:p>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For brand new clubs/organizations to help with start up costs.</a:t>
          </a:r>
        </a:p>
      </dgm:t>
    </dgm:pt>
    <dgm:pt modelId="{46835B01-712D-455C-AE61-0E764D649F77}" type="parTrans" cxnId="{5C47F6CC-2BB4-419C-970C-EA77506FD132}">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5A217882-7F7B-4CE6-89C6-A1FE6F235CE2}" type="sibTrans" cxnId="{5C47F6CC-2BB4-419C-970C-EA77506FD132}">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CF7C2D56-31E2-45AF-95F0-FD54C4360781}">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Departmental Funding</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C4184D93-FEB8-4466-92F7-BEFBECD21C3F}" type="parTrans" cxnId="{57CABC52-D750-4D67-AAEA-78CF7B8B0DA7}">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E3096756-BF90-4D21-9491-5132E4FB734B}" type="sibTrans" cxnId="{57CABC52-D750-4D67-AAEA-78CF7B8B0DA7}">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480D2A71-43ED-4CE0-BAF7-329491729C63}">
      <dgm:prSet custT="1">
        <dgm:style>
          <a:lnRef idx="0">
            <a:schemeClr val="accent4"/>
          </a:lnRef>
          <a:fillRef idx="3">
            <a:schemeClr val="accent4"/>
          </a:fillRef>
          <a:effectRef idx="3">
            <a:schemeClr val="accent4"/>
          </a:effectRef>
          <a:fontRef idx="minor">
            <a:schemeClr val="lt1"/>
          </a:fontRef>
        </dgm:style>
      </dgm:prSet>
      <dgm:spPr>
        <a:solidFill>
          <a:srgbClr val="041E42"/>
        </a:solidFill>
        <a:ln>
          <a:solidFill>
            <a:schemeClr val="tx1"/>
          </a:solidFill>
        </a:ln>
      </dgm:spPr>
      <dgm:t>
        <a:bodyPr/>
        <a:lstStyle/>
        <a:p>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For activities that are major-specific or related to academics.</a:t>
          </a:r>
        </a:p>
      </dgm:t>
    </dgm:pt>
    <dgm:pt modelId="{B66EECE0-1A3E-45FB-8EC7-12D832842F80}" type="parTrans" cxnId="{9CD214E8-6B4B-4A4D-9359-B0DA0C78FC0D}">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F1505E6E-FAE2-445F-96EE-A666ACD768F6}" type="sibTrans" cxnId="{9CD214E8-6B4B-4A4D-9359-B0DA0C78FC0D}">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493BC139-2E6F-4827-BA8B-3EBD8F94486A}">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1400" b="1" dirty="0">
              <a:latin typeface="Calibri" panose="020F0502020204030204" pitchFamily="34" charset="0"/>
              <a:ea typeface="Calibri" panose="020F0502020204030204" pitchFamily="34" charset="0"/>
              <a:cs typeface="Calibri" panose="020F0502020204030204" pitchFamily="34" charset="0"/>
            </a:rPr>
            <a:t>ETSU School of Graduate Studies or the Office of Undergraduate Research</a:t>
          </a: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6CA93B97-72B9-4239-8DD7-C707CB7D9828}" type="parTrans" cxnId="{2D5E30A8-CB2D-41E0-ACA1-7FDB180CBE59}">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4BED4F53-46F9-46EE-91E5-9E33DC81DEAC}" type="sibTrans" cxnId="{2D5E30A8-CB2D-41E0-ACA1-7FDB180CBE59}">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554B70CF-680A-4F5C-8886-7FA2EFF17FE4}">
      <dgm:prSet custT="1">
        <dgm:style>
          <a:lnRef idx="0">
            <a:schemeClr val="accent4"/>
          </a:lnRef>
          <a:fillRef idx="3">
            <a:schemeClr val="accent4"/>
          </a:fillRef>
          <a:effectRef idx="3">
            <a:schemeClr val="accent4"/>
          </a:effectRef>
          <a:fontRef idx="minor">
            <a:schemeClr val="lt1"/>
          </a:fontRef>
        </dgm:style>
      </dgm:prSet>
      <dgm:spPr>
        <a:solidFill>
          <a:srgbClr val="041E42"/>
        </a:solidFill>
        <a:ln>
          <a:solidFill>
            <a:schemeClr val="tx1"/>
          </a:solidFill>
        </a:ln>
      </dgm:spPr>
      <dgm:t>
        <a:bodyPr/>
        <a:lstStyle/>
        <a:p>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For grad and undergrad research projects and presentations at conferences.</a:t>
          </a:r>
        </a:p>
      </dgm:t>
    </dgm:pt>
    <dgm:pt modelId="{88F7C44B-96B4-433A-B1C7-D4AF39D4CD6D}" type="parTrans" cxnId="{138F943C-05A1-4106-A6BA-B64F4E855610}">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98E5FFCE-2A3F-47BC-BABB-A92A521E1888}" type="sibTrans" cxnId="{138F943C-05A1-4106-A6BA-B64F4E855610}">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2760D574-CEA6-47EB-A7B0-D23B586A3819}">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ETSU Elevates</a:t>
          </a:r>
        </a:p>
      </dgm:t>
    </dgm:pt>
    <dgm:pt modelId="{999011CA-029B-4A50-8366-3096BCFC8BB9}" type="parTrans" cxnId="{A16DD9AB-7277-4071-BDE3-ED96C0B1CB32}">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D494FE8A-2AA1-4699-B1B6-DE59E3D59D65}" type="sibTrans" cxnId="{A16DD9AB-7277-4071-BDE3-ED96C0B1CB32}">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F4F618E9-E7EB-417E-9331-1832CFB7757E}">
      <dgm:prSet custT="1">
        <dgm:style>
          <a:lnRef idx="0">
            <a:schemeClr val="accent4"/>
          </a:lnRef>
          <a:fillRef idx="3">
            <a:schemeClr val="accent4"/>
          </a:fillRef>
          <a:effectRef idx="3">
            <a:schemeClr val="accent4"/>
          </a:effectRef>
          <a:fontRef idx="minor">
            <a:schemeClr val="lt1"/>
          </a:fontRef>
        </dgm:style>
      </dgm:prSet>
      <dgm:spPr>
        <a:solidFill>
          <a:srgbClr val="041E42"/>
        </a:solidFill>
        <a:ln>
          <a:solidFill>
            <a:schemeClr val="tx1"/>
          </a:solidFill>
        </a:ln>
      </dgm:spPr>
      <dgm:t>
        <a:bodyPr/>
        <a:lstStyle/>
        <a:p>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For students who need funding for a community project. </a:t>
          </a:r>
        </a:p>
      </dgm:t>
    </dgm:pt>
    <dgm:pt modelId="{A3FB7E9B-F81F-4007-9D67-1D0D7A7B7D25}" type="parTrans" cxnId="{103046D7-364E-45D3-BC7C-6A7B5E2DEA50}">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93960643-9FC0-423A-8343-0913D8B7FB11}" type="sibTrans" cxnId="{103046D7-364E-45D3-BC7C-6A7B5E2DEA50}">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9A71177E-C066-4CCD-8BE8-44F926FC2345}">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7940" tIns="20955" rIns="27940" bIns="20955" numCol="1" spcCol="1270" anchor="ctr" anchorCtr="0"/>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a:t>
          </a:r>
        </a:p>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ON THE SGA WEBSITE</a:t>
          </a:r>
        </a:p>
      </dgm:t>
      <dgm:extLst>
        <a:ext uri="{E40237B7-FDA0-4F09-8148-C483321AD2D9}">
          <dgm14:cNvPr xmlns:dgm14="http://schemas.microsoft.com/office/drawing/2010/diagram" id="0" name="">
            <a:hlinkClick xmlns:r="http://schemas.openxmlformats.org/officeDocument/2006/relationships" r:id="rId1"/>
          </dgm14:cNvPr>
        </a:ext>
      </dgm:extLst>
    </dgm:pt>
    <dgm:pt modelId="{CE0B3CB0-F3DF-41C9-8011-67D161FC59E4}" type="parTrans" cxnId="{D4CDFC94-4F52-4502-B387-92F0F04ACD61}">
      <dgm:prSet/>
      <dgm:spPr/>
      <dgm:t>
        <a:bodyPr/>
        <a:lstStyle/>
        <a:p>
          <a:endParaRPr lang="en-US" sz="4400"/>
        </a:p>
      </dgm:t>
    </dgm:pt>
    <dgm:pt modelId="{1881BE3E-D4F4-4C4A-BE2E-D3CC3D312786}" type="sibTrans" cxnId="{D4CDFC94-4F52-4502-B387-92F0F04ACD61}">
      <dgm:prSet/>
      <dgm:spPr/>
      <dgm:t>
        <a:bodyPr/>
        <a:lstStyle/>
        <a:p>
          <a:endParaRPr lang="en-US" sz="4400"/>
        </a:p>
      </dgm:t>
    </dgm:pt>
    <dgm:pt modelId="{3427BD57-280D-488B-BD78-6358EA5BA326}">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7940" tIns="20955" rIns="27940" bIns="20955" numCol="1" spcCol="1270" anchor="ctr" anchorCtr="0"/>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a:t>
          </a:r>
        </a:p>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ON THE SGA WEBSITE</a:t>
          </a:r>
        </a:p>
      </dgm:t>
    </dgm:pt>
    <dgm:pt modelId="{0387A570-57EE-47B6-B682-7514C54518E3}" type="parTrans" cxnId="{3A4EDB9F-CDE7-4926-B361-7742A20DA9EE}">
      <dgm:prSet/>
      <dgm:spPr/>
      <dgm:t>
        <a:bodyPr/>
        <a:lstStyle/>
        <a:p>
          <a:endParaRPr lang="en-US" sz="4400"/>
        </a:p>
      </dgm:t>
    </dgm:pt>
    <dgm:pt modelId="{60953931-2028-426B-ADAF-B92E210A62FB}" type="sibTrans" cxnId="{3A4EDB9F-CDE7-4926-B361-7742A20DA9EE}">
      <dgm:prSet/>
      <dgm:spPr/>
      <dgm:t>
        <a:bodyPr/>
        <a:lstStyle/>
        <a:p>
          <a:endParaRPr lang="en-US" sz="4400"/>
        </a:p>
      </dgm:t>
    </dgm:pt>
    <dgm:pt modelId="{00FAE88A-40CD-4785-A22F-0EA966C89F0C}">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7940" tIns="20955" rIns="27940" bIns="20955" numCol="1" spcCol="1270" anchor="ctr" anchorCtr="0"/>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For more information, please contact your department chair</a:t>
          </a:r>
        </a:p>
      </dgm:t>
    </dgm:pt>
    <dgm:pt modelId="{34B632B6-E95B-474B-92A0-5980C191691B}" type="parTrans" cxnId="{3326D578-079E-441C-B25A-40654A46634B}">
      <dgm:prSet/>
      <dgm:spPr/>
      <dgm:t>
        <a:bodyPr/>
        <a:lstStyle/>
        <a:p>
          <a:endParaRPr lang="en-US" sz="4400"/>
        </a:p>
      </dgm:t>
    </dgm:pt>
    <dgm:pt modelId="{FFE06161-1268-4C59-9345-0FFCB12996B4}" type="sibTrans" cxnId="{3326D578-079E-441C-B25A-40654A46634B}">
      <dgm:prSet/>
      <dgm:spPr/>
      <dgm:t>
        <a:bodyPr/>
        <a:lstStyle/>
        <a:p>
          <a:endParaRPr lang="en-US" sz="4400"/>
        </a:p>
      </dgm:t>
    </dgm:pt>
    <dgm:pt modelId="{B1B3302B-383F-4078-B799-4838BEC4AED7}">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7940" tIns="20955" rIns="27940" bIns="20955" numCol="1" spcCol="1270" anchor="ctr" anchorCtr="0"/>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ON THE GRAD &amp; UNDER GRAD RESEARCH WEBSITE </a:t>
          </a:r>
        </a:p>
      </dgm:t>
      <dgm:extLst>
        <a:ext uri="{E40237B7-FDA0-4F09-8148-C483321AD2D9}">
          <dgm14:cNvPr xmlns:dgm14="http://schemas.microsoft.com/office/drawing/2010/diagram" id="0" name="">
            <a:hlinkClick xmlns:r="http://schemas.openxmlformats.org/officeDocument/2006/relationships" r:id="rId2"/>
          </dgm14:cNvPr>
        </a:ext>
      </dgm:extLst>
    </dgm:pt>
    <dgm:pt modelId="{3BD82CC0-B05B-4F5A-81DC-BBC6FD0CC743}" type="parTrans" cxnId="{2DCDE696-28BA-4AD8-8847-476E45F4E933}">
      <dgm:prSet/>
      <dgm:spPr/>
      <dgm:t>
        <a:bodyPr/>
        <a:lstStyle/>
        <a:p>
          <a:endParaRPr lang="en-US" sz="4400"/>
        </a:p>
      </dgm:t>
    </dgm:pt>
    <dgm:pt modelId="{C0C051F6-D48D-46E5-9E66-A0391AC09BA8}" type="sibTrans" cxnId="{2DCDE696-28BA-4AD8-8847-476E45F4E933}">
      <dgm:prSet/>
      <dgm:spPr/>
      <dgm:t>
        <a:bodyPr/>
        <a:lstStyle/>
        <a:p>
          <a:endParaRPr lang="en-US" sz="4400"/>
        </a:p>
      </dgm:t>
    </dgm:pt>
    <dgm:pt modelId="{DF3DC6A5-213F-44A9-BE0B-94DE8D2AB555}">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7940" tIns="20955" rIns="27940" bIns="20955" numCol="1" spcCol="1270" anchor="ctr" anchorCtr="0"/>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ON THE ETSU ELEVATES WEBSITE</a:t>
          </a:r>
        </a:p>
      </dgm:t>
      <dgm:extLst>
        <a:ext uri="{E40237B7-FDA0-4F09-8148-C483321AD2D9}">
          <dgm14:cNvPr xmlns:dgm14="http://schemas.microsoft.com/office/drawing/2010/diagram" id="0" name="">
            <a:hlinkClick xmlns:r="http://schemas.openxmlformats.org/officeDocument/2006/relationships" r:id="rId3"/>
          </dgm14:cNvPr>
        </a:ext>
      </dgm:extLst>
    </dgm:pt>
    <dgm:pt modelId="{13703327-A0F6-4C5F-AABE-11A328907A72}" type="parTrans" cxnId="{21079482-18D5-473C-BFA6-7FF74D31F8B2}">
      <dgm:prSet/>
      <dgm:spPr/>
      <dgm:t>
        <a:bodyPr/>
        <a:lstStyle/>
        <a:p>
          <a:endParaRPr lang="en-US" sz="4400"/>
        </a:p>
      </dgm:t>
    </dgm:pt>
    <dgm:pt modelId="{4A12593E-9A88-464B-8D7C-48160B41AF33}" type="sibTrans" cxnId="{21079482-18D5-473C-BFA6-7FF74D31F8B2}">
      <dgm:prSet/>
      <dgm:spPr/>
      <dgm:t>
        <a:bodyPr/>
        <a:lstStyle/>
        <a:p>
          <a:endParaRPr lang="en-US" sz="4400"/>
        </a:p>
      </dgm:t>
    </dgm:pt>
    <dgm:pt modelId="{EC61A7B4-0E52-40C8-BEEE-581588D6650C}" type="pres">
      <dgm:prSet presAssocID="{EC012205-D9EF-4B3A-89B2-1A787E279855}" presName="theList" presStyleCnt="0">
        <dgm:presLayoutVars>
          <dgm:dir/>
          <dgm:animLvl val="lvl"/>
          <dgm:resizeHandles val="exact"/>
        </dgm:presLayoutVars>
      </dgm:prSet>
      <dgm:spPr/>
    </dgm:pt>
    <dgm:pt modelId="{4C96B770-64CA-4ADE-9BA7-3748F6C7CB6D}" type="pres">
      <dgm:prSet presAssocID="{A11A3D78-BA69-4684-908E-F1121129F217}" presName="compNode" presStyleCnt="0"/>
      <dgm:spPr/>
    </dgm:pt>
    <dgm:pt modelId="{8D5FD8B3-8507-4FD0-8B22-DAC3FF066374}" type="pres">
      <dgm:prSet presAssocID="{A11A3D78-BA69-4684-908E-F1121129F217}" presName="aNode" presStyleLbl="bgShp" presStyleIdx="0" presStyleCnt="5"/>
      <dgm:spPr/>
    </dgm:pt>
    <dgm:pt modelId="{E4DE704A-6449-473E-BD20-061983329B01}" type="pres">
      <dgm:prSet presAssocID="{A11A3D78-BA69-4684-908E-F1121129F217}" presName="textNode" presStyleLbl="bgShp" presStyleIdx="0" presStyleCnt="5"/>
      <dgm:spPr/>
    </dgm:pt>
    <dgm:pt modelId="{3E584620-F8AD-4995-851E-B73A4B4F2EFA}" type="pres">
      <dgm:prSet presAssocID="{A11A3D78-BA69-4684-908E-F1121129F217}" presName="compChildNode" presStyleCnt="0"/>
      <dgm:spPr/>
    </dgm:pt>
    <dgm:pt modelId="{2428D5BE-33D9-4029-8EFB-4B42A9CAFE6A}" type="pres">
      <dgm:prSet presAssocID="{A11A3D78-BA69-4684-908E-F1121129F217}" presName="theInnerList" presStyleCnt="0"/>
      <dgm:spPr/>
    </dgm:pt>
    <dgm:pt modelId="{C64139CC-0927-417F-BD59-5FFD05772FA8}" type="pres">
      <dgm:prSet presAssocID="{4DAC6DB9-0249-4479-90EB-C52CE65C2DC4}" presName="childNode" presStyleLbl="node1" presStyleIdx="0" presStyleCnt="10">
        <dgm:presLayoutVars>
          <dgm:bulletEnabled val="1"/>
        </dgm:presLayoutVars>
      </dgm:prSet>
      <dgm:spPr/>
    </dgm:pt>
    <dgm:pt modelId="{18CA3A1D-2505-4EBF-B563-CB31F3282E21}" type="pres">
      <dgm:prSet presAssocID="{4DAC6DB9-0249-4479-90EB-C52CE65C2DC4}" presName="aSpace2" presStyleCnt="0"/>
      <dgm:spPr/>
    </dgm:pt>
    <dgm:pt modelId="{DE0B9C4A-ED6D-41C8-A5CA-BF157F8616E4}" type="pres">
      <dgm:prSet presAssocID="{9A71177E-C066-4CCD-8BE8-44F926FC2345}" presName="childNode" presStyleLbl="node1" presStyleIdx="1" presStyleCnt="10">
        <dgm:presLayoutVars>
          <dgm:bulletEnabled val="1"/>
        </dgm:presLayoutVars>
      </dgm:prSet>
      <dgm:spPr>
        <a:xfrm>
          <a:off x="213338" y="2599606"/>
          <a:ext cx="1659416" cy="1209233"/>
        </a:xfrm>
        <a:prstGeom prst="roundRect">
          <a:avLst>
            <a:gd name="adj" fmla="val 10000"/>
          </a:avLst>
        </a:prstGeom>
      </dgm:spPr>
    </dgm:pt>
    <dgm:pt modelId="{77C6DBAD-CEAB-41A1-9497-234F1297D53A}" type="pres">
      <dgm:prSet presAssocID="{A11A3D78-BA69-4684-908E-F1121129F217}" presName="aSpace" presStyleCnt="0"/>
      <dgm:spPr/>
    </dgm:pt>
    <dgm:pt modelId="{6CD5397B-A0E6-45F4-8D01-E9ACDFEF3108}" type="pres">
      <dgm:prSet presAssocID="{4C5F3072-D43F-4BEF-84F8-3F69C83880BC}" presName="compNode" presStyleCnt="0"/>
      <dgm:spPr/>
    </dgm:pt>
    <dgm:pt modelId="{5F7828C4-9C76-4A4E-BE90-6F59AD790AA4}" type="pres">
      <dgm:prSet presAssocID="{4C5F3072-D43F-4BEF-84F8-3F69C83880BC}" presName="aNode" presStyleLbl="bgShp" presStyleIdx="1" presStyleCnt="5"/>
      <dgm:spPr/>
    </dgm:pt>
    <dgm:pt modelId="{DD77E21F-82E3-4CB4-AEA5-BF4D193C01A5}" type="pres">
      <dgm:prSet presAssocID="{4C5F3072-D43F-4BEF-84F8-3F69C83880BC}" presName="textNode" presStyleLbl="bgShp" presStyleIdx="1" presStyleCnt="5"/>
      <dgm:spPr/>
    </dgm:pt>
    <dgm:pt modelId="{BBD9BB3A-7065-4BD4-868D-41FE38F79C5E}" type="pres">
      <dgm:prSet presAssocID="{4C5F3072-D43F-4BEF-84F8-3F69C83880BC}" presName="compChildNode" presStyleCnt="0"/>
      <dgm:spPr/>
    </dgm:pt>
    <dgm:pt modelId="{16DAEB32-3666-4DDD-8B35-A0C72B9A4E45}" type="pres">
      <dgm:prSet presAssocID="{4C5F3072-D43F-4BEF-84F8-3F69C83880BC}" presName="theInnerList" presStyleCnt="0"/>
      <dgm:spPr/>
    </dgm:pt>
    <dgm:pt modelId="{250B9353-5EB2-4426-83C2-E16596674023}" type="pres">
      <dgm:prSet presAssocID="{15B54489-58CD-4ADA-B8DE-AEE4169E11FF}" presName="childNode" presStyleLbl="node1" presStyleIdx="2" presStyleCnt="10">
        <dgm:presLayoutVars>
          <dgm:bulletEnabled val="1"/>
        </dgm:presLayoutVars>
      </dgm:prSet>
      <dgm:spPr/>
    </dgm:pt>
    <dgm:pt modelId="{E1F1AC59-1DA2-4426-8B0E-57158C0D0F71}" type="pres">
      <dgm:prSet presAssocID="{15B54489-58CD-4ADA-B8DE-AEE4169E11FF}" presName="aSpace2" presStyleCnt="0"/>
      <dgm:spPr/>
    </dgm:pt>
    <dgm:pt modelId="{00AA9335-FCE0-4869-B8ED-2C20C4D0DB1B}" type="pres">
      <dgm:prSet presAssocID="{3427BD57-280D-488B-BD78-6358EA5BA326}" presName="childNode" presStyleLbl="node1" presStyleIdx="3" presStyleCnt="10">
        <dgm:presLayoutVars>
          <dgm:bulletEnabled val="1"/>
        </dgm:presLayoutVars>
      </dgm:prSet>
      <dgm:spPr>
        <a:xfrm>
          <a:off x="2443179" y="2599606"/>
          <a:ext cx="1659416" cy="1209233"/>
        </a:xfrm>
        <a:prstGeom prst="roundRect">
          <a:avLst>
            <a:gd name="adj" fmla="val 10000"/>
          </a:avLst>
        </a:prstGeom>
      </dgm:spPr>
    </dgm:pt>
    <dgm:pt modelId="{0058D7DC-B915-4619-89BC-18601E574A38}" type="pres">
      <dgm:prSet presAssocID="{4C5F3072-D43F-4BEF-84F8-3F69C83880BC}" presName="aSpace" presStyleCnt="0"/>
      <dgm:spPr/>
    </dgm:pt>
    <dgm:pt modelId="{22D66D8D-82D7-4E3A-9648-E47B827E5898}" type="pres">
      <dgm:prSet presAssocID="{CF7C2D56-31E2-45AF-95F0-FD54C4360781}" presName="compNode" presStyleCnt="0"/>
      <dgm:spPr/>
    </dgm:pt>
    <dgm:pt modelId="{9ABCD3C0-4304-43BA-8BB4-9793E9422952}" type="pres">
      <dgm:prSet presAssocID="{CF7C2D56-31E2-45AF-95F0-FD54C4360781}" presName="aNode" presStyleLbl="bgShp" presStyleIdx="2" presStyleCnt="5"/>
      <dgm:spPr/>
    </dgm:pt>
    <dgm:pt modelId="{58B115BB-0CE7-4B71-9C9E-3AD6F79CAA3C}" type="pres">
      <dgm:prSet presAssocID="{CF7C2D56-31E2-45AF-95F0-FD54C4360781}" presName="textNode" presStyleLbl="bgShp" presStyleIdx="2" presStyleCnt="5"/>
      <dgm:spPr/>
    </dgm:pt>
    <dgm:pt modelId="{DBA67643-6303-45C5-AC17-74A734F44E23}" type="pres">
      <dgm:prSet presAssocID="{CF7C2D56-31E2-45AF-95F0-FD54C4360781}" presName="compChildNode" presStyleCnt="0"/>
      <dgm:spPr/>
    </dgm:pt>
    <dgm:pt modelId="{44CD8EE6-BFE5-4F43-BA33-599E20CA8918}" type="pres">
      <dgm:prSet presAssocID="{CF7C2D56-31E2-45AF-95F0-FD54C4360781}" presName="theInnerList" presStyleCnt="0"/>
      <dgm:spPr/>
    </dgm:pt>
    <dgm:pt modelId="{BD928D58-87B1-41ED-8B96-456BA3956028}" type="pres">
      <dgm:prSet presAssocID="{480D2A71-43ED-4CE0-BAF7-329491729C63}" presName="childNode" presStyleLbl="node1" presStyleIdx="4" presStyleCnt="10">
        <dgm:presLayoutVars>
          <dgm:bulletEnabled val="1"/>
        </dgm:presLayoutVars>
      </dgm:prSet>
      <dgm:spPr/>
    </dgm:pt>
    <dgm:pt modelId="{C77D8CB5-E606-4EC4-A54E-838B59B3586C}" type="pres">
      <dgm:prSet presAssocID="{480D2A71-43ED-4CE0-BAF7-329491729C63}" presName="aSpace2" presStyleCnt="0"/>
      <dgm:spPr/>
    </dgm:pt>
    <dgm:pt modelId="{1844B65E-3455-40F2-8D40-9E9032828E06}" type="pres">
      <dgm:prSet presAssocID="{00FAE88A-40CD-4785-A22F-0EA966C89F0C}" presName="childNode" presStyleLbl="node1" presStyleIdx="5" presStyleCnt="10">
        <dgm:presLayoutVars>
          <dgm:bulletEnabled val="1"/>
        </dgm:presLayoutVars>
      </dgm:prSet>
      <dgm:spPr>
        <a:xfrm>
          <a:off x="4673020" y="2599606"/>
          <a:ext cx="1659416" cy="1209233"/>
        </a:xfrm>
        <a:prstGeom prst="roundRect">
          <a:avLst>
            <a:gd name="adj" fmla="val 10000"/>
          </a:avLst>
        </a:prstGeom>
      </dgm:spPr>
    </dgm:pt>
    <dgm:pt modelId="{165B71A7-EE97-48CC-A72E-2CF6D06FF472}" type="pres">
      <dgm:prSet presAssocID="{CF7C2D56-31E2-45AF-95F0-FD54C4360781}" presName="aSpace" presStyleCnt="0"/>
      <dgm:spPr/>
    </dgm:pt>
    <dgm:pt modelId="{37613038-8618-47B9-8950-F57C7AA33937}" type="pres">
      <dgm:prSet presAssocID="{493BC139-2E6F-4827-BA8B-3EBD8F94486A}" presName="compNode" presStyleCnt="0"/>
      <dgm:spPr/>
    </dgm:pt>
    <dgm:pt modelId="{3FE56B25-F3F8-42A1-B922-149D0299EDC0}" type="pres">
      <dgm:prSet presAssocID="{493BC139-2E6F-4827-BA8B-3EBD8F94486A}" presName="aNode" presStyleLbl="bgShp" presStyleIdx="3" presStyleCnt="5"/>
      <dgm:spPr/>
    </dgm:pt>
    <dgm:pt modelId="{3E98C3E0-74E3-4CF5-91DF-1FFDBA940C32}" type="pres">
      <dgm:prSet presAssocID="{493BC139-2E6F-4827-BA8B-3EBD8F94486A}" presName="textNode" presStyleLbl="bgShp" presStyleIdx="3" presStyleCnt="5"/>
      <dgm:spPr/>
    </dgm:pt>
    <dgm:pt modelId="{0DC344BD-28D4-4F7D-A26E-853BB4655C25}" type="pres">
      <dgm:prSet presAssocID="{493BC139-2E6F-4827-BA8B-3EBD8F94486A}" presName="compChildNode" presStyleCnt="0"/>
      <dgm:spPr/>
    </dgm:pt>
    <dgm:pt modelId="{52CC20F1-EFC2-455E-A354-5EAF62436FB8}" type="pres">
      <dgm:prSet presAssocID="{493BC139-2E6F-4827-BA8B-3EBD8F94486A}" presName="theInnerList" presStyleCnt="0"/>
      <dgm:spPr/>
    </dgm:pt>
    <dgm:pt modelId="{CC28609C-129E-45F3-B809-7B919C401012}" type="pres">
      <dgm:prSet presAssocID="{554B70CF-680A-4F5C-8886-7FA2EFF17FE4}" presName="childNode" presStyleLbl="node1" presStyleIdx="6" presStyleCnt="10">
        <dgm:presLayoutVars>
          <dgm:bulletEnabled val="1"/>
        </dgm:presLayoutVars>
      </dgm:prSet>
      <dgm:spPr/>
    </dgm:pt>
    <dgm:pt modelId="{624A8BDA-73D7-4D35-8F1B-5C319BCCE6DD}" type="pres">
      <dgm:prSet presAssocID="{554B70CF-680A-4F5C-8886-7FA2EFF17FE4}" presName="aSpace2" presStyleCnt="0"/>
      <dgm:spPr/>
    </dgm:pt>
    <dgm:pt modelId="{BECC29EF-2889-4334-BF05-528AD50C5CA6}" type="pres">
      <dgm:prSet presAssocID="{B1B3302B-383F-4078-B799-4838BEC4AED7}" presName="childNode" presStyleLbl="node1" presStyleIdx="7" presStyleCnt="10">
        <dgm:presLayoutVars>
          <dgm:bulletEnabled val="1"/>
        </dgm:presLayoutVars>
      </dgm:prSet>
      <dgm:spPr>
        <a:xfrm>
          <a:off x="6902861" y="2599606"/>
          <a:ext cx="1659416" cy="1209233"/>
        </a:xfrm>
        <a:prstGeom prst="roundRect">
          <a:avLst>
            <a:gd name="adj" fmla="val 10000"/>
          </a:avLst>
        </a:prstGeom>
      </dgm:spPr>
    </dgm:pt>
    <dgm:pt modelId="{351CF4DA-8E70-4095-B336-785AAC2567C1}" type="pres">
      <dgm:prSet presAssocID="{493BC139-2E6F-4827-BA8B-3EBD8F94486A}" presName="aSpace" presStyleCnt="0"/>
      <dgm:spPr/>
    </dgm:pt>
    <dgm:pt modelId="{01210CB7-92C7-445C-95FF-EF8DE277BCB5}" type="pres">
      <dgm:prSet presAssocID="{2760D574-CEA6-47EB-A7B0-D23B586A3819}" presName="compNode" presStyleCnt="0"/>
      <dgm:spPr/>
    </dgm:pt>
    <dgm:pt modelId="{3A7E7D1D-C8D1-4D33-9EE1-A86510B7F435}" type="pres">
      <dgm:prSet presAssocID="{2760D574-CEA6-47EB-A7B0-D23B586A3819}" presName="aNode" presStyleLbl="bgShp" presStyleIdx="4" presStyleCnt="5"/>
      <dgm:spPr/>
    </dgm:pt>
    <dgm:pt modelId="{5C231700-061F-4F74-A290-373B4DADB538}" type="pres">
      <dgm:prSet presAssocID="{2760D574-CEA6-47EB-A7B0-D23B586A3819}" presName="textNode" presStyleLbl="bgShp" presStyleIdx="4" presStyleCnt="5"/>
      <dgm:spPr/>
    </dgm:pt>
    <dgm:pt modelId="{A094D115-98BC-4894-B8CA-BCFACEACD55B}" type="pres">
      <dgm:prSet presAssocID="{2760D574-CEA6-47EB-A7B0-D23B586A3819}" presName="compChildNode" presStyleCnt="0"/>
      <dgm:spPr/>
    </dgm:pt>
    <dgm:pt modelId="{2D1D6D4C-0D6B-4E25-A6E0-DCB4B481DAEC}" type="pres">
      <dgm:prSet presAssocID="{2760D574-CEA6-47EB-A7B0-D23B586A3819}" presName="theInnerList" presStyleCnt="0"/>
      <dgm:spPr/>
    </dgm:pt>
    <dgm:pt modelId="{2C25B942-0CD8-4909-85E4-96BEBD956D9C}" type="pres">
      <dgm:prSet presAssocID="{F4F618E9-E7EB-417E-9331-1832CFB7757E}" presName="childNode" presStyleLbl="node1" presStyleIdx="8" presStyleCnt="10">
        <dgm:presLayoutVars>
          <dgm:bulletEnabled val="1"/>
        </dgm:presLayoutVars>
      </dgm:prSet>
      <dgm:spPr/>
    </dgm:pt>
    <dgm:pt modelId="{7DE9C48E-B37A-4664-A60C-A11E66F7F538}" type="pres">
      <dgm:prSet presAssocID="{F4F618E9-E7EB-417E-9331-1832CFB7757E}" presName="aSpace2" presStyleCnt="0"/>
      <dgm:spPr/>
    </dgm:pt>
    <dgm:pt modelId="{2E145C20-C5DC-4637-86ED-85357142F16D}" type="pres">
      <dgm:prSet presAssocID="{DF3DC6A5-213F-44A9-BE0B-94DE8D2AB555}" presName="childNode" presStyleLbl="node1" presStyleIdx="9" presStyleCnt="10">
        <dgm:presLayoutVars>
          <dgm:bulletEnabled val="1"/>
        </dgm:presLayoutVars>
      </dgm:prSet>
      <dgm:spPr>
        <a:xfrm>
          <a:off x="9132702" y="2599606"/>
          <a:ext cx="1659416" cy="1209233"/>
        </a:xfrm>
        <a:prstGeom prst="roundRect">
          <a:avLst>
            <a:gd name="adj" fmla="val 10000"/>
          </a:avLst>
        </a:prstGeom>
      </dgm:spPr>
    </dgm:pt>
  </dgm:ptLst>
  <dgm:cxnLst>
    <dgm:cxn modelId="{1DE7870C-A595-40A8-B76E-497E701C3BF5}" type="presOf" srcId="{CF7C2D56-31E2-45AF-95F0-FD54C4360781}" destId="{58B115BB-0CE7-4B71-9C9E-3AD6F79CAA3C}" srcOrd="1" destOrd="0" presId="urn:microsoft.com/office/officeart/2005/8/layout/lProcess2"/>
    <dgm:cxn modelId="{47753014-FD4A-446E-A1B5-E4D4B6000807}" type="presOf" srcId="{B1B3302B-383F-4078-B799-4838BEC4AED7}" destId="{BECC29EF-2889-4334-BF05-528AD50C5CA6}" srcOrd="0" destOrd="0" presId="urn:microsoft.com/office/officeart/2005/8/layout/lProcess2"/>
    <dgm:cxn modelId="{362C7121-02F6-473D-9AA6-AC9FB5D7F143}" type="presOf" srcId="{4C5F3072-D43F-4BEF-84F8-3F69C83880BC}" destId="{DD77E21F-82E3-4CB4-AEA5-BF4D193C01A5}" srcOrd="1" destOrd="0" presId="urn:microsoft.com/office/officeart/2005/8/layout/lProcess2"/>
    <dgm:cxn modelId="{F28A6627-2A98-4FEC-BDD8-C65A4B136753}" type="presOf" srcId="{4DAC6DB9-0249-4479-90EB-C52CE65C2DC4}" destId="{C64139CC-0927-417F-BD59-5FFD05772FA8}" srcOrd="0" destOrd="0" presId="urn:microsoft.com/office/officeart/2005/8/layout/lProcess2"/>
    <dgm:cxn modelId="{138F943C-05A1-4106-A6BA-B64F4E855610}" srcId="{493BC139-2E6F-4827-BA8B-3EBD8F94486A}" destId="{554B70CF-680A-4F5C-8886-7FA2EFF17FE4}" srcOrd="0" destOrd="0" parTransId="{88F7C44B-96B4-433A-B1C7-D4AF39D4CD6D}" sibTransId="{98E5FFCE-2A3F-47BC-BABB-A92A521E1888}"/>
    <dgm:cxn modelId="{5087E13F-3DC8-4370-8E41-558FDD6B3E6A}" type="presOf" srcId="{F4F618E9-E7EB-417E-9331-1832CFB7757E}" destId="{2C25B942-0CD8-4909-85E4-96BEBD956D9C}" srcOrd="0" destOrd="0" presId="urn:microsoft.com/office/officeart/2005/8/layout/lProcess2"/>
    <dgm:cxn modelId="{659A425C-6B60-4737-8DD8-FF1E0233C03C}" srcId="{EC012205-D9EF-4B3A-89B2-1A787E279855}" destId="{A11A3D78-BA69-4684-908E-F1121129F217}" srcOrd="0" destOrd="0" parTransId="{67AD558E-250F-4D5A-9BD0-90136FE9EA26}" sibTransId="{E57709DB-1393-40B3-945A-A61607B7BE78}"/>
    <dgm:cxn modelId="{0D7A2041-CD88-4645-8060-06B28DF6C33D}" type="presOf" srcId="{493BC139-2E6F-4827-BA8B-3EBD8F94486A}" destId="{3FE56B25-F3F8-42A1-B922-149D0299EDC0}" srcOrd="0" destOrd="0" presId="urn:microsoft.com/office/officeart/2005/8/layout/lProcess2"/>
    <dgm:cxn modelId="{E7913852-5AA0-4675-9603-89651E672CB0}" type="presOf" srcId="{A11A3D78-BA69-4684-908E-F1121129F217}" destId="{8D5FD8B3-8507-4FD0-8B22-DAC3FF066374}" srcOrd="0" destOrd="0" presId="urn:microsoft.com/office/officeart/2005/8/layout/lProcess2"/>
    <dgm:cxn modelId="{57CABC52-D750-4D67-AAEA-78CF7B8B0DA7}" srcId="{EC012205-D9EF-4B3A-89B2-1A787E279855}" destId="{CF7C2D56-31E2-45AF-95F0-FD54C4360781}" srcOrd="2" destOrd="0" parTransId="{C4184D93-FEB8-4466-92F7-BEFBECD21C3F}" sibTransId="{E3096756-BF90-4D21-9491-5132E4FB734B}"/>
    <dgm:cxn modelId="{3326D578-079E-441C-B25A-40654A46634B}" srcId="{CF7C2D56-31E2-45AF-95F0-FD54C4360781}" destId="{00FAE88A-40CD-4785-A22F-0EA966C89F0C}" srcOrd="1" destOrd="0" parTransId="{34B632B6-E95B-474B-92A0-5980C191691B}" sibTransId="{FFE06161-1268-4C59-9345-0FFCB12996B4}"/>
    <dgm:cxn modelId="{21079482-18D5-473C-BFA6-7FF74D31F8B2}" srcId="{2760D574-CEA6-47EB-A7B0-D23B586A3819}" destId="{DF3DC6A5-213F-44A9-BE0B-94DE8D2AB555}" srcOrd="1" destOrd="0" parTransId="{13703327-A0F6-4C5F-AABE-11A328907A72}" sibTransId="{4A12593E-9A88-464B-8D7C-48160B41AF33}"/>
    <dgm:cxn modelId="{B8951A87-769D-4DAC-B28F-38864BD0CA43}" type="presOf" srcId="{3427BD57-280D-488B-BD78-6358EA5BA326}" destId="{00AA9335-FCE0-4869-B8ED-2C20C4D0DB1B}" srcOrd="0" destOrd="0" presId="urn:microsoft.com/office/officeart/2005/8/layout/lProcess2"/>
    <dgm:cxn modelId="{9EEC178B-36DA-48AA-8ACE-AE19907F8AFC}" type="presOf" srcId="{9A71177E-C066-4CCD-8BE8-44F926FC2345}" destId="{DE0B9C4A-ED6D-41C8-A5CA-BF157F8616E4}" srcOrd="0" destOrd="0" presId="urn:microsoft.com/office/officeart/2005/8/layout/lProcess2"/>
    <dgm:cxn modelId="{D4CDFC94-4F52-4502-B387-92F0F04ACD61}" srcId="{A11A3D78-BA69-4684-908E-F1121129F217}" destId="{9A71177E-C066-4CCD-8BE8-44F926FC2345}" srcOrd="1" destOrd="0" parTransId="{CE0B3CB0-F3DF-41C9-8011-67D161FC59E4}" sibTransId="{1881BE3E-D4F4-4C4A-BE2E-D3CC3D312786}"/>
    <dgm:cxn modelId="{2DCDE696-28BA-4AD8-8847-476E45F4E933}" srcId="{493BC139-2E6F-4827-BA8B-3EBD8F94486A}" destId="{B1B3302B-383F-4078-B799-4838BEC4AED7}" srcOrd="1" destOrd="0" parTransId="{3BD82CC0-B05B-4F5A-81DC-BBC6FD0CC743}" sibTransId="{C0C051F6-D48D-46E5-9E66-A0391AC09BA8}"/>
    <dgm:cxn modelId="{F83E8697-67CB-468C-8EC1-A50FCC0477EA}" type="presOf" srcId="{2760D574-CEA6-47EB-A7B0-D23B586A3819}" destId="{5C231700-061F-4F74-A290-373B4DADB538}" srcOrd="1" destOrd="0" presId="urn:microsoft.com/office/officeart/2005/8/layout/lProcess2"/>
    <dgm:cxn modelId="{AB4D479F-B242-47FE-AB1B-EBB517C38ABB}" type="presOf" srcId="{493BC139-2E6F-4827-BA8B-3EBD8F94486A}" destId="{3E98C3E0-74E3-4CF5-91DF-1FFDBA940C32}" srcOrd="1" destOrd="0" presId="urn:microsoft.com/office/officeart/2005/8/layout/lProcess2"/>
    <dgm:cxn modelId="{3A4EDB9F-CDE7-4926-B361-7742A20DA9EE}" srcId="{4C5F3072-D43F-4BEF-84F8-3F69C83880BC}" destId="{3427BD57-280D-488B-BD78-6358EA5BA326}" srcOrd="1" destOrd="0" parTransId="{0387A570-57EE-47B6-B682-7514C54518E3}" sibTransId="{60953931-2028-426B-ADAF-B92E210A62FB}"/>
    <dgm:cxn modelId="{B7EB49A1-DC5E-4660-9330-2787EED0FCEB}" type="presOf" srcId="{00FAE88A-40CD-4785-A22F-0EA966C89F0C}" destId="{1844B65E-3455-40F2-8D40-9E9032828E06}" srcOrd="0" destOrd="0" presId="urn:microsoft.com/office/officeart/2005/8/layout/lProcess2"/>
    <dgm:cxn modelId="{2D5E30A8-CB2D-41E0-ACA1-7FDB180CBE59}" srcId="{EC012205-D9EF-4B3A-89B2-1A787E279855}" destId="{493BC139-2E6F-4827-BA8B-3EBD8F94486A}" srcOrd="3" destOrd="0" parTransId="{6CA93B97-72B9-4239-8DD7-C707CB7D9828}" sibTransId="{4BED4F53-46F9-46EE-91E5-9E33DC81DEAC}"/>
    <dgm:cxn modelId="{A16DD9AB-7277-4071-BDE3-ED96C0B1CB32}" srcId="{EC012205-D9EF-4B3A-89B2-1A787E279855}" destId="{2760D574-CEA6-47EB-A7B0-D23B586A3819}" srcOrd="4" destOrd="0" parTransId="{999011CA-029B-4A50-8366-3096BCFC8BB9}" sibTransId="{D494FE8A-2AA1-4699-B1B6-DE59E3D59D65}"/>
    <dgm:cxn modelId="{31BF2EBA-B287-4713-BFB4-70F6E6B69B1C}" type="presOf" srcId="{554B70CF-680A-4F5C-8886-7FA2EFF17FE4}" destId="{CC28609C-129E-45F3-B809-7B919C401012}" srcOrd="0" destOrd="0" presId="urn:microsoft.com/office/officeart/2005/8/layout/lProcess2"/>
    <dgm:cxn modelId="{C142A7BD-8387-47F6-8BDE-0012FC9B2B56}" type="presOf" srcId="{15B54489-58CD-4ADA-B8DE-AEE4169E11FF}" destId="{250B9353-5EB2-4426-83C2-E16596674023}" srcOrd="0" destOrd="0" presId="urn:microsoft.com/office/officeart/2005/8/layout/lProcess2"/>
    <dgm:cxn modelId="{A9337CC3-E90F-4DAB-B3FE-9D88D84948B9}" type="presOf" srcId="{EC012205-D9EF-4B3A-89B2-1A787E279855}" destId="{EC61A7B4-0E52-40C8-BEEE-581588D6650C}" srcOrd="0" destOrd="0" presId="urn:microsoft.com/office/officeart/2005/8/layout/lProcess2"/>
    <dgm:cxn modelId="{010AF2C6-F8A1-4DE3-AB0E-2235E5B38B21}" srcId="{A11A3D78-BA69-4684-908E-F1121129F217}" destId="{4DAC6DB9-0249-4479-90EB-C52CE65C2DC4}" srcOrd="0" destOrd="0" parTransId="{81E883F0-331F-41B1-A213-3B8E359B9632}" sibTransId="{7F84C0A1-D327-47D5-AC78-43B1DC1F2849}"/>
    <dgm:cxn modelId="{1AF9FACA-B371-49B2-BD2A-45E7832B4EAF}" type="presOf" srcId="{4C5F3072-D43F-4BEF-84F8-3F69C83880BC}" destId="{5F7828C4-9C76-4A4E-BE90-6F59AD790AA4}" srcOrd="0" destOrd="0" presId="urn:microsoft.com/office/officeart/2005/8/layout/lProcess2"/>
    <dgm:cxn modelId="{5C47F6CC-2BB4-419C-970C-EA77506FD132}" srcId="{4C5F3072-D43F-4BEF-84F8-3F69C83880BC}" destId="{15B54489-58CD-4ADA-B8DE-AEE4169E11FF}" srcOrd="0" destOrd="0" parTransId="{46835B01-712D-455C-AE61-0E764D649F77}" sibTransId="{5A217882-7F7B-4CE6-89C6-A1FE6F235CE2}"/>
    <dgm:cxn modelId="{D2841BD2-38C5-42FA-93D0-4DCFBF090D0A}" srcId="{EC012205-D9EF-4B3A-89B2-1A787E279855}" destId="{4C5F3072-D43F-4BEF-84F8-3F69C83880BC}" srcOrd="1" destOrd="0" parTransId="{73744324-2E61-4D0A-A8E6-BB818422572F}" sibTransId="{5126C9CE-79CE-4A89-A39E-081804507659}"/>
    <dgm:cxn modelId="{103046D7-364E-45D3-BC7C-6A7B5E2DEA50}" srcId="{2760D574-CEA6-47EB-A7B0-D23B586A3819}" destId="{F4F618E9-E7EB-417E-9331-1832CFB7757E}" srcOrd="0" destOrd="0" parTransId="{A3FB7E9B-F81F-4007-9D67-1D0D7A7B7D25}" sibTransId="{93960643-9FC0-423A-8343-0913D8B7FB11}"/>
    <dgm:cxn modelId="{547669D8-B801-4B06-8F79-BD9672A4CC74}" type="presOf" srcId="{480D2A71-43ED-4CE0-BAF7-329491729C63}" destId="{BD928D58-87B1-41ED-8B96-456BA3956028}" srcOrd="0" destOrd="0" presId="urn:microsoft.com/office/officeart/2005/8/layout/lProcess2"/>
    <dgm:cxn modelId="{6BA34DE4-B44F-4824-8864-25775F0657CE}" type="presOf" srcId="{2760D574-CEA6-47EB-A7B0-D23B586A3819}" destId="{3A7E7D1D-C8D1-4D33-9EE1-A86510B7F435}" srcOrd="0" destOrd="0" presId="urn:microsoft.com/office/officeart/2005/8/layout/lProcess2"/>
    <dgm:cxn modelId="{EA1E59E5-8A5F-43BD-8797-7B606C2A5D27}" type="presOf" srcId="{CF7C2D56-31E2-45AF-95F0-FD54C4360781}" destId="{9ABCD3C0-4304-43BA-8BB4-9793E9422952}" srcOrd="0" destOrd="0" presId="urn:microsoft.com/office/officeart/2005/8/layout/lProcess2"/>
    <dgm:cxn modelId="{1E8CE7E6-D5A0-45F1-BEBA-98524AD97282}" type="presOf" srcId="{A11A3D78-BA69-4684-908E-F1121129F217}" destId="{E4DE704A-6449-473E-BD20-061983329B01}" srcOrd="1" destOrd="0" presId="urn:microsoft.com/office/officeart/2005/8/layout/lProcess2"/>
    <dgm:cxn modelId="{9CD214E8-6B4B-4A4D-9359-B0DA0C78FC0D}" srcId="{CF7C2D56-31E2-45AF-95F0-FD54C4360781}" destId="{480D2A71-43ED-4CE0-BAF7-329491729C63}" srcOrd="0" destOrd="0" parTransId="{B66EECE0-1A3E-45FB-8EC7-12D832842F80}" sibTransId="{F1505E6E-FAE2-445F-96EE-A666ACD768F6}"/>
    <dgm:cxn modelId="{B557CAED-36B2-44DB-B083-FA7F2A94AE1F}" type="presOf" srcId="{DF3DC6A5-213F-44A9-BE0B-94DE8D2AB555}" destId="{2E145C20-C5DC-4637-86ED-85357142F16D}" srcOrd="0" destOrd="0" presId="urn:microsoft.com/office/officeart/2005/8/layout/lProcess2"/>
    <dgm:cxn modelId="{F95A5839-6924-43BE-959C-1442FB79357A}" type="presParOf" srcId="{EC61A7B4-0E52-40C8-BEEE-581588D6650C}" destId="{4C96B770-64CA-4ADE-9BA7-3748F6C7CB6D}" srcOrd="0" destOrd="0" presId="urn:microsoft.com/office/officeart/2005/8/layout/lProcess2"/>
    <dgm:cxn modelId="{5CEF9D0A-A6C9-46AA-BAA4-87707F180956}" type="presParOf" srcId="{4C96B770-64CA-4ADE-9BA7-3748F6C7CB6D}" destId="{8D5FD8B3-8507-4FD0-8B22-DAC3FF066374}" srcOrd="0" destOrd="0" presId="urn:microsoft.com/office/officeart/2005/8/layout/lProcess2"/>
    <dgm:cxn modelId="{49A85773-B0AF-439F-BEA5-8EBFB060A554}" type="presParOf" srcId="{4C96B770-64CA-4ADE-9BA7-3748F6C7CB6D}" destId="{E4DE704A-6449-473E-BD20-061983329B01}" srcOrd="1" destOrd="0" presId="urn:microsoft.com/office/officeart/2005/8/layout/lProcess2"/>
    <dgm:cxn modelId="{3582D64B-FB38-473A-B039-C4A3322F7D25}" type="presParOf" srcId="{4C96B770-64CA-4ADE-9BA7-3748F6C7CB6D}" destId="{3E584620-F8AD-4995-851E-B73A4B4F2EFA}" srcOrd="2" destOrd="0" presId="urn:microsoft.com/office/officeart/2005/8/layout/lProcess2"/>
    <dgm:cxn modelId="{EE3619C2-38FB-4C1F-A43D-7A4072CD27C3}" type="presParOf" srcId="{3E584620-F8AD-4995-851E-B73A4B4F2EFA}" destId="{2428D5BE-33D9-4029-8EFB-4B42A9CAFE6A}" srcOrd="0" destOrd="0" presId="urn:microsoft.com/office/officeart/2005/8/layout/lProcess2"/>
    <dgm:cxn modelId="{FE5FE440-7B0E-413F-A8E3-92CCAA36B121}" type="presParOf" srcId="{2428D5BE-33D9-4029-8EFB-4B42A9CAFE6A}" destId="{C64139CC-0927-417F-BD59-5FFD05772FA8}" srcOrd="0" destOrd="0" presId="urn:microsoft.com/office/officeart/2005/8/layout/lProcess2"/>
    <dgm:cxn modelId="{CE6B1C6C-2E84-4B41-9019-85614BF1131D}" type="presParOf" srcId="{2428D5BE-33D9-4029-8EFB-4B42A9CAFE6A}" destId="{18CA3A1D-2505-4EBF-B563-CB31F3282E21}" srcOrd="1" destOrd="0" presId="urn:microsoft.com/office/officeart/2005/8/layout/lProcess2"/>
    <dgm:cxn modelId="{CF8C9FB5-2B8C-4540-8963-8B4E4A9E60B8}" type="presParOf" srcId="{2428D5BE-33D9-4029-8EFB-4B42A9CAFE6A}" destId="{DE0B9C4A-ED6D-41C8-A5CA-BF157F8616E4}" srcOrd="2" destOrd="0" presId="urn:microsoft.com/office/officeart/2005/8/layout/lProcess2"/>
    <dgm:cxn modelId="{F068FC06-723C-4CE3-A6C5-3A1BD33EA3C5}" type="presParOf" srcId="{EC61A7B4-0E52-40C8-BEEE-581588D6650C}" destId="{77C6DBAD-CEAB-41A1-9497-234F1297D53A}" srcOrd="1" destOrd="0" presId="urn:microsoft.com/office/officeart/2005/8/layout/lProcess2"/>
    <dgm:cxn modelId="{E3D275CB-8D3D-4738-B5F2-6A585F5EEDEF}" type="presParOf" srcId="{EC61A7B4-0E52-40C8-BEEE-581588D6650C}" destId="{6CD5397B-A0E6-45F4-8D01-E9ACDFEF3108}" srcOrd="2" destOrd="0" presId="urn:microsoft.com/office/officeart/2005/8/layout/lProcess2"/>
    <dgm:cxn modelId="{EC80F06C-3FF4-446B-9EB3-7FCD15046E9D}" type="presParOf" srcId="{6CD5397B-A0E6-45F4-8D01-E9ACDFEF3108}" destId="{5F7828C4-9C76-4A4E-BE90-6F59AD790AA4}" srcOrd="0" destOrd="0" presId="urn:microsoft.com/office/officeart/2005/8/layout/lProcess2"/>
    <dgm:cxn modelId="{5F3373D5-1F7A-4E7E-AFF1-C40798375FF9}" type="presParOf" srcId="{6CD5397B-A0E6-45F4-8D01-E9ACDFEF3108}" destId="{DD77E21F-82E3-4CB4-AEA5-BF4D193C01A5}" srcOrd="1" destOrd="0" presId="urn:microsoft.com/office/officeart/2005/8/layout/lProcess2"/>
    <dgm:cxn modelId="{F6B97898-8BF9-40DC-8D5A-C616268AC0D9}" type="presParOf" srcId="{6CD5397B-A0E6-45F4-8D01-E9ACDFEF3108}" destId="{BBD9BB3A-7065-4BD4-868D-41FE38F79C5E}" srcOrd="2" destOrd="0" presId="urn:microsoft.com/office/officeart/2005/8/layout/lProcess2"/>
    <dgm:cxn modelId="{C497BE8F-207B-41AF-A246-B41787EF606D}" type="presParOf" srcId="{BBD9BB3A-7065-4BD4-868D-41FE38F79C5E}" destId="{16DAEB32-3666-4DDD-8B35-A0C72B9A4E45}" srcOrd="0" destOrd="0" presId="urn:microsoft.com/office/officeart/2005/8/layout/lProcess2"/>
    <dgm:cxn modelId="{FFACABB6-DDE4-4C28-BD0E-8396D3C2DF28}" type="presParOf" srcId="{16DAEB32-3666-4DDD-8B35-A0C72B9A4E45}" destId="{250B9353-5EB2-4426-83C2-E16596674023}" srcOrd="0" destOrd="0" presId="urn:microsoft.com/office/officeart/2005/8/layout/lProcess2"/>
    <dgm:cxn modelId="{97141306-38C4-4FD6-B3A6-3E57EC93774B}" type="presParOf" srcId="{16DAEB32-3666-4DDD-8B35-A0C72B9A4E45}" destId="{E1F1AC59-1DA2-4426-8B0E-57158C0D0F71}" srcOrd="1" destOrd="0" presId="urn:microsoft.com/office/officeart/2005/8/layout/lProcess2"/>
    <dgm:cxn modelId="{A721CD63-F340-4BF6-80B9-0D06BD387E31}" type="presParOf" srcId="{16DAEB32-3666-4DDD-8B35-A0C72B9A4E45}" destId="{00AA9335-FCE0-4869-B8ED-2C20C4D0DB1B}" srcOrd="2" destOrd="0" presId="urn:microsoft.com/office/officeart/2005/8/layout/lProcess2"/>
    <dgm:cxn modelId="{3CFC249F-B8AD-40A1-A646-20A545DFA592}" type="presParOf" srcId="{EC61A7B4-0E52-40C8-BEEE-581588D6650C}" destId="{0058D7DC-B915-4619-89BC-18601E574A38}" srcOrd="3" destOrd="0" presId="urn:microsoft.com/office/officeart/2005/8/layout/lProcess2"/>
    <dgm:cxn modelId="{7D73D7E1-8F41-426D-846C-D54C02EC7798}" type="presParOf" srcId="{EC61A7B4-0E52-40C8-BEEE-581588D6650C}" destId="{22D66D8D-82D7-4E3A-9648-E47B827E5898}" srcOrd="4" destOrd="0" presId="urn:microsoft.com/office/officeart/2005/8/layout/lProcess2"/>
    <dgm:cxn modelId="{327AA6A7-4E83-409B-AAD7-FE236AF9B8A4}" type="presParOf" srcId="{22D66D8D-82D7-4E3A-9648-E47B827E5898}" destId="{9ABCD3C0-4304-43BA-8BB4-9793E9422952}" srcOrd="0" destOrd="0" presId="urn:microsoft.com/office/officeart/2005/8/layout/lProcess2"/>
    <dgm:cxn modelId="{DD3BEE30-D687-4025-B0EA-92A35DBB1F10}" type="presParOf" srcId="{22D66D8D-82D7-4E3A-9648-E47B827E5898}" destId="{58B115BB-0CE7-4B71-9C9E-3AD6F79CAA3C}" srcOrd="1" destOrd="0" presId="urn:microsoft.com/office/officeart/2005/8/layout/lProcess2"/>
    <dgm:cxn modelId="{6CC333C2-4779-431C-B5FD-E71226DE232A}" type="presParOf" srcId="{22D66D8D-82D7-4E3A-9648-E47B827E5898}" destId="{DBA67643-6303-45C5-AC17-74A734F44E23}" srcOrd="2" destOrd="0" presId="urn:microsoft.com/office/officeart/2005/8/layout/lProcess2"/>
    <dgm:cxn modelId="{845FB79C-C302-45E9-AB81-0A90B3E81684}" type="presParOf" srcId="{DBA67643-6303-45C5-AC17-74A734F44E23}" destId="{44CD8EE6-BFE5-4F43-BA33-599E20CA8918}" srcOrd="0" destOrd="0" presId="urn:microsoft.com/office/officeart/2005/8/layout/lProcess2"/>
    <dgm:cxn modelId="{966C6922-9E29-4095-B82A-27F37B016C1E}" type="presParOf" srcId="{44CD8EE6-BFE5-4F43-BA33-599E20CA8918}" destId="{BD928D58-87B1-41ED-8B96-456BA3956028}" srcOrd="0" destOrd="0" presId="urn:microsoft.com/office/officeart/2005/8/layout/lProcess2"/>
    <dgm:cxn modelId="{FA5D4C03-2057-4376-B82E-001EDB2C2F3B}" type="presParOf" srcId="{44CD8EE6-BFE5-4F43-BA33-599E20CA8918}" destId="{C77D8CB5-E606-4EC4-A54E-838B59B3586C}" srcOrd="1" destOrd="0" presId="urn:microsoft.com/office/officeart/2005/8/layout/lProcess2"/>
    <dgm:cxn modelId="{B0293264-A97A-48F9-BA9B-D86F0A9C6129}" type="presParOf" srcId="{44CD8EE6-BFE5-4F43-BA33-599E20CA8918}" destId="{1844B65E-3455-40F2-8D40-9E9032828E06}" srcOrd="2" destOrd="0" presId="urn:microsoft.com/office/officeart/2005/8/layout/lProcess2"/>
    <dgm:cxn modelId="{A131D843-17BF-44BA-B32C-EA23DFEF0E09}" type="presParOf" srcId="{EC61A7B4-0E52-40C8-BEEE-581588D6650C}" destId="{165B71A7-EE97-48CC-A72E-2CF6D06FF472}" srcOrd="5" destOrd="0" presId="urn:microsoft.com/office/officeart/2005/8/layout/lProcess2"/>
    <dgm:cxn modelId="{D0FEE3BE-0CE0-4F08-A04C-096563B6C5AB}" type="presParOf" srcId="{EC61A7B4-0E52-40C8-BEEE-581588D6650C}" destId="{37613038-8618-47B9-8950-F57C7AA33937}" srcOrd="6" destOrd="0" presId="urn:microsoft.com/office/officeart/2005/8/layout/lProcess2"/>
    <dgm:cxn modelId="{E33B98DC-8A7B-4DE3-985C-7650F844DECD}" type="presParOf" srcId="{37613038-8618-47B9-8950-F57C7AA33937}" destId="{3FE56B25-F3F8-42A1-B922-149D0299EDC0}" srcOrd="0" destOrd="0" presId="urn:microsoft.com/office/officeart/2005/8/layout/lProcess2"/>
    <dgm:cxn modelId="{3B04B9B6-8300-46E3-A9E7-A9E737B2BA19}" type="presParOf" srcId="{37613038-8618-47B9-8950-F57C7AA33937}" destId="{3E98C3E0-74E3-4CF5-91DF-1FFDBA940C32}" srcOrd="1" destOrd="0" presId="urn:microsoft.com/office/officeart/2005/8/layout/lProcess2"/>
    <dgm:cxn modelId="{E2F8F064-7F3A-4161-80B6-B8D00B1083ED}" type="presParOf" srcId="{37613038-8618-47B9-8950-F57C7AA33937}" destId="{0DC344BD-28D4-4F7D-A26E-853BB4655C25}" srcOrd="2" destOrd="0" presId="urn:microsoft.com/office/officeart/2005/8/layout/lProcess2"/>
    <dgm:cxn modelId="{1000DBB3-FAF0-4279-9A78-4F5CCFE98D4F}" type="presParOf" srcId="{0DC344BD-28D4-4F7D-A26E-853BB4655C25}" destId="{52CC20F1-EFC2-455E-A354-5EAF62436FB8}" srcOrd="0" destOrd="0" presId="urn:microsoft.com/office/officeart/2005/8/layout/lProcess2"/>
    <dgm:cxn modelId="{64FD575F-D95C-4F11-85D4-A4E9184C5525}" type="presParOf" srcId="{52CC20F1-EFC2-455E-A354-5EAF62436FB8}" destId="{CC28609C-129E-45F3-B809-7B919C401012}" srcOrd="0" destOrd="0" presId="urn:microsoft.com/office/officeart/2005/8/layout/lProcess2"/>
    <dgm:cxn modelId="{6823EBA1-6AEA-405C-8B15-16C46AAD2E03}" type="presParOf" srcId="{52CC20F1-EFC2-455E-A354-5EAF62436FB8}" destId="{624A8BDA-73D7-4D35-8F1B-5C319BCCE6DD}" srcOrd="1" destOrd="0" presId="urn:microsoft.com/office/officeart/2005/8/layout/lProcess2"/>
    <dgm:cxn modelId="{D20078C3-4F2D-426E-B988-DA5F5B88B527}" type="presParOf" srcId="{52CC20F1-EFC2-455E-A354-5EAF62436FB8}" destId="{BECC29EF-2889-4334-BF05-528AD50C5CA6}" srcOrd="2" destOrd="0" presId="urn:microsoft.com/office/officeart/2005/8/layout/lProcess2"/>
    <dgm:cxn modelId="{2464FFEF-584D-4987-9A73-FD90B97F43D3}" type="presParOf" srcId="{EC61A7B4-0E52-40C8-BEEE-581588D6650C}" destId="{351CF4DA-8E70-4095-B336-785AAC2567C1}" srcOrd="7" destOrd="0" presId="urn:microsoft.com/office/officeart/2005/8/layout/lProcess2"/>
    <dgm:cxn modelId="{C86341B7-6DF1-4FBC-B953-0AFB88CFAA81}" type="presParOf" srcId="{EC61A7B4-0E52-40C8-BEEE-581588D6650C}" destId="{01210CB7-92C7-445C-95FF-EF8DE277BCB5}" srcOrd="8" destOrd="0" presId="urn:microsoft.com/office/officeart/2005/8/layout/lProcess2"/>
    <dgm:cxn modelId="{940D93FA-CEE4-4DE7-ADA3-E5699E19E1CC}" type="presParOf" srcId="{01210CB7-92C7-445C-95FF-EF8DE277BCB5}" destId="{3A7E7D1D-C8D1-4D33-9EE1-A86510B7F435}" srcOrd="0" destOrd="0" presId="urn:microsoft.com/office/officeart/2005/8/layout/lProcess2"/>
    <dgm:cxn modelId="{F7D790F8-396E-4A9D-A406-33B640E76E68}" type="presParOf" srcId="{01210CB7-92C7-445C-95FF-EF8DE277BCB5}" destId="{5C231700-061F-4F74-A290-373B4DADB538}" srcOrd="1" destOrd="0" presId="urn:microsoft.com/office/officeart/2005/8/layout/lProcess2"/>
    <dgm:cxn modelId="{7B9AA07A-99A8-4493-95AD-A4E21C01D35A}" type="presParOf" srcId="{01210CB7-92C7-445C-95FF-EF8DE277BCB5}" destId="{A094D115-98BC-4894-B8CA-BCFACEACD55B}" srcOrd="2" destOrd="0" presId="urn:microsoft.com/office/officeart/2005/8/layout/lProcess2"/>
    <dgm:cxn modelId="{D125BF41-3F61-482E-A751-B93C96292384}" type="presParOf" srcId="{A094D115-98BC-4894-B8CA-BCFACEACD55B}" destId="{2D1D6D4C-0D6B-4E25-A6E0-DCB4B481DAEC}" srcOrd="0" destOrd="0" presId="urn:microsoft.com/office/officeart/2005/8/layout/lProcess2"/>
    <dgm:cxn modelId="{C5401FE2-0732-4021-8FCC-AEF435F16C78}" type="presParOf" srcId="{2D1D6D4C-0D6B-4E25-A6E0-DCB4B481DAEC}" destId="{2C25B942-0CD8-4909-85E4-96BEBD956D9C}" srcOrd="0" destOrd="0" presId="urn:microsoft.com/office/officeart/2005/8/layout/lProcess2"/>
    <dgm:cxn modelId="{48D8C460-9193-484D-BBE6-F55CE609437C}" type="presParOf" srcId="{2D1D6D4C-0D6B-4E25-A6E0-DCB4B481DAEC}" destId="{7DE9C48E-B37A-4664-A60C-A11E66F7F538}" srcOrd="1" destOrd="0" presId="urn:microsoft.com/office/officeart/2005/8/layout/lProcess2"/>
    <dgm:cxn modelId="{104FB8CD-027F-4DA2-9B10-8105C8724973}" type="presParOf" srcId="{2D1D6D4C-0D6B-4E25-A6E0-DCB4B481DAEC}" destId="{2E145C20-C5DC-4637-86ED-85357142F16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7BCF92-525C-4D65-9FA5-015D83EFAAB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0421095-B519-48C8-97DA-3713C1D48CFB}">
      <dgm:prSet/>
      <dgm:spPr/>
      <dgm:t>
        <a:bodyPr/>
        <a:lstStyle/>
        <a:p>
          <a:r>
            <a:rPr lang="en-US" b="1" dirty="0">
              <a:solidFill>
                <a:srgbClr val="041E42"/>
              </a:solidFill>
              <a:latin typeface="Calibri" panose="020F0502020204030204" pitchFamily="34" charset="0"/>
              <a:ea typeface="Calibri" panose="020F0502020204030204" pitchFamily="34" charset="0"/>
              <a:cs typeface="Calibri" panose="020F0502020204030204" pitchFamily="34" charset="0"/>
            </a:rPr>
            <a:t>Contact Information: </a:t>
          </a:r>
          <a:r>
            <a:rPr lang="en-US" dirty="0">
              <a:solidFill>
                <a:srgbClr val="041E42"/>
              </a:solidFill>
              <a:latin typeface="Calibri" panose="020F0502020204030204" pitchFamily="34" charset="0"/>
              <a:ea typeface="Calibri" panose="020F0502020204030204" pitchFamily="34" charset="0"/>
              <a:cs typeface="Calibri" panose="020F0502020204030204" pitchFamily="34" charset="0"/>
            </a:rPr>
            <a:t>your organizations main contact and individuals who will attend your hearing.</a:t>
          </a:r>
        </a:p>
      </dgm:t>
    </dgm:pt>
    <dgm:pt modelId="{E5047538-874D-4D46-B211-F163BDF190A5}" type="parTrans" cxnId="{5266AD7E-3B73-484E-9CE0-40BB4896093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520F134-C237-417F-9C6B-966241B1AD4B}" type="sibTrans" cxnId="{5266AD7E-3B73-484E-9CE0-40BB4896093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3D20B54-280F-47D5-BE7A-C6B0053E2EB2}">
      <dgm:prSet/>
      <dgm:spPr/>
      <dgm:t>
        <a:bodyPr/>
        <a:lstStyle/>
        <a:p>
          <a:r>
            <a:rPr lang="en-US" b="1" dirty="0">
              <a:solidFill>
                <a:srgbClr val="041E42"/>
              </a:solidFill>
              <a:latin typeface="Calibri" panose="020F0502020204030204" pitchFamily="34" charset="0"/>
              <a:ea typeface="Calibri" panose="020F0502020204030204" pitchFamily="34" charset="0"/>
              <a:cs typeface="Calibri" panose="020F0502020204030204" pitchFamily="34" charset="0"/>
            </a:rPr>
            <a:t>Budget Manager Information: </a:t>
          </a:r>
        </a:p>
        <a:p>
          <a:r>
            <a:rPr lang="en-US" dirty="0">
              <a:solidFill>
                <a:srgbClr val="041E42"/>
              </a:solidFill>
              <a:latin typeface="Calibri" panose="020F0502020204030204" pitchFamily="34" charset="0"/>
              <a:ea typeface="Calibri" panose="020F0502020204030204" pitchFamily="34" charset="0"/>
              <a:cs typeface="Calibri" panose="020F0502020204030204" pitchFamily="34" charset="0"/>
            </a:rPr>
            <a:t>MUST BE A FULL TIME STAFF/FACULTY</a:t>
          </a:r>
        </a:p>
        <a:p>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See next slide for more information </a:t>
          </a:r>
        </a:p>
      </dgm:t>
    </dgm:pt>
    <dgm:pt modelId="{D9E3A6C3-A381-4990-A969-22B64ED6B332}" type="parTrans" cxnId="{CC8A6BE0-A5AA-4873-8B69-CB6937EA199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D99AFF0-7933-4BD2-AC9E-CF42A5BEC43B}" type="sibTrans" cxnId="{CC8A6BE0-A5AA-4873-8B69-CB6937EA199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11EBF84-E2CF-451E-A0E1-CE1DE19C585D}">
      <dgm:prSet/>
      <dgm:spPr/>
      <dgm:t>
        <a:bodyPr/>
        <a:lstStyle/>
        <a:p>
          <a:r>
            <a:rPr lang="en-US" b="1" dirty="0">
              <a:solidFill>
                <a:srgbClr val="041E42"/>
              </a:solidFill>
              <a:latin typeface="Calibri" panose="020F0502020204030204" pitchFamily="34" charset="0"/>
              <a:ea typeface="Calibri" panose="020F0502020204030204" pitchFamily="34" charset="0"/>
              <a:cs typeface="Calibri" panose="020F0502020204030204" pitchFamily="34" charset="0"/>
            </a:rPr>
            <a:t>Allocation Request &amp; Excel Spreadsheet Information: </a:t>
          </a:r>
          <a:r>
            <a:rPr lang="en-US" dirty="0">
              <a:solidFill>
                <a:srgbClr val="041E42"/>
              </a:solidFill>
              <a:latin typeface="Calibri" panose="020F0502020204030204" pitchFamily="34" charset="0"/>
              <a:ea typeface="Calibri" panose="020F0502020204030204" pitchFamily="34" charset="0"/>
              <a:cs typeface="Calibri" panose="020F0502020204030204" pitchFamily="34" charset="0"/>
            </a:rPr>
            <a:t>Your requested allocation information, index number if funds received before, and where you will upload your budget spreadsheet.</a:t>
          </a:r>
        </a:p>
      </dgm:t>
    </dgm:pt>
    <dgm:pt modelId="{3B698F42-653A-46BD-8B47-D2794FA1AF30}" type="parTrans" cxnId="{3CD88F4D-5B2E-4036-B7A4-EE29EDC78BB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2863E04-60B0-432B-81D0-FAE0ABD116F0}" type="sibTrans" cxnId="{3CD88F4D-5B2E-4036-B7A4-EE29EDC78BB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B0AD250-E387-4BE4-8066-54780E84B95A}">
      <dgm:prSet/>
      <dgm:spPr/>
      <dgm:t>
        <a:bodyPr/>
        <a:lstStyle/>
        <a:p>
          <a:r>
            <a:rPr lang="en-US" b="1" dirty="0">
              <a:solidFill>
                <a:srgbClr val="041E42"/>
              </a:solidFill>
              <a:latin typeface="Calibri" panose="020F0502020204030204" pitchFamily="34" charset="0"/>
              <a:ea typeface="Calibri" panose="020F0502020204030204" pitchFamily="34" charset="0"/>
              <a:cs typeface="Calibri" panose="020F0502020204030204" pitchFamily="34" charset="0"/>
            </a:rPr>
            <a:t>Description of Organization and Scope of Activities:  </a:t>
          </a:r>
          <a:r>
            <a:rPr lang="en-US" dirty="0">
              <a:solidFill>
                <a:srgbClr val="041E42"/>
              </a:solidFill>
              <a:latin typeface="Calibri" panose="020F0502020204030204" pitchFamily="34" charset="0"/>
              <a:ea typeface="Calibri" panose="020F0502020204030204" pitchFamily="34" charset="0"/>
              <a:cs typeface="Calibri" panose="020F0502020204030204" pitchFamily="34" charset="0"/>
            </a:rPr>
            <a:t>Your purpose, description, and student activity engagement justifications. </a:t>
          </a:r>
        </a:p>
      </dgm:t>
    </dgm:pt>
    <dgm:pt modelId="{756BE109-B4F7-4F54-897D-22D9D54189B5}" type="parTrans" cxnId="{1774E0AF-2B7A-44A9-B3F1-799C550617E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43F966A-C435-4A95-82C4-8778B73C592E}" type="sibTrans" cxnId="{1774E0AF-2B7A-44A9-B3F1-799C550617E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C638FA5-8F55-48FF-AC32-B7B6A095A61B}" type="pres">
      <dgm:prSet presAssocID="{B67BCF92-525C-4D65-9FA5-015D83EFAAB8}" presName="root" presStyleCnt="0">
        <dgm:presLayoutVars>
          <dgm:dir/>
          <dgm:resizeHandles val="exact"/>
        </dgm:presLayoutVars>
      </dgm:prSet>
      <dgm:spPr/>
    </dgm:pt>
    <dgm:pt modelId="{EA8AF53E-C352-46B0-BEE7-550F7C387520}" type="pres">
      <dgm:prSet presAssocID="{B67BCF92-525C-4D65-9FA5-015D83EFAAB8}" presName="container" presStyleCnt="0">
        <dgm:presLayoutVars>
          <dgm:dir/>
          <dgm:resizeHandles val="exact"/>
        </dgm:presLayoutVars>
      </dgm:prSet>
      <dgm:spPr/>
    </dgm:pt>
    <dgm:pt modelId="{8534E02B-ED52-4FC8-BFC1-D6A8DB9DB70D}" type="pres">
      <dgm:prSet presAssocID="{C0421095-B519-48C8-97DA-3713C1D48CFB}" presName="compNode" presStyleCnt="0"/>
      <dgm:spPr/>
    </dgm:pt>
    <dgm:pt modelId="{B29F85CF-5EF0-4F0E-89D2-7BE25BB029E6}" type="pres">
      <dgm:prSet presAssocID="{C0421095-B519-48C8-97DA-3713C1D48CFB}" presName="iconBgRect" presStyleLbl="bgShp" presStyleIdx="0" presStyleCnt="4"/>
      <dgm:spPr>
        <a:solidFill>
          <a:srgbClr val="001E44"/>
        </a:solidFill>
      </dgm:spPr>
    </dgm:pt>
    <dgm:pt modelId="{25DD22D3-3840-4B40-9396-B2E65BE6C892}" type="pres">
      <dgm:prSet presAssocID="{C0421095-B519-48C8-97DA-3713C1D48C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2BF25BE6-9DF0-47A3-B184-A02F64D5ADEF}" type="pres">
      <dgm:prSet presAssocID="{C0421095-B519-48C8-97DA-3713C1D48CFB}" presName="spaceRect" presStyleCnt="0"/>
      <dgm:spPr/>
    </dgm:pt>
    <dgm:pt modelId="{082C97C4-D7E2-4670-B43D-9E8CF72FDBC7}" type="pres">
      <dgm:prSet presAssocID="{C0421095-B519-48C8-97DA-3713C1D48CFB}" presName="textRect" presStyleLbl="revTx" presStyleIdx="0" presStyleCnt="4">
        <dgm:presLayoutVars>
          <dgm:chMax val="1"/>
          <dgm:chPref val="1"/>
        </dgm:presLayoutVars>
      </dgm:prSet>
      <dgm:spPr/>
    </dgm:pt>
    <dgm:pt modelId="{D2A2C4E8-5B4D-44AD-AA53-AEC9FD2EC4A2}" type="pres">
      <dgm:prSet presAssocID="{6520F134-C237-417F-9C6B-966241B1AD4B}" presName="sibTrans" presStyleLbl="sibTrans2D1" presStyleIdx="0" presStyleCnt="0"/>
      <dgm:spPr/>
    </dgm:pt>
    <dgm:pt modelId="{7A159242-5BF6-4BE4-9621-9480046438D1}" type="pres">
      <dgm:prSet presAssocID="{93D20B54-280F-47D5-BE7A-C6B0053E2EB2}" presName="compNode" presStyleCnt="0"/>
      <dgm:spPr/>
    </dgm:pt>
    <dgm:pt modelId="{FA48F1E1-7932-4986-92DD-FE87A4DFEF84}" type="pres">
      <dgm:prSet presAssocID="{93D20B54-280F-47D5-BE7A-C6B0053E2EB2}" presName="iconBgRect" presStyleLbl="bgShp" presStyleIdx="1" presStyleCnt="4"/>
      <dgm:spPr>
        <a:solidFill>
          <a:srgbClr val="FFCF34"/>
        </a:solidFill>
      </dgm:spPr>
    </dgm:pt>
    <dgm:pt modelId="{4ABF3116-393D-47DD-B4FC-312A8D5E12D2}" type="pres">
      <dgm:prSet presAssocID="{93D20B54-280F-47D5-BE7A-C6B0053E2E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8DDB84A-DA43-4A57-A06F-306930E2663C}" type="pres">
      <dgm:prSet presAssocID="{93D20B54-280F-47D5-BE7A-C6B0053E2EB2}" presName="spaceRect" presStyleCnt="0"/>
      <dgm:spPr/>
    </dgm:pt>
    <dgm:pt modelId="{81DF19C3-6DE6-4D61-9EF1-8A968FBDFE77}" type="pres">
      <dgm:prSet presAssocID="{93D20B54-280F-47D5-BE7A-C6B0053E2EB2}" presName="textRect" presStyleLbl="revTx" presStyleIdx="1" presStyleCnt="4">
        <dgm:presLayoutVars>
          <dgm:chMax val="1"/>
          <dgm:chPref val="1"/>
        </dgm:presLayoutVars>
      </dgm:prSet>
      <dgm:spPr/>
    </dgm:pt>
    <dgm:pt modelId="{B8ED842C-B853-45FB-90A9-BF1FA8E86E1E}" type="pres">
      <dgm:prSet presAssocID="{0D99AFF0-7933-4BD2-AC9E-CF42A5BEC43B}" presName="sibTrans" presStyleLbl="sibTrans2D1" presStyleIdx="0" presStyleCnt="0"/>
      <dgm:spPr/>
    </dgm:pt>
    <dgm:pt modelId="{6D2FAE5F-B0FA-48F1-ABF2-3632F7048B0E}" type="pres">
      <dgm:prSet presAssocID="{111EBF84-E2CF-451E-A0E1-CE1DE19C585D}" presName="compNode" presStyleCnt="0"/>
      <dgm:spPr/>
    </dgm:pt>
    <dgm:pt modelId="{65106D28-0ED6-4546-9337-5F033CCF70F5}" type="pres">
      <dgm:prSet presAssocID="{111EBF84-E2CF-451E-A0E1-CE1DE19C585D}" presName="iconBgRect" presStyleLbl="bgShp" presStyleIdx="2" presStyleCnt="4"/>
      <dgm:spPr/>
    </dgm:pt>
    <dgm:pt modelId="{226542D8-1047-4F0A-AF1A-B6A10DAA2585}" type="pres">
      <dgm:prSet presAssocID="{111EBF84-E2CF-451E-A0E1-CE1DE19C58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BEBFCA24-55A8-4D46-B1F9-572013BE0FCB}" type="pres">
      <dgm:prSet presAssocID="{111EBF84-E2CF-451E-A0E1-CE1DE19C585D}" presName="spaceRect" presStyleCnt="0"/>
      <dgm:spPr/>
    </dgm:pt>
    <dgm:pt modelId="{1E899376-72AB-4309-8302-8D6CEB2C670B}" type="pres">
      <dgm:prSet presAssocID="{111EBF84-E2CF-451E-A0E1-CE1DE19C585D}" presName="textRect" presStyleLbl="revTx" presStyleIdx="2" presStyleCnt="4">
        <dgm:presLayoutVars>
          <dgm:chMax val="1"/>
          <dgm:chPref val="1"/>
        </dgm:presLayoutVars>
      </dgm:prSet>
      <dgm:spPr/>
    </dgm:pt>
    <dgm:pt modelId="{01A30681-AE20-4D03-BA77-74E700F6A5D8}" type="pres">
      <dgm:prSet presAssocID="{72863E04-60B0-432B-81D0-FAE0ABD116F0}" presName="sibTrans" presStyleLbl="sibTrans2D1" presStyleIdx="0" presStyleCnt="0"/>
      <dgm:spPr/>
    </dgm:pt>
    <dgm:pt modelId="{5F95B03B-53D3-4F58-AD7C-4927D8C2BF85}" type="pres">
      <dgm:prSet presAssocID="{4B0AD250-E387-4BE4-8066-54780E84B95A}" presName="compNode" presStyleCnt="0"/>
      <dgm:spPr/>
    </dgm:pt>
    <dgm:pt modelId="{83866924-753B-48E7-BE89-B0587EBF5C93}" type="pres">
      <dgm:prSet presAssocID="{4B0AD250-E387-4BE4-8066-54780E84B95A}" presName="iconBgRect" presStyleLbl="bgShp" presStyleIdx="3" presStyleCnt="4"/>
      <dgm:spPr>
        <a:solidFill>
          <a:srgbClr val="041E42"/>
        </a:solidFill>
      </dgm:spPr>
    </dgm:pt>
    <dgm:pt modelId="{1776E34E-02EE-4D6C-A9F2-D6A5F75C3D4F}" type="pres">
      <dgm:prSet presAssocID="{4B0AD250-E387-4BE4-8066-54780E84B9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3515D8AD-7FE5-4098-8AB6-67E1594AB4C5}" type="pres">
      <dgm:prSet presAssocID="{4B0AD250-E387-4BE4-8066-54780E84B95A}" presName="spaceRect" presStyleCnt="0"/>
      <dgm:spPr/>
    </dgm:pt>
    <dgm:pt modelId="{562D34EC-B1EE-41BF-A645-C93ED7522581}" type="pres">
      <dgm:prSet presAssocID="{4B0AD250-E387-4BE4-8066-54780E84B95A}" presName="textRect" presStyleLbl="revTx" presStyleIdx="3" presStyleCnt="4">
        <dgm:presLayoutVars>
          <dgm:chMax val="1"/>
          <dgm:chPref val="1"/>
        </dgm:presLayoutVars>
      </dgm:prSet>
      <dgm:spPr/>
    </dgm:pt>
  </dgm:ptLst>
  <dgm:cxnLst>
    <dgm:cxn modelId="{2A0E7A11-1279-4F71-9062-D264EF019801}" type="presOf" srcId="{72863E04-60B0-432B-81D0-FAE0ABD116F0}" destId="{01A30681-AE20-4D03-BA77-74E700F6A5D8}" srcOrd="0" destOrd="0" presId="urn:microsoft.com/office/officeart/2018/2/layout/IconCircleList"/>
    <dgm:cxn modelId="{EA5E0615-2B35-4989-8F2E-06CC0F7BD15E}" type="presOf" srcId="{C0421095-B519-48C8-97DA-3713C1D48CFB}" destId="{082C97C4-D7E2-4670-B43D-9E8CF72FDBC7}" srcOrd="0" destOrd="0" presId="urn:microsoft.com/office/officeart/2018/2/layout/IconCircleList"/>
    <dgm:cxn modelId="{FE00191F-CA30-4274-B156-CFECD58B8D54}" type="presOf" srcId="{4B0AD250-E387-4BE4-8066-54780E84B95A}" destId="{562D34EC-B1EE-41BF-A645-C93ED7522581}" srcOrd="0" destOrd="0" presId="urn:microsoft.com/office/officeart/2018/2/layout/IconCircleList"/>
    <dgm:cxn modelId="{9E6A532C-CBCC-4CB2-9022-18A0DC2F9F3F}" type="presOf" srcId="{6520F134-C237-417F-9C6B-966241B1AD4B}" destId="{D2A2C4E8-5B4D-44AD-AA53-AEC9FD2EC4A2}" srcOrd="0" destOrd="0" presId="urn:microsoft.com/office/officeart/2018/2/layout/IconCircleList"/>
    <dgm:cxn modelId="{3CD88F4D-5B2E-4036-B7A4-EE29EDC78BB9}" srcId="{B67BCF92-525C-4D65-9FA5-015D83EFAAB8}" destId="{111EBF84-E2CF-451E-A0E1-CE1DE19C585D}" srcOrd="2" destOrd="0" parTransId="{3B698F42-653A-46BD-8B47-D2794FA1AF30}" sibTransId="{72863E04-60B0-432B-81D0-FAE0ABD116F0}"/>
    <dgm:cxn modelId="{CAB59675-7E2D-4F3D-8EDD-71567054EB95}" type="presOf" srcId="{111EBF84-E2CF-451E-A0E1-CE1DE19C585D}" destId="{1E899376-72AB-4309-8302-8D6CEB2C670B}" srcOrd="0" destOrd="0" presId="urn:microsoft.com/office/officeart/2018/2/layout/IconCircleList"/>
    <dgm:cxn modelId="{5266AD7E-3B73-484E-9CE0-40BB4896093B}" srcId="{B67BCF92-525C-4D65-9FA5-015D83EFAAB8}" destId="{C0421095-B519-48C8-97DA-3713C1D48CFB}" srcOrd="0" destOrd="0" parTransId="{E5047538-874D-4D46-B211-F163BDF190A5}" sibTransId="{6520F134-C237-417F-9C6B-966241B1AD4B}"/>
    <dgm:cxn modelId="{1774E0AF-2B7A-44A9-B3F1-799C550617EC}" srcId="{B67BCF92-525C-4D65-9FA5-015D83EFAAB8}" destId="{4B0AD250-E387-4BE4-8066-54780E84B95A}" srcOrd="3" destOrd="0" parTransId="{756BE109-B4F7-4F54-897D-22D9D54189B5}" sibTransId="{543F966A-C435-4A95-82C4-8778B73C592E}"/>
    <dgm:cxn modelId="{C8880BC5-B203-4160-A754-E7599FEF3A2D}" type="presOf" srcId="{B67BCF92-525C-4D65-9FA5-015D83EFAAB8}" destId="{EC638FA5-8F55-48FF-AC32-B7B6A095A61B}" srcOrd="0" destOrd="0" presId="urn:microsoft.com/office/officeart/2018/2/layout/IconCircleList"/>
    <dgm:cxn modelId="{CC8A6BE0-A5AA-4873-8B69-CB6937EA199C}" srcId="{B67BCF92-525C-4D65-9FA5-015D83EFAAB8}" destId="{93D20B54-280F-47D5-BE7A-C6B0053E2EB2}" srcOrd="1" destOrd="0" parTransId="{D9E3A6C3-A381-4990-A969-22B64ED6B332}" sibTransId="{0D99AFF0-7933-4BD2-AC9E-CF42A5BEC43B}"/>
    <dgm:cxn modelId="{FD5EF9F1-8510-4439-96E4-0AA6C949E7A1}" type="presOf" srcId="{93D20B54-280F-47D5-BE7A-C6B0053E2EB2}" destId="{81DF19C3-6DE6-4D61-9EF1-8A968FBDFE77}" srcOrd="0" destOrd="0" presId="urn:microsoft.com/office/officeart/2018/2/layout/IconCircleList"/>
    <dgm:cxn modelId="{80630CF4-82E8-485D-BE73-4792E90E41D7}" type="presOf" srcId="{0D99AFF0-7933-4BD2-AC9E-CF42A5BEC43B}" destId="{B8ED842C-B853-45FB-90A9-BF1FA8E86E1E}" srcOrd="0" destOrd="0" presId="urn:microsoft.com/office/officeart/2018/2/layout/IconCircleList"/>
    <dgm:cxn modelId="{9832179A-B5C5-43F7-AF03-6EF3E5356AAA}" type="presParOf" srcId="{EC638FA5-8F55-48FF-AC32-B7B6A095A61B}" destId="{EA8AF53E-C352-46B0-BEE7-550F7C387520}" srcOrd="0" destOrd="0" presId="urn:microsoft.com/office/officeart/2018/2/layout/IconCircleList"/>
    <dgm:cxn modelId="{7DCA9D00-A9EF-409E-BFC8-5F7277CD81F2}" type="presParOf" srcId="{EA8AF53E-C352-46B0-BEE7-550F7C387520}" destId="{8534E02B-ED52-4FC8-BFC1-D6A8DB9DB70D}" srcOrd="0" destOrd="0" presId="urn:microsoft.com/office/officeart/2018/2/layout/IconCircleList"/>
    <dgm:cxn modelId="{3869CE21-D95A-4A58-9191-413216E630A3}" type="presParOf" srcId="{8534E02B-ED52-4FC8-BFC1-D6A8DB9DB70D}" destId="{B29F85CF-5EF0-4F0E-89D2-7BE25BB029E6}" srcOrd="0" destOrd="0" presId="urn:microsoft.com/office/officeart/2018/2/layout/IconCircleList"/>
    <dgm:cxn modelId="{872CC340-D489-4AAD-A630-6AF71E7CC2FB}" type="presParOf" srcId="{8534E02B-ED52-4FC8-BFC1-D6A8DB9DB70D}" destId="{25DD22D3-3840-4B40-9396-B2E65BE6C892}" srcOrd="1" destOrd="0" presId="urn:microsoft.com/office/officeart/2018/2/layout/IconCircleList"/>
    <dgm:cxn modelId="{87DF0382-3238-4E8C-BAD8-9A1315CE39CB}" type="presParOf" srcId="{8534E02B-ED52-4FC8-BFC1-D6A8DB9DB70D}" destId="{2BF25BE6-9DF0-47A3-B184-A02F64D5ADEF}" srcOrd="2" destOrd="0" presId="urn:microsoft.com/office/officeart/2018/2/layout/IconCircleList"/>
    <dgm:cxn modelId="{975FE263-72D2-4227-82C7-873BBFFF7315}" type="presParOf" srcId="{8534E02B-ED52-4FC8-BFC1-D6A8DB9DB70D}" destId="{082C97C4-D7E2-4670-B43D-9E8CF72FDBC7}" srcOrd="3" destOrd="0" presId="urn:microsoft.com/office/officeart/2018/2/layout/IconCircleList"/>
    <dgm:cxn modelId="{47964422-C3BB-43AF-8746-8B3D7368BB1E}" type="presParOf" srcId="{EA8AF53E-C352-46B0-BEE7-550F7C387520}" destId="{D2A2C4E8-5B4D-44AD-AA53-AEC9FD2EC4A2}" srcOrd="1" destOrd="0" presId="urn:microsoft.com/office/officeart/2018/2/layout/IconCircleList"/>
    <dgm:cxn modelId="{3E6C7925-CE52-45DE-8332-973D1FF9B77C}" type="presParOf" srcId="{EA8AF53E-C352-46B0-BEE7-550F7C387520}" destId="{7A159242-5BF6-4BE4-9621-9480046438D1}" srcOrd="2" destOrd="0" presId="urn:microsoft.com/office/officeart/2018/2/layout/IconCircleList"/>
    <dgm:cxn modelId="{A82134E6-56CF-48E7-AE1E-A37F33CABF23}" type="presParOf" srcId="{7A159242-5BF6-4BE4-9621-9480046438D1}" destId="{FA48F1E1-7932-4986-92DD-FE87A4DFEF84}" srcOrd="0" destOrd="0" presId="urn:microsoft.com/office/officeart/2018/2/layout/IconCircleList"/>
    <dgm:cxn modelId="{40F5A03A-9A6E-48C8-8EDB-41C5577709AD}" type="presParOf" srcId="{7A159242-5BF6-4BE4-9621-9480046438D1}" destId="{4ABF3116-393D-47DD-B4FC-312A8D5E12D2}" srcOrd="1" destOrd="0" presId="urn:microsoft.com/office/officeart/2018/2/layout/IconCircleList"/>
    <dgm:cxn modelId="{4CFEF15B-BF1F-4C7F-9F46-D9AD41910BF8}" type="presParOf" srcId="{7A159242-5BF6-4BE4-9621-9480046438D1}" destId="{B8DDB84A-DA43-4A57-A06F-306930E2663C}" srcOrd="2" destOrd="0" presId="urn:microsoft.com/office/officeart/2018/2/layout/IconCircleList"/>
    <dgm:cxn modelId="{56ECA764-982C-4672-A615-6F8776F316FD}" type="presParOf" srcId="{7A159242-5BF6-4BE4-9621-9480046438D1}" destId="{81DF19C3-6DE6-4D61-9EF1-8A968FBDFE77}" srcOrd="3" destOrd="0" presId="urn:microsoft.com/office/officeart/2018/2/layout/IconCircleList"/>
    <dgm:cxn modelId="{3F1384CC-3A2C-4470-B394-4668C1D16B9C}" type="presParOf" srcId="{EA8AF53E-C352-46B0-BEE7-550F7C387520}" destId="{B8ED842C-B853-45FB-90A9-BF1FA8E86E1E}" srcOrd="3" destOrd="0" presId="urn:microsoft.com/office/officeart/2018/2/layout/IconCircleList"/>
    <dgm:cxn modelId="{A5944901-E28C-4940-8404-2DDBA6948696}" type="presParOf" srcId="{EA8AF53E-C352-46B0-BEE7-550F7C387520}" destId="{6D2FAE5F-B0FA-48F1-ABF2-3632F7048B0E}" srcOrd="4" destOrd="0" presId="urn:microsoft.com/office/officeart/2018/2/layout/IconCircleList"/>
    <dgm:cxn modelId="{9D0F025C-C1EC-4EB7-AAB7-F2175D3E9C45}" type="presParOf" srcId="{6D2FAE5F-B0FA-48F1-ABF2-3632F7048B0E}" destId="{65106D28-0ED6-4546-9337-5F033CCF70F5}" srcOrd="0" destOrd="0" presId="urn:microsoft.com/office/officeart/2018/2/layout/IconCircleList"/>
    <dgm:cxn modelId="{E3512E9D-38A2-4B10-9CD2-57CDE19B4D00}" type="presParOf" srcId="{6D2FAE5F-B0FA-48F1-ABF2-3632F7048B0E}" destId="{226542D8-1047-4F0A-AF1A-B6A10DAA2585}" srcOrd="1" destOrd="0" presId="urn:microsoft.com/office/officeart/2018/2/layout/IconCircleList"/>
    <dgm:cxn modelId="{3DB4A695-7DF6-4DC8-99C5-827B20959764}" type="presParOf" srcId="{6D2FAE5F-B0FA-48F1-ABF2-3632F7048B0E}" destId="{BEBFCA24-55A8-4D46-B1F9-572013BE0FCB}" srcOrd="2" destOrd="0" presId="urn:microsoft.com/office/officeart/2018/2/layout/IconCircleList"/>
    <dgm:cxn modelId="{C1368E08-2F21-47ED-9823-AB8A6E854748}" type="presParOf" srcId="{6D2FAE5F-B0FA-48F1-ABF2-3632F7048B0E}" destId="{1E899376-72AB-4309-8302-8D6CEB2C670B}" srcOrd="3" destOrd="0" presId="urn:microsoft.com/office/officeart/2018/2/layout/IconCircleList"/>
    <dgm:cxn modelId="{0B8944D6-4AB9-4FF0-BD5A-823B2D9C2CD8}" type="presParOf" srcId="{EA8AF53E-C352-46B0-BEE7-550F7C387520}" destId="{01A30681-AE20-4D03-BA77-74E700F6A5D8}" srcOrd="5" destOrd="0" presId="urn:microsoft.com/office/officeart/2018/2/layout/IconCircleList"/>
    <dgm:cxn modelId="{8F280902-089C-4175-903F-F067FC22738E}" type="presParOf" srcId="{EA8AF53E-C352-46B0-BEE7-550F7C387520}" destId="{5F95B03B-53D3-4F58-AD7C-4927D8C2BF85}" srcOrd="6" destOrd="0" presId="urn:microsoft.com/office/officeart/2018/2/layout/IconCircleList"/>
    <dgm:cxn modelId="{D337E008-4F00-48E9-8E4B-76CE9DCD6C4E}" type="presParOf" srcId="{5F95B03B-53D3-4F58-AD7C-4927D8C2BF85}" destId="{83866924-753B-48E7-BE89-B0587EBF5C93}" srcOrd="0" destOrd="0" presId="urn:microsoft.com/office/officeart/2018/2/layout/IconCircleList"/>
    <dgm:cxn modelId="{30D6E2FC-A513-474B-A723-B081A51C902B}" type="presParOf" srcId="{5F95B03B-53D3-4F58-AD7C-4927D8C2BF85}" destId="{1776E34E-02EE-4D6C-A9F2-D6A5F75C3D4F}" srcOrd="1" destOrd="0" presId="urn:microsoft.com/office/officeart/2018/2/layout/IconCircleList"/>
    <dgm:cxn modelId="{0642A5E9-6E46-4836-B3F9-E24C795E8E6E}" type="presParOf" srcId="{5F95B03B-53D3-4F58-AD7C-4927D8C2BF85}" destId="{3515D8AD-7FE5-4098-8AB6-67E1594AB4C5}" srcOrd="2" destOrd="0" presId="urn:microsoft.com/office/officeart/2018/2/layout/IconCircleList"/>
    <dgm:cxn modelId="{20DAFC84-BB00-401B-B14E-3670B0176C07}" type="presParOf" srcId="{5F95B03B-53D3-4F58-AD7C-4927D8C2BF85}" destId="{562D34EC-B1EE-41BF-A645-C93ED752258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314D6F-DECD-4B7E-BB7D-C3F5DEB00C13}"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1A86C4-DB9C-4AA4-830A-EBAD54B44811}">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During your hearing you should be advocating for the funding you have requested</a:t>
          </a:r>
        </a:p>
      </dgm:t>
    </dgm:pt>
    <dgm:pt modelId="{71E0123E-4BF6-41D6-A291-14C4F76FE1AA}" type="parTrans" cxnId="{3FD73127-FCCA-4733-A570-80364DE2C09B}">
      <dgm:prSet/>
      <dgm:spPr/>
      <dgm:t>
        <a:bodyPr/>
        <a:lstStyle/>
        <a:p>
          <a:endParaRPr lang="en-US"/>
        </a:p>
      </dgm:t>
    </dgm:pt>
    <dgm:pt modelId="{B8F4AA4D-137C-4319-8F84-3C31C14A2277}" type="sibTrans" cxnId="{3FD73127-FCCA-4733-A570-80364DE2C09B}">
      <dgm:prSet/>
      <dgm:spPr/>
      <dgm:t>
        <a:bodyPr/>
        <a:lstStyle/>
        <a:p>
          <a:pPr>
            <a:lnSpc>
              <a:spcPct val="100000"/>
            </a:lnSpc>
          </a:pPr>
          <a:endParaRPr lang="en-US"/>
        </a:p>
      </dgm:t>
    </dgm:pt>
    <dgm:pt modelId="{3C3740BE-6CEA-44D7-9443-EC60A8AFC183}">
      <dgm:prSet/>
      <dgm:spPr/>
      <dgm:t>
        <a:bodyPr/>
        <a:lstStyle/>
        <a:p>
          <a:pPr>
            <a:lnSpc>
              <a:spcPct val="100000"/>
            </a:lnSpc>
          </a:pPr>
          <a:r>
            <a:rPr lang="en-US">
              <a:latin typeface="Calibri" panose="020F0502020204030204" pitchFamily="34" charset="0"/>
              <a:ea typeface="Calibri" panose="020F0502020204030204" pitchFamily="34" charset="0"/>
              <a:cs typeface="Calibri" panose="020F0502020204030204" pitchFamily="34" charset="0"/>
            </a:rPr>
            <a:t>The committee may ask questions pertaining to certain costs they see in the budget breakdown, preparation for events, and overall student benefit if you were to receive funding. </a:t>
          </a:r>
        </a:p>
      </dgm:t>
    </dgm:pt>
    <dgm:pt modelId="{3664478B-9209-4A4F-A37E-04406C893D86}" type="parTrans" cxnId="{FC886864-49C6-46CB-B4F0-1AAC66287BAA}">
      <dgm:prSet/>
      <dgm:spPr/>
      <dgm:t>
        <a:bodyPr/>
        <a:lstStyle/>
        <a:p>
          <a:endParaRPr lang="en-US"/>
        </a:p>
      </dgm:t>
    </dgm:pt>
    <dgm:pt modelId="{2713D450-583A-4D3E-97F8-02C41D63978C}" type="sibTrans" cxnId="{FC886864-49C6-46CB-B4F0-1AAC66287BAA}">
      <dgm:prSet/>
      <dgm:spPr/>
      <dgm:t>
        <a:bodyPr/>
        <a:lstStyle/>
        <a:p>
          <a:pPr>
            <a:lnSpc>
              <a:spcPct val="100000"/>
            </a:lnSpc>
          </a:pPr>
          <a:endParaRPr lang="en-US"/>
        </a:p>
      </dgm:t>
    </dgm:pt>
    <dgm:pt modelId="{0C2A9477-8024-48CB-B5FF-F61C00820077}">
      <dgm:prSet/>
      <dgm:spPr/>
      <dgm:t>
        <a:bodyPr/>
        <a:lstStyle/>
        <a:p>
          <a:pPr>
            <a:lnSpc>
              <a:spcPct val="100000"/>
            </a:lnSpc>
          </a:pPr>
          <a:r>
            <a:rPr lang="en-US">
              <a:latin typeface="Calibri" panose="020F0502020204030204" pitchFamily="34" charset="0"/>
              <a:ea typeface="Calibri" panose="020F0502020204030204" pitchFamily="34" charset="0"/>
              <a:cs typeface="Calibri" panose="020F0502020204030204" pitchFamily="34" charset="0"/>
            </a:rPr>
            <a:t>Some groups will present slides or student testimonies about the benefits of what your organization is able to do and how much of an impact SAAC funding would be for your organization. </a:t>
          </a:r>
        </a:p>
      </dgm:t>
    </dgm:pt>
    <dgm:pt modelId="{2EA86F05-90E3-4605-BB2A-BE1403F3423B}" type="parTrans" cxnId="{79F6A78E-7F93-4869-AAB7-781F34E29F41}">
      <dgm:prSet/>
      <dgm:spPr/>
      <dgm:t>
        <a:bodyPr/>
        <a:lstStyle/>
        <a:p>
          <a:endParaRPr lang="en-US"/>
        </a:p>
      </dgm:t>
    </dgm:pt>
    <dgm:pt modelId="{78C474F9-8BBF-4768-81C1-A4E95ADAB602}" type="sibTrans" cxnId="{79F6A78E-7F93-4869-AAB7-781F34E29F41}">
      <dgm:prSet/>
      <dgm:spPr/>
      <dgm:t>
        <a:bodyPr/>
        <a:lstStyle/>
        <a:p>
          <a:pPr>
            <a:lnSpc>
              <a:spcPct val="100000"/>
            </a:lnSpc>
          </a:pPr>
          <a:endParaRPr lang="en-US"/>
        </a:p>
      </dgm:t>
    </dgm:pt>
    <dgm:pt modelId="{00B6D75F-7CE8-4130-ADFE-A92540B897C8}">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Your hearing is only 10 minutes which may seem short, but the committee has already looked over your application and budget spreadsheet before joining and will ask any questions they feel need more clarification. </a:t>
          </a:r>
        </a:p>
      </dgm:t>
    </dgm:pt>
    <dgm:pt modelId="{C2D13ED7-A96B-45E8-9214-9BA7AA1B82F0}" type="parTrans" cxnId="{4C68B46C-F81C-4769-912E-9EF699C70818}">
      <dgm:prSet/>
      <dgm:spPr/>
      <dgm:t>
        <a:bodyPr/>
        <a:lstStyle/>
        <a:p>
          <a:endParaRPr lang="en-US"/>
        </a:p>
      </dgm:t>
    </dgm:pt>
    <dgm:pt modelId="{57BDEDD0-D020-4EDB-8818-B329F1DA3C8F}" type="sibTrans" cxnId="{4C68B46C-F81C-4769-912E-9EF699C70818}">
      <dgm:prSet/>
      <dgm:spPr/>
      <dgm:t>
        <a:bodyPr/>
        <a:lstStyle/>
        <a:p>
          <a:endParaRPr lang="en-US"/>
        </a:p>
      </dgm:t>
    </dgm:pt>
    <dgm:pt modelId="{CF6674FA-7052-47D4-B455-F0120AB07889}" type="pres">
      <dgm:prSet presAssocID="{5E314D6F-DECD-4B7E-BB7D-C3F5DEB00C13}" presName="root" presStyleCnt="0">
        <dgm:presLayoutVars>
          <dgm:dir/>
          <dgm:resizeHandles val="exact"/>
        </dgm:presLayoutVars>
      </dgm:prSet>
      <dgm:spPr/>
    </dgm:pt>
    <dgm:pt modelId="{74CFC4C7-14B0-4C44-B8B6-284782322B9E}" type="pres">
      <dgm:prSet presAssocID="{5E314D6F-DECD-4B7E-BB7D-C3F5DEB00C13}" presName="container" presStyleCnt="0">
        <dgm:presLayoutVars>
          <dgm:dir/>
          <dgm:resizeHandles val="exact"/>
        </dgm:presLayoutVars>
      </dgm:prSet>
      <dgm:spPr/>
    </dgm:pt>
    <dgm:pt modelId="{34FC6DFC-6EBC-4609-95CD-80BECD827826}" type="pres">
      <dgm:prSet presAssocID="{F61A86C4-DB9C-4AA4-830A-EBAD54B44811}" presName="compNode" presStyleCnt="0"/>
      <dgm:spPr/>
    </dgm:pt>
    <dgm:pt modelId="{589D9ED1-350E-4756-B96B-ADC8ACC0A1E2}" type="pres">
      <dgm:prSet presAssocID="{F61A86C4-DB9C-4AA4-830A-EBAD54B44811}" presName="iconBgRect" presStyleLbl="bgShp" presStyleIdx="0" presStyleCnt="4"/>
      <dgm:spPr>
        <a:solidFill>
          <a:srgbClr val="001E44"/>
        </a:solidFill>
      </dgm:spPr>
    </dgm:pt>
    <dgm:pt modelId="{6E4B18A4-F789-4FAC-916D-AC973F7F692F}" type="pres">
      <dgm:prSet presAssocID="{F61A86C4-DB9C-4AA4-830A-EBAD54B448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2822C92A-393A-4420-A0A6-259A9F8AF738}" type="pres">
      <dgm:prSet presAssocID="{F61A86C4-DB9C-4AA4-830A-EBAD54B44811}" presName="spaceRect" presStyleCnt="0"/>
      <dgm:spPr/>
    </dgm:pt>
    <dgm:pt modelId="{8F1ECA1F-D162-4C58-8438-A7FA139A21A5}" type="pres">
      <dgm:prSet presAssocID="{F61A86C4-DB9C-4AA4-830A-EBAD54B44811}" presName="textRect" presStyleLbl="revTx" presStyleIdx="0" presStyleCnt="4">
        <dgm:presLayoutVars>
          <dgm:chMax val="1"/>
          <dgm:chPref val="1"/>
        </dgm:presLayoutVars>
      </dgm:prSet>
      <dgm:spPr/>
    </dgm:pt>
    <dgm:pt modelId="{D64A892D-3AC1-4E50-8D67-6A3FFC463DEA}" type="pres">
      <dgm:prSet presAssocID="{B8F4AA4D-137C-4319-8F84-3C31C14A2277}" presName="sibTrans" presStyleLbl="sibTrans2D1" presStyleIdx="0" presStyleCnt="0"/>
      <dgm:spPr/>
    </dgm:pt>
    <dgm:pt modelId="{7CC9E408-2A4A-4BB2-B6E2-636699649A53}" type="pres">
      <dgm:prSet presAssocID="{3C3740BE-6CEA-44D7-9443-EC60A8AFC183}" presName="compNode" presStyleCnt="0"/>
      <dgm:spPr/>
    </dgm:pt>
    <dgm:pt modelId="{20269FC2-297C-485D-AA6B-58E51BC51DB5}" type="pres">
      <dgm:prSet presAssocID="{3C3740BE-6CEA-44D7-9443-EC60A8AFC183}" presName="iconBgRect" presStyleLbl="bgShp" presStyleIdx="1" presStyleCnt="4"/>
      <dgm:spPr>
        <a:solidFill>
          <a:srgbClr val="FFCF34"/>
        </a:solidFill>
      </dgm:spPr>
    </dgm:pt>
    <dgm:pt modelId="{D92A86B9-0929-4010-AF45-B200E9B62E79}" type="pres">
      <dgm:prSet presAssocID="{3C3740BE-6CEA-44D7-9443-EC60A8AFC1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DFF12D43-4365-4271-8A58-8B1F00F718A1}" type="pres">
      <dgm:prSet presAssocID="{3C3740BE-6CEA-44D7-9443-EC60A8AFC183}" presName="spaceRect" presStyleCnt="0"/>
      <dgm:spPr/>
    </dgm:pt>
    <dgm:pt modelId="{B4D765E0-E9A6-4D38-ACDA-1F6634ACBCFE}" type="pres">
      <dgm:prSet presAssocID="{3C3740BE-6CEA-44D7-9443-EC60A8AFC183}" presName="textRect" presStyleLbl="revTx" presStyleIdx="1" presStyleCnt="4">
        <dgm:presLayoutVars>
          <dgm:chMax val="1"/>
          <dgm:chPref val="1"/>
        </dgm:presLayoutVars>
      </dgm:prSet>
      <dgm:spPr/>
    </dgm:pt>
    <dgm:pt modelId="{1DCD5BA1-4B2E-4F7D-A545-0C2A79006282}" type="pres">
      <dgm:prSet presAssocID="{2713D450-583A-4D3E-97F8-02C41D63978C}" presName="sibTrans" presStyleLbl="sibTrans2D1" presStyleIdx="0" presStyleCnt="0"/>
      <dgm:spPr/>
    </dgm:pt>
    <dgm:pt modelId="{32DE9F85-0CB2-49AD-9CF4-69A324A5D4FD}" type="pres">
      <dgm:prSet presAssocID="{0C2A9477-8024-48CB-B5FF-F61C00820077}" presName="compNode" presStyleCnt="0"/>
      <dgm:spPr/>
    </dgm:pt>
    <dgm:pt modelId="{AB5691E5-50D6-4241-A8EF-A702F1943C81}" type="pres">
      <dgm:prSet presAssocID="{0C2A9477-8024-48CB-B5FF-F61C00820077}" presName="iconBgRect" presStyleLbl="bgShp" presStyleIdx="2" presStyleCnt="4"/>
      <dgm:spPr>
        <a:solidFill>
          <a:srgbClr val="FFCF34"/>
        </a:solidFill>
      </dgm:spPr>
    </dgm:pt>
    <dgm:pt modelId="{F9DCED60-E020-4D93-83A1-3F6671D883FF}" type="pres">
      <dgm:prSet presAssocID="{0C2A9477-8024-48CB-B5FF-F61C0082007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66013967-527A-4908-BDE2-AB54A54C4174}" type="pres">
      <dgm:prSet presAssocID="{0C2A9477-8024-48CB-B5FF-F61C00820077}" presName="spaceRect" presStyleCnt="0"/>
      <dgm:spPr/>
    </dgm:pt>
    <dgm:pt modelId="{9CDCB2BB-F95A-4E05-88B7-3B063C0F92E8}" type="pres">
      <dgm:prSet presAssocID="{0C2A9477-8024-48CB-B5FF-F61C00820077}" presName="textRect" presStyleLbl="revTx" presStyleIdx="2" presStyleCnt="4">
        <dgm:presLayoutVars>
          <dgm:chMax val="1"/>
          <dgm:chPref val="1"/>
        </dgm:presLayoutVars>
      </dgm:prSet>
      <dgm:spPr/>
    </dgm:pt>
    <dgm:pt modelId="{CCC4CDB8-C9CE-4E8C-A4C2-D978541B7D18}" type="pres">
      <dgm:prSet presAssocID="{78C474F9-8BBF-4768-81C1-A4E95ADAB602}" presName="sibTrans" presStyleLbl="sibTrans2D1" presStyleIdx="0" presStyleCnt="0"/>
      <dgm:spPr/>
    </dgm:pt>
    <dgm:pt modelId="{7F11D0D5-3E77-4C9A-A4AE-1CF163F1EAFF}" type="pres">
      <dgm:prSet presAssocID="{00B6D75F-7CE8-4130-ADFE-A92540B897C8}" presName="compNode" presStyleCnt="0"/>
      <dgm:spPr/>
    </dgm:pt>
    <dgm:pt modelId="{4C8E3ACB-7F22-4645-AF96-7F78D2F70817}" type="pres">
      <dgm:prSet presAssocID="{00B6D75F-7CE8-4130-ADFE-A92540B897C8}" presName="iconBgRect" presStyleLbl="bgShp" presStyleIdx="3" presStyleCnt="4"/>
      <dgm:spPr>
        <a:solidFill>
          <a:srgbClr val="041E42"/>
        </a:solidFill>
      </dgm:spPr>
    </dgm:pt>
    <dgm:pt modelId="{8A760C85-03F0-4E95-B251-F84A5E0A5C59}" type="pres">
      <dgm:prSet presAssocID="{00B6D75F-7CE8-4130-ADFE-A92540B897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AA2BF244-F3EE-4850-8C79-450D689AACD7}" type="pres">
      <dgm:prSet presAssocID="{00B6D75F-7CE8-4130-ADFE-A92540B897C8}" presName="spaceRect" presStyleCnt="0"/>
      <dgm:spPr/>
    </dgm:pt>
    <dgm:pt modelId="{23210A68-9F57-4E9D-92AC-6C0D1A90099D}" type="pres">
      <dgm:prSet presAssocID="{00B6D75F-7CE8-4130-ADFE-A92540B897C8}" presName="textRect" presStyleLbl="revTx" presStyleIdx="3" presStyleCnt="4">
        <dgm:presLayoutVars>
          <dgm:chMax val="1"/>
          <dgm:chPref val="1"/>
        </dgm:presLayoutVars>
      </dgm:prSet>
      <dgm:spPr/>
    </dgm:pt>
  </dgm:ptLst>
  <dgm:cxnLst>
    <dgm:cxn modelId="{EA044B06-BBFA-4F4A-A741-0A1BAD918FBC}" type="presOf" srcId="{B8F4AA4D-137C-4319-8F84-3C31C14A2277}" destId="{D64A892D-3AC1-4E50-8D67-6A3FFC463DEA}" srcOrd="0" destOrd="0" presId="urn:microsoft.com/office/officeart/2018/2/layout/IconCircleList"/>
    <dgm:cxn modelId="{BEB7630D-7204-4A5E-9845-B63FF45D08A9}" type="presOf" srcId="{2713D450-583A-4D3E-97F8-02C41D63978C}" destId="{1DCD5BA1-4B2E-4F7D-A545-0C2A79006282}" srcOrd="0" destOrd="0" presId="urn:microsoft.com/office/officeart/2018/2/layout/IconCircleList"/>
    <dgm:cxn modelId="{DE124A1F-4587-43D3-BE10-6C2034F31BE5}" type="presOf" srcId="{3C3740BE-6CEA-44D7-9443-EC60A8AFC183}" destId="{B4D765E0-E9A6-4D38-ACDA-1F6634ACBCFE}" srcOrd="0" destOrd="0" presId="urn:microsoft.com/office/officeart/2018/2/layout/IconCircleList"/>
    <dgm:cxn modelId="{3FD73127-FCCA-4733-A570-80364DE2C09B}" srcId="{5E314D6F-DECD-4B7E-BB7D-C3F5DEB00C13}" destId="{F61A86C4-DB9C-4AA4-830A-EBAD54B44811}" srcOrd="0" destOrd="0" parTransId="{71E0123E-4BF6-41D6-A291-14C4F76FE1AA}" sibTransId="{B8F4AA4D-137C-4319-8F84-3C31C14A2277}"/>
    <dgm:cxn modelId="{6356752F-1E16-4E5D-9CAB-0BEB881A599D}" type="presOf" srcId="{0C2A9477-8024-48CB-B5FF-F61C00820077}" destId="{9CDCB2BB-F95A-4E05-88B7-3B063C0F92E8}" srcOrd="0" destOrd="0" presId="urn:microsoft.com/office/officeart/2018/2/layout/IconCircleList"/>
    <dgm:cxn modelId="{FC886864-49C6-46CB-B4F0-1AAC66287BAA}" srcId="{5E314D6F-DECD-4B7E-BB7D-C3F5DEB00C13}" destId="{3C3740BE-6CEA-44D7-9443-EC60A8AFC183}" srcOrd="1" destOrd="0" parTransId="{3664478B-9209-4A4F-A37E-04406C893D86}" sibTransId="{2713D450-583A-4D3E-97F8-02C41D63978C}"/>
    <dgm:cxn modelId="{9E38ED48-DC50-4818-8C71-82D75E617E84}" type="presOf" srcId="{F61A86C4-DB9C-4AA4-830A-EBAD54B44811}" destId="{8F1ECA1F-D162-4C58-8438-A7FA139A21A5}" srcOrd="0" destOrd="0" presId="urn:microsoft.com/office/officeart/2018/2/layout/IconCircleList"/>
    <dgm:cxn modelId="{4C68B46C-F81C-4769-912E-9EF699C70818}" srcId="{5E314D6F-DECD-4B7E-BB7D-C3F5DEB00C13}" destId="{00B6D75F-7CE8-4130-ADFE-A92540B897C8}" srcOrd="3" destOrd="0" parTransId="{C2D13ED7-A96B-45E8-9214-9BA7AA1B82F0}" sibTransId="{57BDEDD0-D020-4EDB-8818-B329F1DA3C8F}"/>
    <dgm:cxn modelId="{79F6A78E-7F93-4869-AAB7-781F34E29F41}" srcId="{5E314D6F-DECD-4B7E-BB7D-C3F5DEB00C13}" destId="{0C2A9477-8024-48CB-B5FF-F61C00820077}" srcOrd="2" destOrd="0" parTransId="{2EA86F05-90E3-4605-BB2A-BE1403F3423B}" sibTransId="{78C474F9-8BBF-4768-81C1-A4E95ADAB602}"/>
    <dgm:cxn modelId="{58EF85D5-2DED-48F8-BC95-2AF289C7945B}" type="presOf" srcId="{5E314D6F-DECD-4B7E-BB7D-C3F5DEB00C13}" destId="{CF6674FA-7052-47D4-B455-F0120AB07889}" srcOrd="0" destOrd="0" presId="urn:microsoft.com/office/officeart/2018/2/layout/IconCircleList"/>
    <dgm:cxn modelId="{93411CDA-73C8-482E-BFC6-9E5D82E371D9}" type="presOf" srcId="{78C474F9-8BBF-4768-81C1-A4E95ADAB602}" destId="{CCC4CDB8-C9CE-4E8C-A4C2-D978541B7D18}" srcOrd="0" destOrd="0" presId="urn:microsoft.com/office/officeart/2018/2/layout/IconCircleList"/>
    <dgm:cxn modelId="{BC749AF1-442C-40AE-9D4F-14EFDE293701}" type="presOf" srcId="{00B6D75F-7CE8-4130-ADFE-A92540B897C8}" destId="{23210A68-9F57-4E9D-92AC-6C0D1A90099D}" srcOrd="0" destOrd="0" presId="urn:microsoft.com/office/officeart/2018/2/layout/IconCircleList"/>
    <dgm:cxn modelId="{FE3399A5-A67A-4B81-846D-B9FA7B017692}" type="presParOf" srcId="{CF6674FA-7052-47D4-B455-F0120AB07889}" destId="{74CFC4C7-14B0-4C44-B8B6-284782322B9E}" srcOrd="0" destOrd="0" presId="urn:microsoft.com/office/officeart/2018/2/layout/IconCircleList"/>
    <dgm:cxn modelId="{B3E6584B-8AD8-4092-8BF7-4A19A049C05F}" type="presParOf" srcId="{74CFC4C7-14B0-4C44-B8B6-284782322B9E}" destId="{34FC6DFC-6EBC-4609-95CD-80BECD827826}" srcOrd="0" destOrd="0" presId="urn:microsoft.com/office/officeart/2018/2/layout/IconCircleList"/>
    <dgm:cxn modelId="{A8538CA7-0A4D-44AC-9DDF-CE0002E3BC47}" type="presParOf" srcId="{34FC6DFC-6EBC-4609-95CD-80BECD827826}" destId="{589D9ED1-350E-4756-B96B-ADC8ACC0A1E2}" srcOrd="0" destOrd="0" presId="urn:microsoft.com/office/officeart/2018/2/layout/IconCircleList"/>
    <dgm:cxn modelId="{03DCC72B-FD84-4722-97B7-44EBA5B45EF3}" type="presParOf" srcId="{34FC6DFC-6EBC-4609-95CD-80BECD827826}" destId="{6E4B18A4-F789-4FAC-916D-AC973F7F692F}" srcOrd="1" destOrd="0" presId="urn:microsoft.com/office/officeart/2018/2/layout/IconCircleList"/>
    <dgm:cxn modelId="{A39DB2DE-B06B-4801-892D-E700A0E96F60}" type="presParOf" srcId="{34FC6DFC-6EBC-4609-95CD-80BECD827826}" destId="{2822C92A-393A-4420-A0A6-259A9F8AF738}" srcOrd="2" destOrd="0" presId="urn:microsoft.com/office/officeart/2018/2/layout/IconCircleList"/>
    <dgm:cxn modelId="{CD74D2BF-37D4-4218-A2BB-BEA3AC1A178C}" type="presParOf" srcId="{34FC6DFC-6EBC-4609-95CD-80BECD827826}" destId="{8F1ECA1F-D162-4C58-8438-A7FA139A21A5}" srcOrd="3" destOrd="0" presId="urn:microsoft.com/office/officeart/2018/2/layout/IconCircleList"/>
    <dgm:cxn modelId="{8114EBE0-F46A-4EF6-92B8-6AEB11A1E801}" type="presParOf" srcId="{74CFC4C7-14B0-4C44-B8B6-284782322B9E}" destId="{D64A892D-3AC1-4E50-8D67-6A3FFC463DEA}" srcOrd="1" destOrd="0" presId="urn:microsoft.com/office/officeart/2018/2/layout/IconCircleList"/>
    <dgm:cxn modelId="{51780651-43BE-44DE-893F-D98EDC111DE7}" type="presParOf" srcId="{74CFC4C7-14B0-4C44-B8B6-284782322B9E}" destId="{7CC9E408-2A4A-4BB2-B6E2-636699649A53}" srcOrd="2" destOrd="0" presId="urn:microsoft.com/office/officeart/2018/2/layout/IconCircleList"/>
    <dgm:cxn modelId="{5CF2C6EB-ABA2-4D1F-B52A-033808615BBC}" type="presParOf" srcId="{7CC9E408-2A4A-4BB2-B6E2-636699649A53}" destId="{20269FC2-297C-485D-AA6B-58E51BC51DB5}" srcOrd="0" destOrd="0" presId="urn:microsoft.com/office/officeart/2018/2/layout/IconCircleList"/>
    <dgm:cxn modelId="{E4D9C465-FEA4-48FE-BCFF-7913BEC64771}" type="presParOf" srcId="{7CC9E408-2A4A-4BB2-B6E2-636699649A53}" destId="{D92A86B9-0929-4010-AF45-B200E9B62E79}" srcOrd="1" destOrd="0" presId="urn:microsoft.com/office/officeart/2018/2/layout/IconCircleList"/>
    <dgm:cxn modelId="{7E6106C0-0B47-4761-8017-797C85D55E85}" type="presParOf" srcId="{7CC9E408-2A4A-4BB2-B6E2-636699649A53}" destId="{DFF12D43-4365-4271-8A58-8B1F00F718A1}" srcOrd="2" destOrd="0" presId="urn:microsoft.com/office/officeart/2018/2/layout/IconCircleList"/>
    <dgm:cxn modelId="{C82E43BB-5B8A-41EB-8F99-7AA4EB3FB57F}" type="presParOf" srcId="{7CC9E408-2A4A-4BB2-B6E2-636699649A53}" destId="{B4D765E0-E9A6-4D38-ACDA-1F6634ACBCFE}" srcOrd="3" destOrd="0" presId="urn:microsoft.com/office/officeart/2018/2/layout/IconCircleList"/>
    <dgm:cxn modelId="{BC62F503-2F4E-4B9E-9EAB-EE18281D839B}" type="presParOf" srcId="{74CFC4C7-14B0-4C44-B8B6-284782322B9E}" destId="{1DCD5BA1-4B2E-4F7D-A545-0C2A79006282}" srcOrd="3" destOrd="0" presId="urn:microsoft.com/office/officeart/2018/2/layout/IconCircleList"/>
    <dgm:cxn modelId="{E01D5E96-C29D-4A80-96CF-79036DA50E48}" type="presParOf" srcId="{74CFC4C7-14B0-4C44-B8B6-284782322B9E}" destId="{32DE9F85-0CB2-49AD-9CF4-69A324A5D4FD}" srcOrd="4" destOrd="0" presId="urn:microsoft.com/office/officeart/2018/2/layout/IconCircleList"/>
    <dgm:cxn modelId="{0E69FC86-DEAA-4F89-BA44-2463DC92086E}" type="presParOf" srcId="{32DE9F85-0CB2-49AD-9CF4-69A324A5D4FD}" destId="{AB5691E5-50D6-4241-A8EF-A702F1943C81}" srcOrd="0" destOrd="0" presId="urn:microsoft.com/office/officeart/2018/2/layout/IconCircleList"/>
    <dgm:cxn modelId="{DA1CC945-4D28-4A5F-8D66-DEA9A892AEA9}" type="presParOf" srcId="{32DE9F85-0CB2-49AD-9CF4-69A324A5D4FD}" destId="{F9DCED60-E020-4D93-83A1-3F6671D883FF}" srcOrd="1" destOrd="0" presId="urn:microsoft.com/office/officeart/2018/2/layout/IconCircleList"/>
    <dgm:cxn modelId="{56A5D512-C31B-44ED-AD0A-688648EFD814}" type="presParOf" srcId="{32DE9F85-0CB2-49AD-9CF4-69A324A5D4FD}" destId="{66013967-527A-4908-BDE2-AB54A54C4174}" srcOrd="2" destOrd="0" presId="urn:microsoft.com/office/officeart/2018/2/layout/IconCircleList"/>
    <dgm:cxn modelId="{C8955386-B6A9-4583-8685-9347FE4DBD11}" type="presParOf" srcId="{32DE9F85-0CB2-49AD-9CF4-69A324A5D4FD}" destId="{9CDCB2BB-F95A-4E05-88B7-3B063C0F92E8}" srcOrd="3" destOrd="0" presId="urn:microsoft.com/office/officeart/2018/2/layout/IconCircleList"/>
    <dgm:cxn modelId="{0183EC6F-DE03-4023-855C-2AE24110F9B1}" type="presParOf" srcId="{74CFC4C7-14B0-4C44-B8B6-284782322B9E}" destId="{CCC4CDB8-C9CE-4E8C-A4C2-D978541B7D18}" srcOrd="5" destOrd="0" presId="urn:microsoft.com/office/officeart/2018/2/layout/IconCircleList"/>
    <dgm:cxn modelId="{E8DFA382-0990-46E7-A374-63E56DC0C098}" type="presParOf" srcId="{74CFC4C7-14B0-4C44-B8B6-284782322B9E}" destId="{7F11D0D5-3E77-4C9A-A4AE-1CF163F1EAFF}" srcOrd="6" destOrd="0" presId="urn:microsoft.com/office/officeart/2018/2/layout/IconCircleList"/>
    <dgm:cxn modelId="{7F8A2666-F2C3-4BC9-ABE0-EB701DE70FC7}" type="presParOf" srcId="{7F11D0D5-3E77-4C9A-A4AE-1CF163F1EAFF}" destId="{4C8E3ACB-7F22-4645-AF96-7F78D2F70817}" srcOrd="0" destOrd="0" presId="urn:microsoft.com/office/officeart/2018/2/layout/IconCircleList"/>
    <dgm:cxn modelId="{E28B4039-0444-4A9D-83F4-8CC80EB6386B}" type="presParOf" srcId="{7F11D0D5-3E77-4C9A-A4AE-1CF163F1EAFF}" destId="{8A760C85-03F0-4E95-B251-F84A5E0A5C59}" srcOrd="1" destOrd="0" presId="urn:microsoft.com/office/officeart/2018/2/layout/IconCircleList"/>
    <dgm:cxn modelId="{FE9B5721-F987-45BF-ADC8-2E66E219C22A}" type="presParOf" srcId="{7F11D0D5-3E77-4C9A-A4AE-1CF163F1EAFF}" destId="{AA2BF244-F3EE-4850-8C79-450D689AACD7}" srcOrd="2" destOrd="0" presId="urn:microsoft.com/office/officeart/2018/2/layout/IconCircleList"/>
    <dgm:cxn modelId="{DD660DF3-02D4-41A1-B935-4460FDF54F07}" type="presParOf" srcId="{7F11D0D5-3E77-4C9A-A4AE-1CF163F1EAFF}" destId="{23210A68-9F57-4E9D-92AC-6C0D1A90099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E91A98-B9F2-491D-8F4A-7C5CC031257C}"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22A256C-8B35-40D2-80A9-3C5422808415}">
      <dgm:prSet/>
      <dgm:spPr/>
      <dgm:t>
        <a:bodyPr/>
        <a:lstStyle/>
        <a:p>
          <a:pPr>
            <a:defRPr cap="all"/>
          </a:pPr>
          <a:r>
            <a:rPr lang="en-US" cap="none" dirty="0">
              <a:solidFill>
                <a:srgbClr val="041E42"/>
              </a:solidFill>
              <a:latin typeface="Calibri" panose="020F0502020204030204" pitchFamily="34" charset="0"/>
              <a:ea typeface="Calibri" panose="020F0502020204030204" pitchFamily="34" charset="0"/>
              <a:cs typeface="Calibri" panose="020F0502020204030204" pitchFamily="34" charset="0"/>
            </a:rPr>
            <a:t>After all hearings are complete the committee will then meet to determine allocation amounts. </a:t>
          </a:r>
        </a:p>
      </dgm:t>
    </dgm:pt>
    <dgm:pt modelId="{6BAF7A13-6341-4CC7-A683-991D17A0C8D3}" type="parTrans" cxnId="{4E0D451F-FE86-41C4-9990-0B8225FA7166}">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37C18AAA-FED2-4896-ADA4-5E9AAA80862D}" type="sibTrans" cxnId="{4E0D451F-FE86-41C4-9990-0B8225FA7166}">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BE606A7C-E8A3-44A9-95A8-7731D764DAA9}">
      <dgm:prSet/>
      <dgm:spPr/>
      <dgm:t>
        <a:bodyPr/>
        <a:lstStyle/>
        <a:p>
          <a:pPr>
            <a:defRPr cap="all"/>
          </a:pPr>
          <a:r>
            <a:rPr lang="en-US" cap="none" dirty="0">
              <a:solidFill>
                <a:srgbClr val="041E42"/>
              </a:solidFill>
              <a:latin typeface="Calibri" panose="020F0502020204030204" pitchFamily="34" charset="0"/>
              <a:ea typeface="Calibri" panose="020F0502020204030204" pitchFamily="34" charset="0"/>
              <a:cs typeface="Calibri" panose="020F0502020204030204" pitchFamily="34" charset="0"/>
            </a:rPr>
            <a:t>Once allocations are determined they are then sent for official approval through Student Life &amp; Enrollment.</a:t>
          </a:r>
        </a:p>
      </dgm:t>
    </dgm:pt>
    <dgm:pt modelId="{A1D158D0-0B61-4412-86D6-8257968B6E9A}" type="parTrans" cxnId="{22CB24E3-852B-408E-94E8-42C3840851F4}">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C05BE8AD-E9D7-40AF-9BE3-1A065B392DFC}" type="sibTrans" cxnId="{22CB24E3-852B-408E-94E8-42C3840851F4}">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49810567-ADEE-47D8-8672-ED221298A376}">
      <dgm:prSet/>
      <dgm:spPr/>
      <dgm:t>
        <a:bodyPr/>
        <a:lstStyle/>
        <a:p>
          <a:pPr>
            <a:defRPr cap="all"/>
          </a:pPr>
          <a:r>
            <a:rPr lang="en-US" cap="none" dirty="0">
              <a:solidFill>
                <a:srgbClr val="041E42"/>
              </a:solidFill>
              <a:latin typeface="Calibri" panose="020F0502020204030204" pitchFamily="34" charset="0"/>
              <a:ea typeface="Calibri" panose="020F0502020204030204" pitchFamily="34" charset="0"/>
              <a:cs typeface="Calibri" panose="020F0502020204030204" pitchFamily="34" charset="0"/>
            </a:rPr>
            <a:t>Shortly after you should receive your official notice of your SAAC award decision</a:t>
          </a:r>
        </a:p>
      </dgm:t>
    </dgm:pt>
    <dgm:pt modelId="{5A8AAC40-3879-452F-B291-41E36B5C7706}" type="parTrans" cxnId="{104819C3-DC41-41C7-8A97-CF8C7E2AB9ED}">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9354797C-FAB6-4618-9880-6D082BE8BAE8}" type="sibTrans" cxnId="{104819C3-DC41-41C7-8A97-CF8C7E2AB9ED}">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63076BC3-FD57-4CB8-8360-6F2CB3933EA0}" type="pres">
      <dgm:prSet presAssocID="{43E91A98-B9F2-491D-8F4A-7C5CC031257C}" presName="root" presStyleCnt="0">
        <dgm:presLayoutVars>
          <dgm:dir/>
          <dgm:resizeHandles val="exact"/>
        </dgm:presLayoutVars>
      </dgm:prSet>
      <dgm:spPr/>
    </dgm:pt>
    <dgm:pt modelId="{E6A274DD-66B3-4DF7-AB88-658C7C8F478E}" type="pres">
      <dgm:prSet presAssocID="{322A256C-8B35-40D2-80A9-3C5422808415}" presName="compNode" presStyleCnt="0"/>
      <dgm:spPr/>
    </dgm:pt>
    <dgm:pt modelId="{37CF22A3-8220-45AA-B4D3-BA43F0930054}" type="pres">
      <dgm:prSet presAssocID="{322A256C-8B35-40D2-80A9-3C5422808415}" presName="iconBgRect" presStyleLbl="bgShp" presStyleIdx="0" presStyleCnt="3"/>
      <dgm:spPr>
        <a:solidFill>
          <a:srgbClr val="FFCF34"/>
        </a:solidFill>
      </dgm:spPr>
    </dgm:pt>
    <dgm:pt modelId="{621157FF-A8C4-41DD-A2DF-67B13F87696B}" type="pres">
      <dgm:prSet presAssocID="{322A256C-8B35-40D2-80A9-3C54228084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A580A21B-0305-40F7-9962-22537F0FD175}" type="pres">
      <dgm:prSet presAssocID="{322A256C-8B35-40D2-80A9-3C5422808415}" presName="spaceRect" presStyleCnt="0"/>
      <dgm:spPr/>
    </dgm:pt>
    <dgm:pt modelId="{BB479632-FCC3-486D-9B04-EFA8DA22B3B3}" type="pres">
      <dgm:prSet presAssocID="{322A256C-8B35-40D2-80A9-3C5422808415}" presName="textRect" presStyleLbl="revTx" presStyleIdx="0" presStyleCnt="3">
        <dgm:presLayoutVars>
          <dgm:chMax val="1"/>
          <dgm:chPref val="1"/>
        </dgm:presLayoutVars>
      </dgm:prSet>
      <dgm:spPr/>
    </dgm:pt>
    <dgm:pt modelId="{5C0119FC-A670-4694-9280-14769D398DA7}" type="pres">
      <dgm:prSet presAssocID="{37C18AAA-FED2-4896-ADA4-5E9AAA80862D}" presName="sibTrans" presStyleCnt="0"/>
      <dgm:spPr/>
    </dgm:pt>
    <dgm:pt modelId="{A2590831-139B-4C25-BC57-88481E2E1817}" type="pres">
      <dgm:prSet presAssocID="{BE606A7C-E8A3-44A9-95A8-7731D764DAA9}" presName="compNode" presStyleCnt="0"/>
      <dgm:spPr/>
    </dgm:pt>
    <dgm:pt modelId="{EB59351C-5AE3-48D8-B969-E81E3F635E62}" type="pres">
      <dgm:prSet presAssocID="{BE606A7C-E8A3-44A9-95A8-7731D764DAA9}" presName="iconBgRect" presStyleLbl="bgShp" presStyleIdx="1" presStyleCnt="3"/>
      <dgm:spPr>
        <a:solidFill>
          <a:srgbClr val="001E44"/>
        </a:solidFill>
      </dgm:spPr>
    </dgm:pt>
    <dgm:pt modelId="{AC9FBE09-B80A-4E03-997E-CF3D33786E5F}" type="pres">
      <dgm:prSet presAssocID="{BE606A7C-E8A3-44A9-95A8-7731D764DA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DC060273-CB24-46B9-B4B0-BF5457B65708}" type="pres">
      <dgm:prSet presAssocID="{BE606A7C-E8A3-44A9-95A8-7731D764DAA9}" presName="spaceRect" presStyleCnt="0"/>
      <dgm:spPr/>
    </dgm:pt>
    <dgm:pt modelId="{FAB44FE5-53A2-4104-A683-0FE79985FE2C}" type="pres">
      <dgm:prSet presAssocID="{BE606A7C-E8A3-44A9-95A8-7731D764DAA9}" presName="textRect" presStyleLbl="revTx" presStyleIdx="1" presStyleCnt="3">
        <dgm:presLayoutVars>
          <dgm:chMax val="1"/>
          <dgm:chPref val="1"/>
        </dgm:presLayoutVars>
      </dgm:prSet>
      <dgm:spPr/>
    </dgm:pt>
    <dgm:pt modelId="{F84236A4-4D4D-495B-97D1-F2C92CF3C8D5}" type="pres">
      <dgm:prSet presAssocID="{C05BE8AD-E9D7-40AF-9BE3-1A065B392DFC}" presName="sibTrans" presStyleCnt="0"/>
      <dgm:spPr/>
    </dgm:pt>
    <dgm:pt modelId="{E3D7D01F-8DBC-4DA3-8398-CA3CE0EC817E}" type="pres">
      <dgm:prSet presAssocID="{49810567-ADEE-47D8-8672-ED221298A376}" presName="compNode" presStyleCnt="0"/>
      <dgm:spPr/>
    </dgm:pt>
    <dgm:pt modelId="{7D9C4480-BCC2-4521-B113-52738B6D14C8}" type="pres">
      <dgm:prSet presAssocID="{49810567-ADEE-47D8-8672-ED221298A376}" presName="iconBgRect" presStyleLbl="bgShp" presStyleIdx="2" presStyleCnt="3"/>
      <dgm:spPr/>
    </dgm:pt>
    <dgm:pt modelId="{626057B5-DE75-49CE-8595-DA8FFAD7AD10}" type="pres">
      <dgm:prSet presAssocID="{49810567-ADEE-47D8-8672-ED221298A3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ophy"/>
        </a:ext>
      </dgm:extLst>
    </dgm:pt>
    <dgm:pt modelId="{26386916-DB80-4085-A83E-C5074BBEF10A}" type="pres">
      <dgm:prSet presAssocID="{49810567-ADEE-47D8-8672-ED221298A376}" presName="spaceRect" presStyleCnt="0"/>
      <dgm:spPr/>
    </dgm:pt>
    <dgm:pt modelId="{5858F59D-DD8A-47C7-BA79-065CFC4D1311}" type="pres">
      <dgm:prSet presAssocID="{49810567-ADEE-47D8-8672-ED221298A376}" presName="textRect" presStyleLbl="revTx" presStyleIdx="2" presStyleCnt="3">
        <dgm:presLayoutVars>
          <dgm:chMax val="1"/>
          <dgm:chPref val="1"/>
        </dgm:presLayoutVars>
      </dgm:prSet>
      <dgm:spPr/>
    </dgm:pt>
  </dgm:ptLst>
  <dgm:cxnLst>
    <dgm:cxn modelId="{4509230B-8CA3-451B-BFDF-2611C5B21375}" type="presOf" srcId="{322A256C-8B35-40D2-80A9-3C5422808415}" destId="{BB479632-FCC3-486D-9B04-EFA8DA22B3B3}" srcOrd="0" destOrd="0" presId="urn:microsoft.com/office/officeart/2018/5/layout/IconCircleLabelList"/>
    <dgm:cxn modelId="{4E0D451F-FE86-41C4-9990-0B8225FA7166}" srcId="{43E91A98-B9F2-491D-8F4A-7C5CC031257C}" destId="{322A256C-8B35-40D2-80A9-3C5422808415}" srcOrd="0" destOrd="0" parTransId="{6BAF7A13-6341-4CC7-A683-991D17A0C8D3}" sibTransId="{37C18AAA-FED2-4896-ADA4-5E9AAA80862D}"/>
    <dgm:cxn modelId="{0DEF2B26-C977-4143-A1A9-BF3DA724C6FD}" type="presOf" srcId="{43E91A98-B9F2-491D-8F4A-7C5CC031257C}" destId="{63076BC3-FD57-4CB8-8360-6F2CB3933EA0}" srcOrd="0" destOrd="0" presId="urn:microsoft.com/office/officeart/2018/5/layout/IconCircleLabelList"/>
    <dgm:cxn modelId="{6299AF49-552D-4E2B-8E57-0142671E2B13}" type="presOf" srcId="{BE606A7C-E8A3-44A9-95A8-7731D764DAA9}" destId="{FAB44FE5-53A2-4104-A683-0FE79985FE2C}" srcOrd="0" destOrd="0" presId="urn:microsoft.com/office/officeart/2018/5/layout/IconCircleLabelList"/>
    <dgm:cxn modelId="{104819C3-DC41-41C7-8A97-CF8C7E2AB9ED}" srcId="{43E91A98-B9F2-491D-8F4A-7C5CC031257C}" destId="{49810567-ADEE-47D8-8672-ED221298A376}" srcOrd="2" destOrd="0" parTransId="{5A8AAC40-3879-452F-B291-41E36B5C7706}" sibTransId="{9354797C-FAB6-4618-9880-6D082BE8BAE8}"/>
    <dgm:cxn modelId="{1D3813CE-33A6-4D9B-B266-394F125B8381}" type="presOf" srcId="{49810567-ADEE-47D8-8672-ED221298A376}" destId="{5858F59D-DD8A-47C7-BA79-065CFC4D1311}" srcOrd="0" destOrd="0" presId="urn:microsoft.com/office/officeart/2018/5/layout/IconCircleLabelList"/>
    <dgm:cxn modelId="{22CB24E3-852B-408E-94E8-42C3840851F4}" srcId="{43E91A98-B9F2-491D-8F4A-7C5CC031257C}" destId="{BE606A7C-E8A3-44A9-95A8-7731D764DAA9}" srcOrd="1" destOrd="0" parTransId="{A1D158D0-0B61-4412-86D6-8257968B6E9A}" sibTransId="{C05BE8AD-E9D7-40AF-9BE3-1A065B392DFC}"/>
    <dgm:cxn modelId="{3C69443E-A75D-482B-8929-F5D42B597375}" type="presParOf" srcId="{63076BC3-FD57-4CB8-8360-6F2CB3933EA0}" destId="{E6A274DD-66B3-4DF7-AB88-658C7C8F478E}" srcOrd="0" destOrd="0" presId="urn:microsoft.com/office/officeart/2018/5/layout/IconCircleLabelList"/>
    <dgm:cxn modelId="{D2F4CFCB-F311-4F39-8846-FE4EB2141C78}" type="presParOf" srcId="{E6A274DD-66B3-4DF7-AB88-658C7C8F478E}" destId="{37CF22A3-8220-45AA-B4D3-BA43F0930054}" srcOrd="0" destOrd="0" presId="urn:microsoft.com/office/officeart/2018/5/layout/IconCircleLabelList"/>
    <dgm:cxn modelId="{A37E29BD-EE8D-429F-87DF-1D63860B037C}" type="presParOf" srcId="{E6A274DD-66B3-4DF7-AB88-658C7C8F478E}" destId="{621157FF-A8C4-41DD-A2DF-67B13F87696B}" srcOrd="1" destOrd="0" presId="urn:microsoft.com/office/officeart/2018/5/layout/IconCircleLabelList"/>
    <dgm:cxn modelId="{86347268-1230-4DEC-BB86-907E3040EF3F}" type="presParOf" srcId="{E6A274DD-66B3-4DF7-AB88-658C7C8F478E}" destId="{A580A21B-0305-40F7-9962-22537F0FD175}" srcOrd="2" destOrd="0" presId="urn:microsoft.com/office/officeart/2018/5/layout/IconCircleLabelList"/>
    <dgm:cxn modelId="{34FDC55E-4A69-4D6A-93AE-6CF7E1F4193D}" type="presParOf" srcId="{E6A274DD-66B3-4DF7-AB88-658C7C8F478E}" destId="{BB479632-FCC3-486D-9B04-EFA8DA22B3B3}" srcOrd="3" destOrd="0" presId="urn:microsoft.com/office/officeart/2018/5/layout/IconCircleLabelList"/>
    <dgm:cxn modelId="{FEA6F65C-F477-42FA-9A48-9079CDD96D53}" type="presParOf" srcId="{63076BC3-FD57-4CB8-8360-6F2CB3933EA0}" destId="{5C0119FC-A670-4694-9280-14769D398DA7}" srcOrd="1" destOrd="0" presId="urn:microsoft.com/office/officeart/2018/5/layout/IconCircleLabelList"/>
    <dgm:cxn modelId="{A2E3B7A7-1D97-44F4-8A47-B54712C9F747}" type="presParOf" srcId="{63076BC3-FD57-4CB8-8360-6F2CB3933EA0}" destId="{A2590831-139B-4C25-BC57-88481E2E1817}" srcOrd="2" destOrd="0" presId="urn:microsoft.com/office/officeart/2018/5/layout/IconCircleLabelList"/>
    <dgm:cxn modelId="{75E57B06-1939-49A5-A993-895318BE1B14}" type="presParOf" srcId="{A2590831-139B-4C25-BC57-88481E2E1817}" destId="{EB59351C-5AE3-48D8-B969-E81E3F635E62}" srcOrd="0" destOrd="0" presId="urn:microsoft.com/office/officeart/2018/5/layout/IconCircleLabelList"/>
    <dgm:cxn modelId="{C0CEEB18-DAEC-41F4-84DB-DAD229ED39F3}" type="presParOf" srcId="{A2590831-139B-4C25-BC57-88481E2E1817}" destId="{AC9FBE09-B80A-4E03-997E-CF3D33786E5F}" srcOrd="1" destOrd="0" presId="urn:microsoft.com/office/officeart/2018/5/layout/IconCircleLabelList"/>
    <dgm:cxn modelId="{3956C29E-C9C6-451C-AAF5-230EC09FE32F}" type="presParOf" srcId="{A2590831-139B-4C25-BC57-88481E2E1817}" destId="{DC060273-CB24-46B9-B4B0-BF5457B65708}" srcOrd="2" destOrd="0" presId="urn:microsoft.com/office/officeart/2018/5/layout/IconCircleLabelList"/>
    <dgm:cxn modelId="{8DA98513-BEB7-41EE-98EA-8923FFCCCF7E}" type="presParOf" srcId="{A2590831-139B-4C25-BC57-88481E2E1817}" destId="{FAB44FE5-53A2-4104-A683-0FE79985FE2C}" srcOrd="3" destOrd="0" presId="urn:microsoft.com/office/officeart/2018/5/layout/IconCircleLabelList"/>
    <dgm:cxn modelId="{4318E6FC-FAB0-4716-9C34-67F366851624}" type="presParOf" srcId="{63076BC3-FD57-4CB8-8360-6F2CB3933EA0}" destId="{F84236A4-4D4D-495B-97D1-F2C92CF3C8D5}" srcOrd="3" destOrd="0" presId="urn:microsoft.com/office/officeart/2018/5/layout/IconCircleLabelList"/>
    <dgm:cxn modelId="{44EC8C46-07F0-4BAE-94C2-74532B3DF5DE}" type="presParOf" srcId="{63076BC3-FD57-4CB8-8360-6F2CB3933EA0}" destId="{E3D7D01F-8DBC-4DA3-8398-CA3CE0EC817E}" srcOrd="4" destOrd="0" presId="urn:microsoft.com/office/officeart/2018/5/layout/IconCircleLabelList"/>
    <dgm:cxn modelId="{47B4BFD6-07A8-45B4-A0B6-B5CD935E3938}" type="presParOf" srcId="{E3D7D01F-8DBC-4DA3-8398-CA3CE0EC817E}" destId="{7D9C4480-BCC2-4521-B113-52738B6D14C8}" srcOrd="0" destOrd="0" presId="urn:microsoft.com/office/officeart/2018/5/layout/IconCircleLabelList"/>
    <dgm:cxn modelId="{9E8F51F8-ECC1-426A-88E0-012E450F883C}" type="presParOf" srcId="{E3D7D01F-8DBC-4DA3-8398-CA3CE0EC817E}" destId="{626057B5-DE75-49CE-8595-DA8FFAD7AD10}" srcOrd="1" destOrd="0" presId="urn:microsoft.com/office/officeart/2018/5/layout/IconCircleLabelList"/>
    <dgm:cxn modelId="{E6398B7D-3755-42B1-B01A-030D7448B143}" type="presParOf" srcId="{E3D7D01F-8DBC-4DA3-8398-CA3CE0EC817E}" destId="{26386916-DB80-4085-A83E-C5074BBEF10A}" srcOrd="2" destOrd="0" presId="urn:microsoft.com/office/officeart/2018/5/layout/IconCircleLabelList"/>
    <dgm:cxn modelId="{F12EDD35-9AAF-4DE9-9B39-58E74650C96F}" type="presParOf" srcId="{E3D7D01F-8DBC-4DA3-8398-CA3CE0EC817E}" destId="{5858F59D-DD8A-47C7-BA79-065CFC4D131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FD8B3-8507-4FD0-8B22-DAC3FF066374}">
      <dsp:nvSpPr>
        <dsp:cNvPr id="0" name=""/>
        <dsp:cNvSpPr/>
      </dsp:nvSpPr>
      <dsp:spPr>
        <a:xfrm>
          <a:off x="5911" y="0"/>
          <a:ext cx="2074270" cy="40105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SGA B.U.C. Fund</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5911" y="0"/>
        <a:ext cx="2074270" cy="1203162"/>
      </dsp:txXfrm>
    </dsp:sp>
    <dsp:sp modelId="{C64139CC-0927-417F-BD59-5FFD05772FA8}">
      <dsp:nvSpPr>
        <dsp:cNvPr id="0" name=""/>
        <dsp:cNvSpPr/>
      </dsp:nvSpPr>
      <dsp:spPr>
        <a:xfrm>
          <a:off x="213338" y="1204337"/>
          <a:ext cx="1659416" cy="1209233"/>
        </a:xfrm>
        <a:prstGeom prst="roundRect">
          <a:avLst>
            <a:gd name="adj" fmla="val 10000"/>
          </a:avLst>
        </a:prstGeom>
        <a:solidFill>
          <a:srgbClr val="041E42"/>
        </a:solidFill>
        <a:ln>
          <a:solidFill>
            <a:schemeClr val="tx1"/>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panose="020F0502020204030204" pitchFamily="34" charset="0"/>
              <a:ea typeface="Calibri" panose="020F0502020204030204" pitchFamily="34" charset="0"/>
              <a:cs typeface="Calibri" panose="020F0502020204030204" pitchFamily="34" charset="0"/>
            </a:rPr>
            <a:t>For one-time activity-specific requests.</a:t>
          </a:r>
        </a:p>
      </dsp:txBody>
      <dsp:txXfrm>
        <a:off x="248755" y="1239754"/>
        <a:ext cx="1588582" cy="1138399"/>
      </dsp:txXfrm>
    </dsp:sp>
    <dsp:sp modelId="{DE0B9C4A-ED6D-41C8-A5CA-BF157F8616E4}">
      <dsp:nvSpPr>
        <dsp:cNvPr id="0" name=""/>
        <dsp:cNvSpPr/>
      </dsp:nvSpPr>
      <dsp:spPr>
        <a:xfrm>
          <a:off x="213338" y="2599606"/>
          <a:ext cx="1659416" cy="1209233"/>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a:t>
          </a:r>
        </a:p>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ON THE SGA WEBSITE</a:t>
          </a:r>
        </a:p>
      </dsp:txBody>
      <dsp:txXfrm>
        <a:off x="248755" y="2635023"/>
        <a:ext cx="1588582" cy="1138399"/>
      </dsp:txXfrm>
    </dsp:sp>
    <dsp:sp modelId="{5F7828C4-9C76-4A4E-BE90-6F59AD790AA4}">
      <dsp:nvSpPr>
        <dsp:cNvPr id="0" name=""/>
        <dsp:cNvSpPr/>
      </dsp:nvSpPr>
      <dsp:spPr>
        <a:xfrm>
          <a:off x="2235752" y="0"/>
          <a:ext cx="2074270" cy="40105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SGA Seed Funds</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2235752" y="0"/>
        <a:ext cx="2074270" cy="1203162"/>
      </dsp:txXfrm>
    </dsp:sp>
    <dsp:sp modelId="{250B9353-5EB2-4426-83C2-E16596674023}">
      <dsp:nvSpPr>
        <dsp:cNvPr id="0" name=""/>
        <dsp:cNvSpPr/>
      </dsp:nvSpPr>
      <dsp:spPr>
        <a:xfrm>
          <a:off x="2443179" y="1204337"/>
          <a:ext cx="1659416" cy="1209233"/>
        </a:xfrm>
        <a:prstGeom prst="roundRect">
          <a:avLst>
            <a:gd name="adj" fmla="val 10000"/>
          </a:avLst>
        </a:prstGeom>
        <a:solidFill>
          <a:srgbClr val="041E42"/>
        </a:solidFill>
        <a:ln>
          <a:solidFill>
            <a:schemeClr val="tx1"/>
          </a:solid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panose="020F0502020204030204" pitchFamily="34" charset="0"/>
              <a:ea typeface="Calibri" panose="020F0502020204030204" pitchFamily="34" charset="0"/>
              <a:cs typeface="Calibri" panose="020F0502020204030204" pitchFamily="34" charset="0"/>
            </a:rPr>
            <a:t>For brand new clubs/organizations to help with start up costs.</a:t>
          </a:r>
        </a:p>
      </dsp:txBody>
      <dsp:txXfrm>
        <a:off x="2478596" y="1239754"/>
        <a:ext cx="1588582" cy="1138399"/>
      </dsp:txXfrm>
    </dsp:sp>
    <dsp:sp modelId="{00AA9335-FCE0-4869-B8ED-2C20C4D0DB1B}">
      <dsp:nvSpPr>
        <dsp:cNvPr id="0" name=""/>
        <dsp:cNvSpPr/>
      </dsp:nvSpPr>
      <dsp:spPr>
        <a:xfrm>
          <a:off x="2443179" y="2599606"/>
          <a:ext cx="1659416" cy="1209233"/>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a:t>
          </a:r>
        </a:p>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ON THE SGA WEBSITE</a:t>
          </a:r>
        </a:p>
      </dsp:txBody>
      <dsp:txXfrm>
        <a:off x="2478596" y="2635023"/>
        <a:ext cx="1588582" cy="1138399"/>
      </dsp:txXfrm>
    </dsp:sp>
    <dsp:sp modelId="{9ABCD3C0-4304-43BA-8BB4-9793E9422952}">
      <dsp:nvSpPr>
        <dsp:cNvPr id="0" name=""/>
        <dsp:cNvSpPr/>
      </dsp:nvSpPr>
      <dsp:spPr>
        <a:xfrm>
          <a:off x="4465593" y="0"/>
          <a:ext cx="2074270" cy="40105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Departmental Funding</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4465593" y="0"/>
        <a:ext cx="2074270" cy="1203162"/>
      </dsp:txXfrm>
    </dsp:sp>
    <dsp:sp modelId="{BD928D58-87B1-41ED-8B96-456BA3956028}">
      <dsp:nvSpPr>
        <dsp:cNvPr id="0" name=""/>
        <dsp:cNvSpPr/>
      </dsp:nvSpPr>
      <dsp:spPr>
        <a:xfrm>
          <a:off x="4673020" y="1204337"/>
          <a:ext cx="1659416" cy="1209233"/>
        </a:xfrm>
        <a:prstGeom prst="roundRect">
          <a:avLst>
            <a:gd name="adj" fmla="val 10000"/>
          </a:avLst>
        </a:prstGeom>
        <a:solidFill>
          <a:srgbClr val="041E42"/>
        </a:solidFill>
        <a:ln>
          <a:solidFill>
            <a:schemeClr val="tx1"/>
          </a:solid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panose="020F0502020204030204" pitchFamily="34" charset="0"/>
              <a:ea typeface="Calibri" panose="020F0502020204030204" pitchFamily="34" charset="0"/>
              <a:cs typeface="Calibri" panose="020F0502020204030204" pitchFamily="34" charset="0"/>
            </a:rPr>
            <a:t>For activities that are major-specific or related to academics.</a:t>
          </a:r>
        </a:p>
      </dsp:txBody>
      <dsp:txXfrm>
        <a:off x="4708437" y="1239754"/>
        <a:ext cx="1588582" cy="1138399"/>
      </dsp:txXfrm>
    </dsp:sp>
    <dsp:sp modelId="{1844B65E-3455-40F2-8D40-9E9032828E06}">
      <dsp:nvSpPr>
        <dsp:cNvPr id="0" name=""/>
        <dsp:cNvSpPr/>
      </dsp:nvSpPr>
      <dsp:spPr>
        <a:xfrm>
          <a:off x="4673020" y="2599606"/>
          <a:ext cx="1659416" cy="1209233"/>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For more information, please contact your department chair</a:t>
          </a:r>
        </a:p>
      </dsp:txBody>
      <dsp:txXfrm>
        <a:off x="4708437" y="2635023"/>
        <a:ext cx="1588582" cy="1138399"/>
      </dsp:txXfrm>
    </dsp:sp>
    <dsp:sp modelId="{3FE56B25-F3F8-42A1-B922-149D0299EDC0}">
      <dsp:nvSpPr>
        <dsp:cNvPr id="0" name=""/>
        <dsp:cNvSpPr/>
      </dsp:nvSpPr>
      <dsp:spPr>
        <a:xfrm>
          <a:off x="6695434" y="0"/>
          <a:ext cx="2074270" cy="40105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ea typeface="Calibri" panose="020F0502020204030204" pitchFamily="34" charset="0"/>
              <a:cs typeface="Calibri" panose="020F0502020204030204" pitchFamily="34" charset="0"/>
            </a:rPr>
            <a:t>ETSU School of Graduate Studies or the Office of Undergraduate Research</a:t>
          </a:r>
          <a:endParaRPr lang="en-US" sz="1400" kern="1200" dirty="0">
            <a:latin typeface="Calibri" panose="020F0502020204030204" pitchFamily="34" charset="0"/>
            <a:ea typeface="Calibri" panose="020F0502020204030204" pitchFamily="34" charset="0"/>
            <a:cs typeface="Calibri" panose="020F0502020204030204" pitchFamily="34" charset="0"/>
          </a:endParaRPr>
        </a:p>
      </dsp:txBody>
      <dsp:txXfrm>
        <a:off x="6695434" y="0"/>
        <a:ext cx="2074270" cy="1203162"/>
      </dsp:txXfrm>
    </dsp:sp>
    <dsp:sp modelId="{CC28609C-129E-45F3-B809-7B919C401012}">
      <dsp:nvSpPr>
        <dsp:cNvPr id="0" name=""/>
        <dsp:cNvSpPr/>
      </dsp:nvSpPr>
      <dsp:spPr>
        <a:xfrm>
          <a:off x="6902861" y="1204337"/>
          <a:ext cx="1659416" cy="1209233"/>
        </a:xfrm>
        <a:prstGeom prst="roundRect">
          <a:avLst>
            <a:gd name="adj" fmla="val 10000"/>
          </a:avLst>
        </a:prstGeom>
        <a:solidFill>
          <a:srgbClr val="041E42"/>
        </a:solidFill>
        <a:ln>
          <a:solidFill>
            <a:schemeClr val="tx1"/>
          </a:solid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panose="020F0502020204030204" pitchFamily="34" charset="0"/>
              <a:ea typeface="Calibri" panose="020F0502020204030204" pitchFamily="34" charset="0"/>
              <a:cs typeface="Calibri" panose="020F0502020204030204" pitchFamily="34" charset="0"/>
            </a:rPr>
            <a:t>For grad and undergrad research projects and presentations at conferences.</a:t>
          </a:r>
        </a:p>
      </dsp:txBody>
      <dsp:txXfrm>
        <a:off x="6938278" y="1239754"/>
        <a:ext cx="1588582" cy="1138399"/>
      </dsp:txXfrm>
    </dsp:sp>
    <dsp:sp modelId="{BECC29EF-2889-4334-BF05-528AD50C5CA6}">
      <dsp:nvSpPr>
        <dsp:cNvPr id="0" name=""/>
        <dsp:cNvSpPr/>
      </dsp:nvSpPr>
      <dsp:spPr>
        <a:xfrm>
          <a:off x="6902861" y="2599606"/>
          <a:ext cx="1659416" cy="1209233"/>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ON THE GRAD &amp; UNDER GRAD RESEARCH WEBSITE </a:t>
          </a:r>
        </a:p>
      </dsp:txBody>
      <dsp:txXfrm>
        <a:off x="6938278" y="2635023"/>
        <a:ext cx="1588582" cy="1138399"/>
      </dsp:txXfrm>
    </dsp:sp>
    <dsp:sp modelId="{3A7E7D1D-C8D1-4D33-9EE1-A86510B7F435}">
      <dsp:nvSpPr>
        <dsp:cNvPr id="0" name=""/>
        <dsp:cNvSpPr/>
      </dsp:nvSpPr>
      <dsp:spPr>
        <a:xfrm>
          <a:off x="8925275" y="0"/>
          <a:ext cx="2074270" cy="40105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ETSU Elevates</a:t>
          </a:r>
        </a:p>
      </dsp:txBody>
      <dsp:txXfrm>
        <a:off x="8925275" y="0"/>
        <a:ext cx="2074270" cy="1203162"/>
      </dsp:txXfrm>
    </dsp:sp>
    <dsp:sp modelId="{2C25B942-0CD8-4909-85E4-96BEBD956D9C}">
      <dsp:nvSpPr>
        <dsp:cNvPr id="0" name=""/>
        <dsp:cNvSpPr/>
      </dsp:nvSpPr>
      <dsp:spPr>
        <a:xfrm>
          <a:off x="9132702" y="1204337"/>
          <a:ext cx="1659416" cy="1209233"/>
        </a:xfrm>
        <a:prstGeom prst="roundRect">
          <a:avLst>
            <a:gd name="adj" fmla="val 10000"/>
          </a:avLst>
        </a:prstGeom>
        <a:solidFill>
          <a:srgbClr val="041E42"/>
        </a:solidFill>
        <a:ln>
          <a:solidFill>
            <a:schemeClr val="tx1"/>
          </a:solid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panose="020F0502020204030204" pitchFamily="34" charset="0"/>
              <a:ea typeface="Calibri" panose="020F0502020204030204" pitchFamily="34" charset="0"/>
              <a:cs typeface="Calibri" panose="020F0502020204030204" pitchFamily="34" charset="0"/>
            </a:rPr>
            <a:t>For students who need funding for a community project. </a:t>
          </a:r>
        </a:p>
      </dsp:txBody>
      <dsp:txXfrm>
        <a:off x="9168119" y="1239754"/>
        <a:ext cx="1588582" cy="1138399"/>
      </dsp:txXfrm>
    </dsp:sp>
    <dsp:sp modelId="{2E145C20-C5DC-4637-86ED-85357142F16D}">
      <dsp:nvSpPr>
        <dsp:cNvPr id="0" name=""/>
        <dsp:cNvSpPr/>
      </dsp:nvSpPr>
      <dsp:spPr>
        <a:xfrm>
          <a:off x="9132702" y="2599606"/>
          <a:ext cx="1659416" cy="1209233"/>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ON THE ETSU ELEVATES WEBSITE</a:t>
          </a:r>
        </a:p>
      </dsp:txBody>
      <dsp:txXfrm>
        <a:off x="9168119" y="2635023"/>
        <a:ext cx="1588582" cy="1138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F85CF-5EF0-4F0E-89D2-7BE25BB029E6}">
      <dsp:nvSpPr>
        <dsp:cNvPr id="0" name=""/>
        <dsp:cNvSpPr/>
      </dsp:nvSpPr>
      <dsp:spPr>
        <a:xfrm>
          <a:off x="282221" y="368029"/>
          <a:ext cx="1371985" cy="1371985"/>
        </a:xfrm>
        <a:prstGeom prst="ellipse">
          <a:avLst/>
        </a:prstGeom>
        <a:solidFill>
          <a:srgbClr val="001E44"/>
        </a:solidFill>
        <a:ln>
          <a:noFill/>
        </a:ln>
        <a:effectLst/>
      </dsp:spPr>
      <dsp:style>
        <a:lnRef idx="0">
          <a:scrgbClr r="0" g="0" b="0"/>
        </a:lnRef>
        <a:fillRef idx="1">
          <a:scrgbClr r="0" g="0" b="0"/>
        </a:fillRef>
        <a:effectRef idx="0">
          <a:scrgbClr r="0" g="0" b="0"/>
        </a:effectRef>
        <a:fontRef idx="minor"/>
      </dsp:style>
    </dsp:sp>
    <dsp:sp modelId="{25DD22D3-3840-4B40-9396-B2E65BE6C892}">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2C97C4-D7E2-4670-B43D-9E8CF72FDBC7}">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041E42"/>
              </a:solidFill>
              <a:latin typeface="Calibri" panose="020F0502020204030204" pitchFamily="34" charset="0"/>
              <a:ea typeface="Calibri" panose="020F0502020204030204" pitchFamily="34" charset="0"/>
              <a:cs typeface="Calibri" panose="020F0502020204030204" pitchFamily="34" charset="0"/>
            </a:rPr>
            <a:t>Contact Information: </a:t>
          </a:r>
          <a:r>
            <a:rPr lang="en-US" sz="1600" kern="1200" dirty="0">
              <a:solidFill>
                <a:srgbClr val="041E42"/>
              </a:solidFill>
              <a:latin typeface="Calibri" panose="020F0502020204030204" pitchFamily="34" charset="0"/>
              <a:ea typeface="Calibri" panose="020F0502020204030204" pitchFamily="34" charset="0"/>
              <a:cs typeface="Calibri" panose="020F0502020204030204" pitchFamily="34" charset="0"/>
            </a:rPr>
            <a:t>your organizations main contact and individuals who will attend your hearing.</a:t>
          </a:r>
        </a:p>
      </dsp:txBody>
      <dsp:txXfrm>
        <a:off x="1948202" y="368029"/>
        <a:ext cx="3233964" cy="1371985"/>
      </dsp:txXfrm>
    </dsp:sp>
    <dsp:sp modelId="{FA48F1E1-7932-4986-92DD-FE87A4DFEF84}">
      <dsp:nvSpPr>
        <dsp:cNvPr id="0" name=""/>
        <dsp:cNvSpPr/>
      </dsp:nvSpPr>
      <dsp:spPr>
        <a:xfrm>
          <a:off x="5745661" y="368029"/>
          <a:ext cx="1371985" cy="1371985"/>
        </a:xfrm>
        <a:prstGeom prst="ellipse">
          <a:avLst/>
        </a:prstGeom>
        <a:solidFill>
          <a:srgbClr val="FFCF34"/>
        </a:solidFill>
        <a:ln>
          <a:noFill/>
        </a:ln>
        <a:effectLst/>
      </dsp:spPr>
      <dsp:style>
        <a:lnRef idx="0">
          <a:scrgbClr r="0" g="0" b="0"/>
        </a:lnRef>
        <a:fillRef idx="1">
          <a:scrgbClr r="0" g="0" b="0"/>
        </a:fillRef>
        <a:effectRef idx="0">
          <a:scrgbClr r="0" g="0" b="0"/>
        </a:effectRef>
        <a:fontRef idx="minor"/>
      </dsp:style>
    </dsp:sp>
    <dsp:sp modelId="{4ABF3116-393D-47DD-B4FC-312A8D5E12D2}">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DF19C3-6DE6-4D61-9EF1-8A968FBDFE77}">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041E42"/>
              </a:solidFill>
              <a:latin typeface="Calibri" panose="020F0502020204030204" pitchFamily="34" charset="0"/>
              <a:ea typeface="Calibri" panose="020F0502020204030204" pitchFamily="34" charset="0"/>
              <a:cs typeface="Calibri" panose="020F0502020204030204" pitchFamily="34" charset="0"/>
            </a:rPr>
            <a:t>Budget Manager Information: </a:t>
          </a:r>
        </a:p>
        <a:p>
          <a:pPr marL="0" lvl="0" indent="0" algn="l" defTabSz="711200">
            <a:lnSpc>
              <a:spcPct val="90000"/>
            </a:lnSpc>
            <a:spcBef>
              <a:spcPct val="0"/>
            </a:spcBef>
            <a:spcAft>
              <a:spcPct val="35000"/>
            </a:spcAft>
            <a:buNone/>
          </a:pPr>
          <a:r>
            <a:rPr lang="en-US" sz="1600" kern="1200" dirty="0">
              <a:solidFill>
                <a:srgbClr val="041E42"/>
              </a:solidFill>
              <a:latin typeface="Calibri" panose="020F0502020204030204" pitchFamily="34" charset="0"/>
              <a:ea typeface="Calibri" panose="020F0502020204030204" pitchFamily="34" charset="0"/>
              <a:cs typeface="Calibri" panose="020F0502020204030204" pitchFamily="34" charset="0"/>
            </a:rPr>
            <a:t>MUST BE A FULL TIME STAFF/FACULTY</a:t>
          </a:r>
        </a:p>
        <a:p>
          <a:pPr marL="0" lvl="0" indent="0" algn="l" defTabSz="711200">
            <a:lnSpc>
              <a:spcPct val="90000"/>
            </a:lnSpc>
            <a:spcBef>
              <a:spcPct val="0"/>
            </a:spcBef>
            <a:spcAft>
              <a:spcPct val="35000"/>
            </a:spcAft>
            <a:buNone/>
          </a:pPr>
          <a:r>
            <a:rPr lang="en-US" sz="16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See next slide for more information </a:t>
          </a:r>
        </a:p>
      </dsp:txBody>
      <dsp:txXfrm>
        <a:off x="7411643" y="368029"/>
        <a:ext cx="3233964" cy="1371985"/>
      </dsp:txXfrm>
    </dsp:sp>
    <dsp:sp modelId="{65106D28-0ED6-4546-9337-5F033CCF70F5}">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542D8-1047-4F0A-AF1A-B6A10DAA2585}">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899376-72AB-4309-8302-8D6CEB2C670B}">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041E42"/>
              </a:solidFill>
              <a:latin typeface="Calibri" panose="020F0502020204030204" pitchFamily="34" charset="0"/>
              <a:ea typeface="Calibri" panose="020F0502020204030204" pitchFamily="34" charset="0"/>
              <a:cs typeface="Calibri" panose="020F0502020204030204" pitchFamily="34" charset="0"/>
            </a:rPr>
            <a:t>Allocation Request &amp; Excel Spreadsheet Information: </a:t>
          </a:r>
          <a:r>
            <a:rPr lang="en-US" sz="1600" kern="1200" dirty="0">
              <a:solidFill>
                <a:srgbClr val="041E42"/>
              </a:solidFill>
              <a:latin typeface="Calibri" panose="020F0502020204030204" pitchFamily="34" charset="0"/>
              <a:ea typeface="Calibri" panose="020F0502020204030204" pitchFamily="34" charset="0"/>
              <a:cs typeface="Calibri" panose="020F0502020204030204" pitchFamily="34" charset="0"/>
            </a:rPr>
            <a:t>Your requested allocation information, index number if funds received before, and where you will upload your budget spreadsheet.</a:t>
          </a:r>
        </a:p>
      </dsp:txBody>
      <dsp:txXfrm>
        <a:off x="1948202" y="2452790"/>
        <a:ext cx="3233964" cy="1371985"/>
      </dsp:txXfrm>
    </dsp:sp>
    <dsp:sp modelId="{83866924-753B-48E7-BE89-B0587EBF5C93}">
      <dsp:nvSpPr>
        <dsp:cNvPr id="0" name=""/>
        <dsp:cNvSpPr/>
      </dsp:nvSpPr>
      <dsp:spPr>
        <a:xfrm>
          <a:off x="5745661" y="2452790"/>
          <a:ext cx="1371985" cy="1371985"/>
        </a:xfrm>
        <a:prstGeom prst="ellipse">
          <a:avLst/>
        </a:prstGeom>
        <a:solidFill>
          <a:srgbClr val="041E42"/>
        </a:solidFill>
        <a:ln>
          <a:noFill/>
        </a:ln>
        <a:effectLst/>
      </dsp:spPr>
      <dsp:style>
        <a:lnRef idx="0">
          <a:scrgbClr r="0" g="0" b="0"/>
        </a:lnRef>
        <a:fillRef idx="1">
          <a:scrgbClr r="0" g="0" b="0"/>
        </a:fillRef>
        <a:effectRef idx="0">
          <a:scrgbClr r="0" g="0" b="0"/>
        </a:effectRef>
        <a:fontRef idx="minor"/>
      </dsp:style>
    </dsp:sp>
    <dsp:sp modelId="{1776E34E-02EE-4D6C-A9F2-D6A5F75C3D4F}">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2D34EC-B1EE-41BF-A645-C93ED7522581}">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041E42"/>
              </a:solidFill>
              <a:latin typeface="Calibri" panose="020F0502020204030204" pitchFamily="34" charset="0"/>
              <a:ea typeface="Calibri" panose="020F0502020204030204" pitchFamily="34" charset="0"/>
              <a:cs typeface="Calibri" panose="020F0502020204030204" pitchFamily="34" charset="0"/>
            </a:rPr>
            <a:t>Description of Organization and Scope of Activities:  </a:t>
          </a:r>
          <a:r>
            <a:rPr lang="en-US" sz="1600" kern="1200" dirty="0">
              <a:solidFill>
                <a:srgbClr val="041E42"/>
              </a:solidFill>
              <a:latin typeface="Calibri" panose="020F0502020204030204" pitchFamily="34" charset="0"/>
              <a:ea typeface="Calibri" panose="020F0502020204030204" pitchFamily="34" charset="0"/>
              <a:cs typeface="Calibri" panose="020F0502020204030204" pitchFamily="34" charset="0"/>
            </a:rPr>
            <a:t>Your purpose, description, and student activity engagement justifications. </a:t>
          </a:r>
        </a:p>
      </dsp:txBody>
      <dsp:txXfrm>
        <a:off x="7411643" y="2452790"/>
        <a:ext cx="3233964" cy="1371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D9ED1-350E-4756-B96B-ADC8ACC0A1E2}">
      <dsp:nvSpPr>
        <dsp:cNvPr id="0" name=""/>
        <dsp:cNvSpPr/>
      </dsp:nvSpPr>
      <dsp:spPr>
        <a:xfrm>
          <a:off x="282221" y="368029"/>
          <a:ext cx="1371985" cy="1371985"/>
        </a:xfrm>
        <a:prstGeom prst="ellipse">
          <a:avLst/>
        </a:prstGeom>
        <a:solidFill>
          <a:srgbClr val="001E44"/>
        </a:solidFill>
        <a:ln>
          <a:noFill/>
        </a:ln>
        <a:effectLst/>
      </dsp:spPr>
      <dsp:style>
        <a:lnRef idx="0">
          <a:scrgbClr r="0" g="0" b="0"/>
        </a:lnRef>
        <a:fillRef idx="1">
          <a:scrgbClr r="0" g="0" b="0"/>
        </a:fillRef>
        <a:effectRef idx="0">
          <a:scrgbClr r="0" g="0" b="0"/>
        </a:effectRef>
        <a:fontRef idx="minor"/>
      </dsp:style>
    </dsp:sp>
    <dsp:sp modelId="{6E4B18A4-F789-4FAC-916D-AC973F7F692F}">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1ECA1F-D162-4C58-8438-A7FA139A21A5}">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During your hearing you should be advocating for the funding you have requested</a:t>
          </a:r>
        </a:p>
      </dsp:txBody>
      <dsp:txXfrm>
        <a:off x="1948202" y="368029"/>
        <a:ext cx="3233964" cy="1371985"/>
      </dsp:txXfrm>
    </dsp:sp>
    <dsp:sp modelId="{20269FC2-297C-485D-AA6B-58E51BC51DB5}">
      <dsp:nvSpPr>
        <dsp:cNvPr id="0" name=""/>
        <dsp:cNvSpPr/>
      </dsp:nvSpPr>
      <dsp:spPr>
        <a:xfrm>
          <a:off x="5745661" y="368029"/>
          <a:ext cx="1371985" cy="1371985"/>
        </a:xfrm>
        <a:prstGeom prst="ellipse">
          <a:avLst/>
        </a:prstGeom>
        <a:solidFill>
          <a:srgbClr val="FFCF34"/>
        </a:solidFill>
        <a:ln>
          <a:noFill/>
        </a:ln>
        <a:effectLst/>
      </dsp:spPr>
      <dsp:style>
        <a:lnRef idx="0">
          <a:scrgbClr r="0" g="0" b="0"/>
        </a:lnRef>
        <a:fillRef idx="1">
          <a:scrgbClr r="0" g="0" b="0"/>
        </a:fillRef>
        <a:effectRef idx="0">
          <a:scrgbClr r="0" g="0" b="0"/>
        </a:effectRef>
        <a:fontRef idx="minor"/>
      </dsp:style>
    </dsp:sp>
    <dsp:sp modelId="{D92A86B9-0929-4010-AF45-B200E9B62E79}">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D765E0-E9A6-4D38-ACDA-1F6634ACBCFE}">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Calibri" panose="020F0502020204030204" pitchFamily="34" charset="0"/>
              <a:ea typeface="Calibri" panose="020F0502020204030204" pitchFamily="34" charset="0"/>
              <a:cs typeface="Calibri" panose="020F0502020204030204" pitchFamily="34" charset="0"/>
            </a:rPr>
            <a:t>The committee may ask questions pertaining to certain costs they see in the budget breakdown, preparation for events, and overall student benefit if you were to receive funding. </a:t>
          </a:r>
        </a:p>
      </dsp:txBody>
      <dsp:txXfrm>
        <a:off x="7411643" y="368029"/>
        <a:ext cx="3233964" cy="1371985"/>
      </dsp:txXfrm>
    </dsp:sp>
    <dsp:sp modelId="{AB5691E5-50D6-4241-A8EF-A702F1943C81}">
      <dsp:nvSpPr>
        <dsp:cNvPr id="0" name=""/>
        <dsp:cNvSpPr/>
      </dsp:nvSpPr>
      <dsp:spPr>
        <a:xfrm>
          <a:off x="282221" y="2452790"/>
          <a:ext cx="1371985" cy="1371985"/>
        </a:xfrm>
        <a:prstGeom prst="ellipse">
          <a:avLst/>
        </a:prstGeom>
        <a:solidFill>
          <a:srgbClr val="FFCF34"/>
        </a:solidFill>
        <a:ln>
          <a:noFill/>
        </a:ln>
        <a:effectLst/>
      </dsp:spPr>
      <dsp:style>
        <a:lnRef idx="0">
          <a:scrgbClr r="0" g="0" b="0"/>
        </a:lnRef>
        <a:fillRef idx="1">
          <a:scrgbClr r="0" g="0" b="0"/>
        </a:fillRef>
        <a:effectRef idx="0">
          <a:scrgbClr r="0" g="0" b="0"/>
        </a:effectRef>
        <a:fontRef idx="minor"/>
      </dsp:style>
    </dsp:sp>
    <dsp:sp modelId="{F9DCED60-E020-4D93-83A1-3F6671D883FF}">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DCB2BB-F95A-4E05-88B7-3B063C0F92E8}">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Calibri" panose="020F0502020204030204" pitchFamily="34" charset="0"/>
              <a:ea typeface="Calibri" panose="020F0502020204030204" pitchFamily="34" charset="0"/>
              <a:cs typeface="Calibri" panose="020F0502020204030204" pitchFamily="34" charset="0"/>
            </a:rPr>
            <a:t>Some groups will present slides or student testimonies about the benefits of what your organization is able to do and how much of an impact SAAC funding would be for your organization. </a:t>
          </a:r>
        </a:p>
      </dsp:txBody>
      <dsp:txXfrm>
        <a:off x="1948202" y="2452790"/>
        <a:ext cx="3233964" cy="1371985"/>
      </dsp:txXfrm>
    </dsp:sp>
    <dsp:sp modelId="{4C8E3ACB-7F22-4645-AF96-7F78D2F70817}">
      <dsp:nvSpPr>
        <dsp:cNvPr id="0" name=""/>
        <dsp:cNvSpPr/>
      </dsp:nvSpPr>
      <dsp:spPr>
        <a:xfrm>
          <a:off x="5745661" y="2452790"/>
          <a:ext cx="1371985" cy="1371985"/>
        </a:xfrm>
        <a:prstGeom prst="ellipse">
          <a:avLst/>
        </a:prstGeom>
        <a:solidFill>
          <a:srgbClr val="041E42"/>
        </a:solidFill>
        <a:ln>
          <a:noFill/>
        </a:ln>
        <a:effectLst/>
      </dsp:spPr>
      <dsp:style>
        <a:lnRef idx="0">
          <a:scrgbClr r="0" g="0" b="0"/>
        </a:lnRef>
        <a:fillRef idx="1">
          <a:scrgbClr r="0" g="0" b="0"/>
        </a:fillRef>
        <a:effectRef idx="0">
          <a:scrgbClr r="0" g="0" b="0"/>
        </a:effectRef>
        <a:fontRef idx="minor"/>
      </dsp:style>
    </dsp:sp>
    <dsp:sp modelId="{8A760C85-03F0-4E95-B251-F84A5E0A5C59}">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210A68-9F57-4E9D-92AC-6C0D1A90099D}">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Your hearing is only 10 minutes which may seem short, but the committee has already looked over your application and budget spreadsheet before joining and will ask any questions they feel need more clarification. </a:t>
          </a:r>
        </a:p>
      </dsp:txBody>
      <dsp:txXfrm>
        <a:off x="7411643" y="2452790"/>
        <a:ext cx="3233964" cy="1371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F22A3-8220-45AA-B4D3-BA43F0930054}">
      <dsp:nvSpPr>
        <dsp:cNvPr id="0" name=""/>
        <dsp:cNvSpPr/>
      </dsp:nvSpPr>
      <dsp:spPr>
        <a:xfrm>
          <a:off x="639550" y="440299"/>
          <a:ext cx="1955812" cy="1955812"/>
        </a:xfrm>
        <a:prstGeom prst="ellipse">
          <a:avLst/>
        </a:prstGeom>
        <a:solidFill>
          <a:srgbClr val="FFCF34"/>
        </a:solidFill>
        <a:ln>
          <a:noFill/>
        </a:ln>
        <a:effectLst/>
      </dsp:spPr>
      <dsp:style>
        <a:lnRef idx="0">
          <a:scrgbClr r="0" g="0" b="0"/>
        </a:lnRef>
        <a:fillRef idx="1">
          <a:scrgbClr r="0" g="0" b="0"/>
        </a:fillRef>
        <a:effectRef idx="0">
          <a:scrgbClr r="0" g="0" b="0"/>
        </a:effectRef>
        <a:fontRef idx="minor"/>
      </dsp:style>
    </dsp:sp>
    <dsp:sp modelId="{621157FF-A8C4-41DD-A2DF-67B13F87696B}">
      <dsp:nvSpPr>
        <dsp:cNvPr id="0" name=""/>
        <dsp:cNvSpPr/>
      </dsp:nvSpPr>
      <dsp:spPr>
        <a:xfrm>
          <a:off x="1056362" y="857112"/>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479632-FCC3-486D-9B04-EFA8DA22B3B3}">
      <dsp:nvSpPr>
        <dsp:cNvPr id="0" name=""/>
        <dsp:cNvSpPr/>
      </dsp:nvSpPr>
      <dsp:spPr>
        <a:xfrm>
          <a:off x="14331" y="300530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solidFill>
                <a:srgbClr val="041E42"/>
              </a:solidFill>
              <a:latin typeface="Calibri" panose="020F0502020204030204" pitchFamily="34" charset="0"/>
              <a:ea typeface="Calibri" panose="020F0502020204030204" pitchFamily="34" charset="0"/>
              <a:cs typeface="Calibri" panose="020F0502020204030204" pitchFamily="34" charset="0"/>
            </a:rPr>
            <a:t>After all hearings are complete the committee will then meet to determine allocation amounts. </a:t>
          </a:r>
        </a:p>
      </dsp:txBody>
      <dsp:txXfrm>
        <a:off x="14331" y="3005300"/>
        <a:ext cx="3206250" cy="720000"/>
      </dsp:txXfrm>
    </dsp:sp>
    <dsp:sp modelId="{EB59351C-5AE3-48D8-B969-E81E3F635E62}">
      <dsp:nvSpPr>
        <dsp:cNvPr id="0" name=""/>
        <dsp:cNvSpPr/>
      </dsp:nvSpPr>
      <dsp:spPr>
        <a:xfrm>
          <a:off x="4406893" y="440299"/>
          <a:ext cx="1955812" cy="1955812"/>
        </a:xfrm>
        <a:prstGeom prst="ellipse">
          <a:avLst/>
        </a:prstGeom>
        <a:solidFill>
          <a:srgbClr val="001E44"/>
        </a:solidFill>
        <a:ln>
          <a:noFill/>
        </a:ln>
        <a:effectLst/>
      </dsp:spPr>
      <dsp:style>
        <a:lnRef idx="0">
          <a:scrgbClr r="0" g="0" b="0"/>
        </a:lnRef>
        <a:fillRef idx="1">
          <a:scrgbClr r="0" g="0" b="0"/>
        </a:fillRef>
        <a:effectRef idx="0">
          <a:scrgbClr r="0" g="0" b="0"/>
        </a:effectRef>
        <a:fontRef idx="minor"/>
      </dsp:style>
    </dsp:sp>
    <dsp:sp modelId="{AC9FBE09-B80A-4E03-997E-CF3D33786E5F}">
      <dsp:nvSpPr>
        <dsp:cNvPr id="0" name=""/>
        <dsp:cNvSpPr/>
      </dsp:nvSpPr>
      <dsp:spPr>
        <a:xfrm>
          <a:off x="4823706" y="857112"/>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B44FE5-53A2-4104-A683-0FE79985FE2C}">
      <dsp:nvSpPr>
        <dsp:cNvPr id="0" name=""/>
        <dsp:cNvSpPr/>
      </dsp:nvSpPr>
      <dsp:spPr>
        <a:xfrm>
          <a:off x="3781675" y="300530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solidFill>
                <a:srgbClr val="041E42"/>
              </a:solidFill>
              <a:latin typeface="Calibri" panose="020F0502020204030204" pitchFamily="34" charset="0"/>
              <a:ea typeface="Calibri" panose="020F0502020204030204" pitchFamily="34" charset="0"/>
              <a:cs typeface="Calibri" panose="020F0502020204030204" pitchFamily="34" charset="0"/>
            </a:rPr>
            <a:t>Once allocations are determined they are then sent for official approval through Student Life &amp; Enrollment.</a:t>
          </a:r>
        </a:p>
      </dsp:txBody>
      <dsp:txXfrm>
        <a:off x="3781675" y="3005300"/>
        <a:ext cx="3206250" cy="720000"/>
      </dsp:txXfrm>
    </dsp:sp>
    <dsp:sp modelId="{7D9C4480-BCC2-4521-B113-52738B6D14C8}">
      <dsp:nvSpPr>
        <dsp:cNvPr id="0" name=""/>
        <dsp:cNvSpPr/>
      </dsp:nvSpPr>
      <dsp:spPr>
        <a:xfrm>
          <a:off x="8174237" y="440299"/>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057B5-DE75-49CE-8595-DA8FFAD7AD10}">
      <dsp:nvSpPr>
        <dsp:cNvPr id="0" name=""/>
        <dsp:cNvSpPr/>
      </dsp:nvSpPr>
      <dsp:spPr>
        <a:xfrm>
          <a:off x="8591050" y="857112"/>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58F59D-DD8A-47C7-BA79-065CFC4D1311}">
      <dsp:nvSpPr>
        <dsp:cNvPr id="0" name=""/>
        <dsp:cNvSpPr/>
      </dsp:nvSpPr>
      <dsp:spPr>
        <a:xfrm>
          <a:off x="7549018" y="300530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solidFill>
                <a:srgbClr val="041E42"/>
              </a:solidFill>
              <a:latin typeface="Calibri" panose="020F0502020204030204" pitchFamily="34" charset="0"/>
              <a:ea typeface="Calibri" panose="020F0502020204030204" pitchFamily="34" charset="0"/>
              <a:cs typeface="Calibri" panose="020F0502020204030204" pitchFamily="34" charset="0"/>
            </a:rPr>
            <a:t>Shortly after you should receive your official notice of your SAAC award decision</a:t>
          </a:r>
        </a:p>
      </dsp:txBody>
      <dsp:txXfrm>
        <a:off x="7549018" y="3005300"/>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86964-0F8A-824E-B7EA-48FAF7EF0A99}"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87844-82AE-AA45-8573-CD9B18080A42}" type="slidenum">
              <a:rPr lang="en-US" smtClean="0"/>
              <a:t>‹#›</a:t>
            </a:fld>
            <a:endParaRPr lang="en-US"/>
          </a:p>
        </p:txBody>
      </p:sp>
    </p:spTree>
    <p:extLst>
      <p:ext uri="{BB962C8B-B14F-4D97-AF65-F5344CB8AC3E}">
        <p14:creationId xmlns:p14="http://schemas.microsoft.com/office/powerpoint/2010/main" val="134883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87844-82AE-AA45-8573-CD9B18080A42}" type="slidenum">
              <a:rPr lang="en-US" smtClean="0"/>
              <a:t>2</a:t>
            </a:fld>
            <a:endParaRPr lang="en-US"/>
          </a:p>
        </p:txBody>
      </p:sp>
    </p:spTree>
    <p:extLst>
      <p:ext uri="{BB962C8B-B14F-4D97-AF65-F5344CB8AC3E}">
        <p14:creationId xmlns:p14="http://schemas.microsoft.com/office/powerpoint/2010/main" val="8180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87844-82AE-AA45-8573-CD9B18080A42}" type="slidenum">
              <a:rPr lang="en-US" smtClean="0"/>
              <a:t>3</a:t>
            </a:fld>
            <a:endParaRPr lang="en-US"/>
          </a:p>
        </p:txBody>
      </p:sp>
    </p:spTree>
    <p:extLst>
      <p:ext uri="{BB962C8B-B14F-4D97-AF65-F5344CB8AC3E}">
        <p14:creationId xmlns:p14="http://schemas.microsoft.com/office/powerpoint/2010/main" val="1241298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2/28/2025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6" name="Title 1">
            <a:extLst>
              <a:ext uri="{FF2B5EF4-FFF2-40B4-BE49-F238E27FC236}">
                <a16:creationId xmlns:a16="http://schemas.microsoft.com/office/drawing/2014/main" id="{6884F232-9463-4D46-8225-9C9067C1DC82}"/>
              </a:ext>
            </a:extLst>
          </p:cNvPr>
          <p:cNvSpPr>
            <a:spLocks noGrp="1"/>
          </p:cNvSpPr>
          <p:nvPr>
            <p:ph type="ctrTitle" hasCustomPrompt="1"/>
          </p:nvPr>
        </p:nvSpPr>
        <p:spPr>
          <a:xfrm>
            <a:off x="-29029" y="2834895"/>
            <a:ext cx="12217947" cy="1156532"/>
          </a:xfrm>
        </p:spPr>
        <p:txBody>
          <a:bodyPr anchor="b">
            <a:normAutofit/>
          </a:bodyPr>
          <a:lstStyle>
            <a:lvl1pPr algn="ctr">
              <a:defRPr sz="4800"/>
            </a:lvl1pPr>
          </a:lstStyle>
          <a:p>
            <a:r>
              <a:rPr lang="en-US" dirty="0"/>
              <a:t>Insert title of presentation</a:t>
            </a:r>
          </a:p>
        </p:txBody>
      </p:sp>
      <p:sp>
        <p:nvSpPr>
          <p:cNvPr id="7" name="Subtitle 2">
            <a:extLst>
              <a:ext uri="{FF2B5EF4-FFF2-40B4-BE49-F238E27FC236}">
                <a16:creationId xmlns:a16="http://schemas.microsoft.com/office/drawing/2014/main" id="{0C38D49E-16F6-CA40-941C-EA3D734E5B28}"/>
              </a:ext>
            </a:extLst>
          </p:cNvPr>
          <p:cNvSpPr>
            <a:spLocks noGrp="1"/>
          </p:cNvSpPr>
          <p:nvPr>
            <p:ph type="subTitle" idx="1" hasCustomPrompt="1"/>
          </p:nvPr>
        </p:nvSpPr>
        <p:spPr>
          <a:xfrm>
            <a:off x="304801" y="4049484"/>
            <a:ext cx="11698514" cy="8699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other details</a:t>
            </a:r>
          </a:p>
        </p:txBody>
      </p:sp>
      <p:sp>
        <p:nvSpPr>
          <p:cNvPr id="2" name="Rectangle 1">
            <a:extLst>
              <a:ext uri="{FF2B5EF4-FFF2-40B4-BE49-F238E27FC236}">
                <a16:creationId xmlns:a16="http://schemas.microsoft.com/office/drawing/2014/main" id="{E1CE8494-706E-5B27-2729-617AF08EE5F5}"/>
              </a:ext>
            </a:extLst>
          </p:cNvPr>
          <p:cNvSpPr/>
          <p:nvPr userDrawn="1"/>
        </p:nvSpPr>
        <p:spPr>
          <a:xfrm>
            <a:off x="0" y="0"/>
            <a:ext cx="12188918" cy="2071025"/>
          </a:xfrm>
          <a:prstGeom prst="rect">
            <a:avLst/>
          </a:prstGeom>
          <a:solidFill>
            <a:srgbClr val="FFC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C13DF61-1AF9-70C8-9F3C-2D8ADA4F7A57}"/>
              </a:ext>
            </a:extLst>
          </p:cNvPr>
          <p:cNvCxnSpPr>
            <a:cxnSpLocks/>
          </p:cNvCxnSpPr>
          <p:nvPr userDrawn="1"/>
        </p:nvCxnSpPr>
        <p:spPr>
          <a:xfrm>
            <a:off x="0" y="2071025"/>
            <a:ext cx="12188918" cy="0"/>
          </a:xfrm>
          <a:prstGeom prst="line">
            <a:avLst/>
          </a:prstGeom>
          <a:ln w="41275">
            <a:solidFill>
              <a:srgbClr val="001E4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2D3AC8B-B228-AFA8-03A6-1FB6B62826F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5873960"/>
            <a:ext cx="12188918" cy="954528"/>
          </a:xfrm>
          <a:prstGeom prst="rect">
            <a:avLst/>
          </a:prstGeom>
        </p:spPr>
      </p:pic>
      <p:cxnSp>
        <p:nvCxnSpPr>
          <p:cNvPr id="9" name="Straight Connector 8">
            <a:extLst>
              <a:ext uri="{FF2B5EF4-FFF2-40B4-BE49-F238E27FC236}">
                <a16:creationId xmlns:a16="http://schemas.microsoft.com/office/drawing/2014/main" id="{3B6893EA-D069-9CDF-C02A-0B29EF2ABE27}"/>
              </a:ext>
            </a:extLst>
          </p:cNvPr>
          <p:cNvCxnSpPr>
            <a:cxnSpLocks/>
          </p:cNvCxnSpPr>
          <p:nvPr userDrawn="1"/>
        </p:nvCxnSpPr>
        <p:spPr>
          <a:xfrm>
            <a:off x="0" y="5873960"/>
            <a:ext cx="12188918" cy="0"/>
          </a:xfrm>
          <a:prstGeom prst="line">
            <a:avLst/>
          </a:prstGeom>
          <a:ln w="41275">
            <a:solidFill>
              <a:srgbClr val="001E44"/>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67DFB33-9E9E-A8D2-0E76-903C53FC6E02}"/>
              </a:ext>
            </a:extLst>
          </p:cNvPr>
          <p:cNvPicPr>
            <a:picLocks noChangeAspect="1"/>
          </p:cNvPicPr>
          <p:nvPr userDrawn="1"/>
        </p:nvPicPr>
        <p:blipFill>
          <a:blip r:embed="rId3"/>
          <a:srcRect/>
          <a:stretch/>
        </p:blipFill>
        <p:spPr>
          <a:xfrm>
            <a:off x="4045479" y="191468"/>
            <a:ext cx="4217157" cy="1643140"/>
          </a:xfrm>
          <a:prstGeom prst="rect">
            <a:avLst/>
          </a:prstGeom>
        </p:spPr>
      </p:pic>
    </p:spTree>
    <p:extLst>
      <p:ext uri="{BB962C8B-B14F-4D97-AF65-F5344CB8AC3E}">
        <p14:creationId xmlns:p14="http://schemas.microsoft.com/office/powerpoint/2010/main" val="187708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6528-6FCF-C9FE-99AE-B0D3B3BF3671}"/>
              </a:ext>
            </a:extLst>
          </p:cNvPr>
          <p:cNvSpPr>
            <a:spLocks noGrp="1"/>
          </p:cNvSpPr>
          <p:nvPr>
            <p:ph type="title" hasCustomPrompt="1"/>
          </p:nvPr>
        </p:nvSpPr>
        <p:spPr>
          <a:xfrm>
            <a:off x="620197" y="1582307"/>
            <a:ext cx="10515600" cy="1325563"/>
          </a:xfrm>
        </p:spPr>
        <p:txBody>
          <a:bodyPr/>
          <a:lstStyle/>
          <a:p>
            <a:r>
              <a:rPr lang="en-US" dirty="0"/>
              <a:t>Closing Heading</a:t>
            </a:r>
          </a:p>
        </p:txBody>
      </p:sp>
      <p:sp>
        <p:nvSpPr>
          <p:cNvPr id="3" name="Date Placeholder 2">
            <a:extLst>
              <a:ext uri="{FF2B5EF4-FFF2-40B4-BE49-F238E27FC236}">
                <a16:creationId xmlns:a16="http://schemas.microsoft.com/office/drawing/2014/main" id="{9A6718AB-BAEF-2DD8-CD27-D6FD2781012E}"/>
              </a:ext>
            </a:extLst>
          </p:cNvPr>
          <p:cNvSpPr>
            <a:spLocks noGrp="1"/>
          </p:cNvSpPr>
          <p:nvPr>
            <p:ph type="dt" sz="half" idx="10"/>
          </p:nvPr>
        </p:nvSpPr>
        <p:spPr/>
        <p:txBody>
          <a:bodyPr/>
          <a:lstStyle/>
          <a:p>
            <a:fld id="{5475BCAE-5430-3942-8EC8-78E7A29BBC8A}" type="datetimeFigureOut">
              <a:rPr lang="en-US" smtClean="0"/>
              <a:t>2/28/2025</a:t>
            </a:fld>
            <a:endParaRPr lang="en-US"/>
          </a:p>
        </p:txBody>
      </p:sp>
      <p:sp>
        <p:nvSpPr>
          <p:cNvPr id="4" name="Footer Placeholder 3">
            <a:extLst>
              <a:ext uri="{FF2B5EF4-FFF2-40B4-BE49-F238E27FC236}">
                <a16:creationId xmlns:a16="http://schemas.microsoft.com/office/drawing/2014/main" id="{EDE7A6C1-3F9A-3664-CD84-380CF28DBB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E7BE3F-9BC3-8E2C-9BCD-C7CC94DE237C}"/>
              </a:ext>
            </a:extLst>
          </p:cNvPr>
          <p:cNvSpPr>
            <a:spLocks noGrp="1"/>
          </p:cNvSpPr>
          <p:nvPr>
            <p:ph type="sldNum" sz="quarter" idx="12"/>
          </p:nvPr>
        </p:nvSpPr>
        <p:spPr/>
        <p:txBody>
          <a:bodyPr/>
          <a:lstStyle/>
          <a:p>
            <a:fld id="{EEF2C7D3-7513-BF40-B0BF-A5EC2F082970}" type="slidenum">
              <a:rPr lang="en-US" smtClean="0"/>
              <a:t>‹#›</a:t>
            </a:fld>
            <a:endParaRPr lang="en-US"/>
          </a:p>
        </p:txBody>
      </p:sp>
      <p:cxnSp>
        <p:nvCxnSpPr>
          <p:cNvPr id="10" name="Straight Connector 9">
            <a:extLst>
              <a:ext uri="{FF2B5EF4-FFF2-40B4-BE49-F238E27FC236}">
                <a16:creationId xmlns:a16="http://schemas.microsoft.com/office/drawing/2014/main" id="{921BFB5D-6A59-0D78-90CB-1619CBEDF441}"/>
              </a:ext>
            </a:extLst>
          </p:cNvPr>
          <p:cNvCxnSpPr>
            <a:cxnSpLocks/>
          </p:cNvCxnSpPr>
          <p:nvPr userDrawn="1"/>
        </p:nvCxnSpPr>
        <p:spPr>
          <a:xfrm>
            <a:off x="668642" y="3971116"/>
            <a:ext cx="0" cy="1341043"/>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89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2/28/2025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6" name="Title 1">
            <a:extLst>
              <a:ext uri="{FF2B5EF4-FFF2-40B4-BE49-F238E27FC236}">
                <a16:creationId xmlns:a16="http://schemas.microsoft.com/office/drawing/2014/main" id="{6884F232-9463-4D46-8225-9C9067C1DC82}"/>
              </a:ext>
            </a:extLst>
          </p:cNvPr>
          <p:cNvSpPr>
            <a:spLocks noGrp="1"/>
          </p:cNvSpPr>
          <p:nvPr>
            <p:ph type="ctrTitle" hasCustomPrompt="1"/>
          </p:nvPr>
        </p:nvSpPr>
        <p:spPr>
          <a:xfrm>
            <a:off x="4038600" y="4349776"/>
            <a:ext cx="7794172" cy="1142914"/>
          </a:xfrm>
        </p:spPr>
        <p:txBody>
          <a:bodyPr anchor="b">
            <a:normAutofit/>
          </a:bodyPr>
          <a:lstStyle>
            <a:lvl1pPr algn="r">
              <a:defRPr sz="4800"/>
            </a:lvl1pPr>
          </a:lstStyle>
          <a:p>
            <a:r>
              <a:rPr lang="en-US" dirty="0"/>
              <a:t>Insert Section Title</a:t>
            </a:r>
          </a:p>
        </p:txBody>
      </p:sp>
      <p:sp>
        <p:nvSpPr>
          <p:cNvPr id="7" name="Subtitle 2">
            <a:extLst>
              <a:ext uri="{FF2B5EF4-FFF2-40B4-BE49-F238E27FC236}">
                <a16:creationId xmlns:a16="http://schemas.microsoft.com/office/drawing/2014/main" id="{0C38D49E-16F6-CA40-941C-EA3D734E5B28}"/>
              </a:ext>
            </a:extLst>
          </p:cNvPr>
          <p:cNvSpPr>
            <a:spLocks noGrp="1"/>
          </p:cNvSpPr>
          <p:nvPr>
            <p:ph type="subTitle" idx="1" hasCustomPrompt="1"/>
          </p:nvPr>
        </p:nvSpPr>
        <p:spPr>
          <a:xfrm>
            <a:off x="4038600" y="5554540"/>
            <a:ext cx="7794172" cy="928007"/>
          </a:xfrm>
          <a:ln>
            <a:noFill/>
          </a:ln>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Details or Subheading</a:t>
            </a:r>
          </a:p>
        </p:txBody>
      </p:sp>
      <p:sp>
        <p:nvSpPr>
          <p:cNvPr id="8" name="Picture Placeholder 7">
            <a:extLst>
              <a:ext uri="{FF2B5EF4-FFF2-40B4-BE49-F238E27FC236}">
                <a16:creationId xmlns:a16="http://schemas.microsoft.com/office/drawing/2014/main" id="{77C77C80-72DB-C896-273B-F783DF0F0C29}"/>
              </a:ext>
            </a:extLst>
          </p:cNvPr>
          <p:cNvSpPr>
            <a:spLocks noGrp="1"/>
          </p:cNvSpPr>
          <p:nvPr>
            <p:ph type="pic" sz="quarter" idx="13"/>
          </p:nvPr>
        </p:nvSpPr>
        <p:spPr>
          <a:xfrm>
            <a:off x="0" y="1"/>
            <a:ext cx="12192000" cy="4335902"/>
          </a:xfrm>
          <a:solidFill>
            <a:schemeClr val="bg1">
              <a:lumMod val="75000"/>
            </a:schemeClr>
          </a:solidFill>
        </p:spPr>
        <p:txBody>
          <a:bodyPr anchor="t"/>
          <a:lstStyle>
            <a:lvl1pPr algn="ctr">
              <a:defRPr/>
            </a:lvl1pPr>
          </a:lstStyle>
          <a:p>
            <a:endParaRPr lang="en-US"/>
          </a:p>
        </p:txBody>
      </p:sp>
      <p:cxnSp>
        <p:nvCxnSpPr>
          <p:cNvPr id="10" name="Straight Connector 9">
            <a:extLst>
              <a:ext uri="{FF2B5EF4-FFF2-40B4-BE49-F238E27FC236}">
                <a16:creationId xmlns:a16="http://schemas.microsoft.com/office/drawing/2014/main" id="{80CFC0BD-86C6-3381-5310-51960A8C31A3}"/>
              </a:ext>
            </a:extLst>
          </p:cNvPr>
          <p:cNvCxnSpPr/>
          <p:nvPr userDrawn="1"/>
        </p:nvCxnSpPr>
        <p:spPr>
          <a:xfrm>
            <a:off x="4038600" y="5492617"/>
            <a:ext cx="7794172" cy="0"/>
          </a:xfrm>
          <a:prstGeom prst="line">
            <a:avLst/>
          </a:prstGeom>
          <a:ln w="41275">
            <a:solidFill>
              <a:srgbClr val="FFCF3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029A010-8D24-29CC-4C7D-7EFA0EF51022}"/>
              </a:ext>
            </a:extLst>
          </p:cNvPr>
          <p:cNvPicPr>
            <a:picLocks noChangeAspect="1"/>
          </p:cNvPicPr>
          <p:nvPr userDrawn="1"/>
        </p:nvPicPr>
        <p:blipFill>
          <a:blip r:embed="rId2"/>
          <a:stretch>
            <a:fillRect/>
          </a:stretch>
        </p:blipFill>
        <p:spPr>
          <a:xfrm>
            <a:off x="11524363" y="6245748"/>
            <a:ext cx="308409" cy="342677"/>
          </a:xfrm>
          <a:prstGeom prst="rect">
            <a:avLst/>
          </a:prstGeom>
        </p:spPr>
      </p:pic>
    </p:spTree>
    <p:extLst>
      <p:ext uri="{BB962C8B-B14F-4D97-AF65-F5344CB8AC3E}">
        <p14:creationId xmlns:p14="http://schemas.microsoft.com/office/powerpoint/2010/main" val="333408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2/28/2025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8" name="Title 1">
            <a:extLst>
              <a:ext uri="{FF2B5EF4-FFF2-40B4-BE49-F238E27FC236}">
                <a16:creationId xmlns:a16="http://schemas.microsoft.com/office/drawing/2014/main" id="{A40086A9-1242-9E45-A0B7-00EFF7CBE395}"/>
              </a:ext>
            </a:extLst>
          </p:cNvPr>
          <p:cNvSpPr>
            <a:spLocks noGrp="1"/>
          </p:cNvSpPr>
          <p:nvPr>
            <p:ph type="ctrTitle" hasCustomPrompt="1"/>
          </p:nvPr>
        </p:nvSpPr>
        <p:spPr>
          <a:xfrm>
            <a:off x="5620656" y="2195286"/>
            <a:ext cx="5979887" cy="1233714"/>
          </a:xfrm>
        </p:spPr>
        <p:txBody>
          <a:bodyPr anchor="b">
            <a:normAutofit/>
          </a:bodyPr>
          <a:lstStyle>
            <a:lvl1pPr algn="ctr">
              <a:defRPr sz="4800"/>
            </a:lvl1pPr>
          </a:lstStyle>
          <a:p>
            <a:r>
              <a:rPr lang="en-US" dirty="0"/>
              <a:t>Insert section title</a:t>
            </a:r>
          </a:p>
        </p:txBody>
      </p:sp>
      <p:sp>
        <p:nvSpPr>
          <p:cNvPr id="9" name="Subtitle 2">
            <a:extLst>
              <a:ext uri="{FF2B5EF4-FFF2-40B4-BE49-F238E27FC236}">
                <a16:creationId xmlns:a16="http://schemas.microsoft.com/office/drawing/2014/main" id="{C228110C-E0F8-944A-8FB9-5F5180A75F6B}"/>
              </a:ext>
            </a:extLst>
          </p:cNvPr>
          <p:cNvSpPr>
            <a:spLocks noGrp="1"/>
          </p:cNvSpPr>
          <p:nvPr>
            <p:ph type="subTitle" idx="1" hasCustomPrompt="1"/>
          </p:nvPr>
        </p:nvSpPr>
        <p:spPr>
          <a:xfrm>
            <a:off x="5620656" y="3661185"/>
            <a:ext cx="5979886" cy="83457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Subheading or Details</a:t>
            </a:r>
          </a:p>
        </p:txBody>
      </p:sp>
      <p:sp>
        <p:nvSpPr>
          <p:cNvPr id="10" name="Picture Placeholder 9">
            <a:extLst>
              <a:ext uri="{FF2B5EF4-FFF2-40B4-BE49-F238E27FC236}">
                <a16:creationId xmlns:a16="http://schemas.microsoft.com/office/drawing/2014/main" id="{3A75140E-5DF1-8E43-A581-90D367A0DBF1}"/>
              </a:ext>
            </a:extLst>
          </p:cNvPr>
          <p:cNvSpPr>
            <a:spLocks noGrp="1"/>
          </p:cNvSpPr>
          <p:nvPr>
            <p:ph type="pic" sz="quarter" idx="13"/>
          </p:nvPr>
        </p:nvSpPr>
        <p:spPr>
          <a:xfrm>
            <a:off x="1" y="0"/>
            <a:ext cx="5065032" cy="6858000"/>
          </a:xfrm>
          <a:solidFill>
            <a:schemeClr val="bg1">
              <a:lumMod val="75000"/>
            </a:schemeClr>
          </a:solidFill>
        </p:spPr>
        <p:txBody>
          <a:bodyPr/>
          <a:lstStyle>
            <a:lvl1pPr algn="ctr">
              <a:defRPr/>
            </a:lvl1pPr>
          </a:lstStyle>
          <a:p>
            <a:endParaRPr lang="en-US"/>
          </a:p>
        </p:txBody>
      </p:sp>
      <p:cxnSp>
        <p:nvCxnSpPr>
          <p:cNvPr id="15" name="Straight Connector 14">
            <a:extLst>
              <a:ext uri="{FF2B5EF4-FFF2-40B4-BE49-F238E27FC236}">
                <a16:creationId xmlns:a16="http://schemas.microsoft.com/office/drawing/2014/main" id="{BDC79B86-1E51-3A9A-F1E4-047B500F8479}"/>
              </a:ext>
            </a:extLst>
          </p:cNvPr>
          <p:cNvCxnSpPr/>
          <p:nvPr userDrawn="1"/>
        </p:nvCxnSpPr>
        <p:spPr>
          <a:xfrm>
            <a:off x="5620656" y="3539266"/>
            <a:ext cx="5979886" cy="0"/>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40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2/28/2025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8" name="Title 1">
            <a:extLst>
              <a:ext uri="{FF2B5EF4-FFF2-40B4-BE49-F238E27FC236}">
                <a16:creationId xmlns:a16="http://schemas.microsoft.com/office/drawing/2014/main" id="{A40086A9-1242-9E45-A0B7-00EFF7CBE395}"/>
              </a:ext>
            </a:extLst>
          </p:cNvPr>
          <p:cNvSpPr>
            <a:spLocks noGrp="1"/>
          </p:cNvSpPr>
          <p:nvPr>
            <p:ph type="ctrTitle" hasCustomPrompt="1"/>
          </p:nvPr>
        </p:nvSpPr>
        <p:spPr>
          <a:xfrm>
            <a:off x="3670744" y="0"/>
            <a:ext cx="5979887" cy="1233714"/>
          </a:xfrm>
        </p:spPr>
        <p:txBody>
          <a:bodyPr anchor="b">
            <a:normAutofit/>
          </a:bodyPr>
          <a:lstStyle>
            <a:lvl1pPr algn="l">
              <a:defRPr sz="4800"/>
            </a:lvl1pPr>
          </a:lstStyle>
          <a:p>
            <a:r>
              <a:rPr lang="en-US" dirty="0"/>
              <a:t>Title or Heading</a:t>
            </a:r>
          </a:p>
        </p:txBody>
      </p:sp>
      <p:sp>
        <p:nvSpPr>
          <p:cNvPr id="9" name="Subtitle 2">
            <a:extLst>
              <a:ext uri="{FF2B5EF4-FFF2-40B4-BE49-F238E27FC236}">
                <a16:creationId xmlns:a16="http://schemas.microsoft.com/office/drawing/2014/main" id="{C228110C-E0F8-944A-8FB9-5F5180A75F6B}"/>
              </a:ext>
            </a:extLst>
          </p:cNvPr>
          <p:cNvSpPr>
            <a:spLocks noGrp="1"/>
          </p:cNvSpPr>
          <p:nvPr>
            <p:ph type="subTitle" idx="1" hasCustomPrompt="1"/>
          </p:nvPr>
        </p:nvSpPr>
        <p:spPr>
          <a:xfrm>
            <a:off x="3870578" y="1455079"/>
            <a:ext cx="7562450" cy="45521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Text</a:t>
            </a:r>
          </a:p>
        </p:txBody>
      </p:sp>
      <p:sp>
        <p:nvSpPr>
          <p:cNvPr id="10" name="Picture Placeholder 9">
            <a:extLst>
              <a:ext uri="{FF2B5EF4-FFF2-40B4-BE49-F238E27FC236}">
                <a16:creationId xmlns:a16="http://schemas.microsoft.com/office/drawing/2014/main" id="{3A75140E-5DF1-8E43-A581-90D367A0DBF1}"/>
              </a:ext>
            </a:extLst>
          </p:cNvPr>
          <p:cNvSpPr>
            <a:spLocks noGrp="1"/>
          </p:cNvSpPr>
          <p:nvPr>
            <p:ph type="pic" sz="quarter" idx="13"/>
          </p:nvPr>
        </p:nvSpPr>
        <p:spPr>
          <a:xfrm>
            <a:off x="1" y="0"/>
            <a:ext cx="3397207" cy="6858000"/>
          </a:xfrm>
          <a:solidFill>
            <a:schemeClr val="bg1">
              <a:lumMod val="75000"/>
            </a:schemeClr>
          </a:solidFill>
        </p:spPr>
        <p:txBody>
          <a:bodyPr/>
          <a:lstStyle>
            <a:lvl1pPr algn="ctr">
              <a:defRPr/>
            </a:lvl1pPr>
          </a:lstStyle>
          <a:p>
            <a:endParaRPr lang="en-US"/>
          </a:p>
        </p:txBody>
      </p:sp>
      <p:cxnSp>
        <p:nvCxnSpPr>
          <p:cNvPr id="15" name="Straight Connector 14">
            <a:extLst>
              <a:ext uri="{FF2B5EF4-FFF2-40B4-BE49-F238E27FC236}">
                <a16:creationId xmlns:a16="http://schemas.microsoft.com/office/drawing/2014/main" id="{BDC79B86-1E51-3A9A-F1E4-047B500F8479}"/>
              </a:ext>
            </a:extLst>
          </p:cNvPr>
          <p:cNvCxnSpPr>
            <a:cxnSpLocks/>
          </p:cNvCxnSpPr>
          <p:nvPr userDrawn="1"/>
        </p:nvCxnSpPr>
        <p:spPr>
          <a:xfrm>
            <a:off x="3670744" y="281370"/>
            <a:ext cx="0" cy="1049234"/>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71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2/28/2025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266699" y="257369"/>
            <a:ext cx="11005457" cy="1094920"/>
          </a:xfrm>
        </p:spPr>
        <p:txBody>
          <a:bodyPr anchor="b">
            <a:normAutofit/>
          </a:bodyPr>
          <a:lstStyle>
            <a:lvl1pPr algn="l">
              <a:defRPr sz="4800"/>
            </a:lvl1pPr>
          </a:lstStyle>
          <a:p>
            <a:r>
              <a:rPr lang="en-US" dirty="0"/>
              <a:t>Insert slide title</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1919036" y="1815515"/>
            <a:ext cx="8610600"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3" name="Straight Connector 22">
            <a:extLst>
              <a:ext uri="{FF2B5EF4-FFF2-40B4-BE49-F238E27FC236}">
                <a16:creationId xmlns:a16="http://schemas.microsoft.com/office/drawing/2014/main" id="{167CB6C9-5378-5E48-498E-D1A341AE23E0}"/>
              </a:ext>
            </a:extLst>
          </p:cNvPr>
          <p:cNvCxnSpPr>
            <a:cxnSpLocks/>
          </p:cNvCxnSpPr>
          <p:nvPr userDrawn="1"/>
        </p:nvCxnSpPr>
        <p:spPr>
          <a:xfrm>
            <a:off x="266699" y="1352289"/>
            <a:ext cx="11668627" cy="0"/>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72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BC890-4387-C56E-DAC3-BFDA91F67B53}"/>
              </a:ext>
            </a:extLst>
          </p:cNvPr>
          <p:cNvSpPr/>
          <p:nvPr userDrawn="1"/>
        </p:nvSpPr>
        <p:spPr>
          <a:xfrm>
            <a:off x="0" y="0"/>
            <a:ext cx="5014061" cy="6858000"/>
          </a:xfrm>
          <a:prstGeom prst="rect">
            <a:avLst/>
          </a:prstGeom>
          <a:solidFill>
            <a:srgbClr val="FFC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2/28/2025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454423" y="4030026"/>
            <a:ext cx="4377969" cy="1094920"/>
          </a:xfrm>
        </p:spPr>
        <p:txBody>
          <a:bodyPr anchor="b">
            <a:normAutofit/>
          </a:bodyPr>
          <a:lstStyle>
            <a:lvl1pPr algn="l">
              <a:defRPr sz="4800">
                <a:solidFill>
                  <a:srgbClr val="001E44"/>
                </a:solidFill>
              </a:defRPr>
            </a:lvl1pPr>
          </a:lstStyle>
          <a:p>
            <a:r>
              <a:rPr lang="en-US" dirty="0"/>
              <a:t>Insert slide title or main point</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643845" y="1815515"/>
            <a:ext cx="6093731"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74ADBD2-B042-49A7-2191-B5CEB56B75C1}"/>
              </a:ext>
            </a:extLst>
          </p:cNvPr>
          <p:cNvCxnSpPr>
            <a:cxnSpLocks/>
          </p:cNvCxnSpPr>
          <p:nvPr userDrawn="1"/>
        </p:nvCxnSpPr>
        <p:spPr>
          <a:xfrm>
            <a:off x="358315" y="3079070"/>
            <a:ext cx="0" cy="21529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13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BC890-4387-C56E-DAC3-BFDA91F67B53}"/>
              </a:ext>
            </a:extLst>
          </p:cNvPr>
          <p:cNvSpPr/>
          <p:nvPr userDrawn="1"/>
        </p:nvSpPr>
        <p:spPr>
          <a:xfrm>
            <a:off x="0" y="0"/>
            <a:ext cx="5014061" cy="6858000"/>
          </a:xfrm>
          <a:prstGeom prst="rect">
            <a:avLst/>
          </a:prstGeom>
          <a:solidFill>
            <a:srgbClr val="00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2/28/2025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454423" y="4030026"/>
            <a:ext cx="4377969" cy="1094920"/>
          </a:xfrm>
        </p:spPr>
        <p:txBody>
          <a:bodyPr anchor="b">
            <a:normAutofit/>
          </a:bodyPr>
          <a:lstStyle>
            <a:lvl1pPr algn="l">
              <a:defRPr sz="4800">
                <a:solidFill>
                  <a:schemeClr val="bg1"/>
                </a:solidFill>
              </a:defRPr>
            </a:lvl1pPr>
          </a:lstStyle>
          <a:p>
            <a:r>
              <a:rPr lang="en-US" dirty="0"/>
              <a:t>Insert slide title or main point</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643845" y="1815515"/>
            <a:ext cx="6093731"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74ADBD2-B042-49A7-2191-B5CEB56B75C1}"/>
              </a:ext>
            </a:extLst>
          </p:cNvPr>
          <p:cNvCxnSpPr>
            <a:cxnSpLocks/>
          </p:cNvCxnSpPr>
          <p:nvPr userDrawn="1"/>
        </p:nvCxnSpPr>
        <p:spPr>
          <a:xfrm>
            <a:off x="358315" y="3079070"/>
            <a:ext cx="0" cy="2152993"/>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29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2/28/2025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552897" y="295361"/>
            <a:ext cx="11005457" cy="1094920"/>
          </a:xfrm>
        </p:spPr>
        <p:txBody>
          <a:bodyPr anchor="ctr">
            <a:normAutofit/>
          </a:bodyPr>
          <a:lstStyle>
            <a:lvl1pPr algn="l">
              <a:defRPr sz="4800"/>
            </a:lvl1pPr>
          </a:lstStyle>
          <a:p>
            <a:r>
              <a:rPr lang="en-US" dirty="0"/>
              <a:t>Insert slide title</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52896" y="1622513"/>
            <a:ext cx="11005457" cy="43833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85DEF71-7D69-9455-287F-12989E3FD8A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a:off x="-3264581" y="3264580"/>
            <a:ext cx="6858003" cy="328844"/>
          </a:xfrm>
          <a:prstGeom prst="rect">
            <a:avLst/>
          </a:prstGeom>
        </p:spPr>
      </p:pic>
      <p:cxnSp>
        <p:nvCxnSpPr>
          <p:cNvPr id="8" name="Straight Connector 7">
            <a:extLst>
              <a:ext uri="{FF2B5EF4-FFF2-40B4-BE49-F238E27FC236}">
                <a16:creationId xmlns:a16="http://schemas.microsoft.com/office/drawing/2014/main" id="{3981DBD9-E33B-8B43-2419-BD38C16571DD}"/>
              </a:ext>
            </a:extLst>
          </p:cNvPr>
          <p:cNvCxnSpPr>
            <a:cxnSpLocks/>
          </p:cNvCxnSpPr>
          <p:nvPr userDrawn="1"/>
        </p:nvCxnSpPr>
        <p:spPr>
          <a:xfrm>
            <a:off x="318016" y="0"/>
            <a:ext cx="0" cy="6858000"/>
          </a:xfrm>
          <a:prstGeom prst="line">
            <a:avLst/>
          </a:prstGeom>
          <a:ln w="28575">
            <a:solidFill>
              <a:srgbClr val="001E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66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5B329-B847-5D47-BAEE-3FC9F5D2E542}"/>
              </a:ext>
            </a:extLst>
          </p:cNvPr>
          <p:cNvSpPr>
            <a:spLocks noGrp="1"/>
          </p:cNvSpPr>
          <p:nvPr>
            <p:ph type="dt" sz="half" idx="10"/>
          </p:nvPr>
        </p:nvSpPr>
        <p:spPr/>
        <p:txBody>
          <a:bodyPr/>
          <a:lstStyle/>
          <a:p>
            <a:fld id="{5475BCAE-5430-3942-8EC8-78E7A29BBC8A}" type="datetimeFigureOut">
              <a:rPr lang="en-US" smtClean="0"/>
              <a:t>2/28/2025</a:t>
            </a:fld>
            <a:endParaRPr lang="en-US"/>
          </a:p>
        </p:txBody>
      </p:sp>
      <p:sp>
        <p:nvSpPr>
          <p:cNvPr id="3" name="Footer Placeholder 2">
            <a:extLst>
              <a:ext uri="{FF2B5EF4-FFF2-40B4-BE49-F238E27FC236}">
                <a16:creationId xmlns:a16="http://schemas.microsoft.com/office/drawing/2014/main" id="{D8D75699-2667-5C4B-806B-BC1AE743F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061FA-33BD-AE47-AA5B-69E7376E7079}"/>
              </a:ext>
            </a:extLst>
          </p:cNvPr>
          <p:cNvSpPr>
            <a:spLocks noGrp="1"/>
          </p:cNvSpPr>
          <p:nvPr>
            <p:ph type="sldNum" sz="quarter" idx="12"/>
          </p:nvPr>
        </p:nvSpPr>
        <p:spPr/>
        <p:txBody>
          <a:bodyPr/>
          <a:lstStyle/>
          <a:p>
            <a:fld id="{EEF2C7D3-7513-BF40-B0BF-A5EC2F082970}" type="slidenum">
              <a:rPr lang="en-US" smtClean="0"/>
              <a:t>‹#›</a:t>
            </a:fld>
            <a:endParaRPr lang="en-US"/>
          </a:p>
        </p:txBody>
      </p:sp>
    </p:spTree>
    <p:extLst>
      <p:ext uri="{BB962C8B-B14F-4D97-AF65-F5344CB8AC3E}">
        <p14:creationId xmlns:p14="http://schemas.microsoft.com/office/powerpoint/2010/main" val="165133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2E665B-39BD-B188-D3A8-290051A349B6}"/>
              </a:ext>
            </a:extLst>
          </p:cNvPr>
          <p:cNvSpPr/>
          <p:nvPr userDrawn="1"/>
        </p:nvSpPr>
        <p:spPr>
          <a:xfrm>
            <a:off x="0" y="0"/>
            <a:ext cx="12192000" cy="6858000"/>
          </a:xfrm>
          <a:prstGeom prst="rect">
            <a:avLst/>
          </a:prstGeom>
          <a:gradFill flip="none" rotWithShape="1">
            <a:gsLst>
              <a:gs pos="0">
                <a:schemeClr val="accent1">
                  <a:alpha val="0"/>
                  <a:lumMod val="0"/>
                  <a:lumOff val="100000"/>
                </a:schemeClr>
              </a:gs>
              <a:gs pos="100000">
                <a:schemeClr val="tx1">
                  <a:alpha val="3803"/>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81CAFC2-95A9-2D4D-BE4C-906480D42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FCA0D8-C318-5E40-B575-FEDF65EA4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B72E66-B9F7-DB4E-AB26-BAA481952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5BCAE-5430-3942-8EC8-78E7A29BBC8A}" type="datetimeFigureOut">
              <a:rPr lang="en-US" smtClean="0"/>
              <a:t>2/28/2025</a:t>
            </a:fld>
            <a:endParaRPr lang="en-US"/>
          </a:p>
        </p:txBody>
      </p:sp>
      <p:sp>
        <p:nvSpPr>
          <p:cNvPr id="5" name="Footer Placeholder 4">
            <a:extLst>
              <a:ext uri="{FF2B5EF4-FFF2-40B4-BE49-F238E27FC236}">
                <a16:creationId xmlns:a16="http://schemas.microsoft.com/office/drawing/2014/main" id="{FBB921C3-5A4A-1840-82F4-64057C8D3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E23088-3D46-EF40-8126-E4967ECA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2C7D3-7513-BF40-B0BF-A5EC2F082970}" type="slidenum">
              <a:rPr lang="en-US" smtClean="0"/>
              <a:t>‹#›</a:t>
            </a:fld>
            <a:endParaRPr lang="en-US"/>
          </a:p>
        </p:txBody>
      </p:sp>
      <p:pic>
        <p:nvPicPr>
          <p:cNvPr id="7" name="Picture 6">
            <a:extLst>
              <a:ext uri="{FF2B5EF4-FFF2-40B4-BE49-F238E27FC236}">
                <a16:creationId xmlns:a16="http://schemas.microsoft.com/office/drawing/2014/main" id="{5761BDF4-998B-DEED-DB31-2891D6BA4AF4}"/>
              </a:ext>
            </a:extLst>
          </p:cNvPr>
          <p:cNvPicPr>
            <a:picLocks noChangeAspect="1"/>
          </p:cNvPicPr>
          <p:nvPr userDrawn="1"/>
        </p:nvPicPr>
        <p:blipFill>
          <a:blip r:embed="rId12"/>
          <a:stretch>
            <a:fillRect/>
          </a:stretch>
        </p:blipFill>
        <p:spPr>
          <a:xfrm>
            <a:off x="11524363" y="6245748"/>
            <a:ext cx="308409" cy="342677"/>
          </a:xfrm>
          <a:prstGeom prst="rect">
            <a:avLst/>
          </a:prstGeom>
        </p:spPr>
      </p:pic>
    </p:spTree>
    <p:extLst>
      <p:ext uri="{BB962C8B-B14F-4D97-AF65-F5344CB8AC3E}">
        <p14:creationId xmlns:p14="http://schemas.microsoft.com/office/powerpoint/2010/main" val="2698668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6" r:id="rId3"/>
    <p:sldLayoutId id="2147483685" r:id="rId4"/>
    <p:sldLayoutId id="2147483679" r:id="rId5"/>
    <p:sldLayoutId id="2147483687" r:id="rId6"/>
    <p:sldLayoutId id="2147483688" r:id="rId7"/>
    <p:sldLayoutId id="2147483683" r:id="rId8"/>
    <p:sldLayoutId id="2147483689" r:id="rId9"/>
    <p:sldLayoutId id="2147483684" r:id="rId10"/>
  </p:sldLayoutIdLst>
  <p:txStyles>
    <p:title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CF34"/>
        </a:buClr>
        <a:buFont typeface="Arial" panose="020B0604020202020204" pitchFamily="34" charset="0"/>
        <a:buChar char="•"/>
        <a:defRPr sz="2800" b="0" i="0" kern="1200">
          <a:solidFill>
            <a:srgbClr val="001E44"/>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FFCF34"/>
        </a:buClr>
        <a:buFont typeface="Arial" panose="020B0604020202020204" pitchFamily="34" charset="0"/>
        <a:buChar char="•"/>
        <a:defRPr sz="2400" b="0" i="0" kern="1200">
          <a:solidFill>
            <a:srgbClr val="001E44"/>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FFCF34"/>
        </a:buClr>
        <a:buFont typeface="Arial" panose="020B0604020202020204" pitchFamily="34" charset="0"/>
        <a:buChar char="•"/>
        <a:defRPr sz="2000" b="0" i="0" kern="1200">
          <a:solidFill>
            <a:srgbClr val="001E44"/>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4.xml"/><Relationship Id="rId7" Type="http://schemas.openxmlformats.org/officeDocument/2006/relationships/image" Target="../media/image29.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2.svg"/><Relationship Id="rId4" Type="http://schemas.openxmlformats.org/officeDocument/2006/relationships/diagramQuickStyle" Target="../diagrams/quickStyle4.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jenkinscp@etsu.edu" TargetMode="External"/><Relationship Id="rId2" Type="http://schemas.openxmlformats.org/officeDocument/2006/relationships/hyperlink" Target="mailto:adinolfi@etsu.edu"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etsu.edu/students/currentstudents/studentactivityfunding.ph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9F91-885D-2318-B9E7-592A87C490A2}"/>
              </a:ext>
            </a:extLst>
          </p:cNvPr>
          <p:cNvSpPr>
            <a:spLocks noGrp="1"/>
          </p:cNvSpPr>
          <p:nvPr>
            <p:ph type="ctrTitle"/>
          </p:nvPr>
        </p:nvSpPr>
        <p:spPr/>
        <p:txBody>
          <a:bodyPr>
            <a:normAutofit/>
          </a:bodyPr>
          <a:lstStyle/>
          <a:p>
            <a:r>
              <a:rPr lang="en-US" dirty="0"/>
              <a:t>Student Activity Funding  </a:t>
            </a:r>
          </a:p>
        </p:txBody>
      </p:sp>
      <p:sp>
        <p:nvSpPr>
          <p:cNvPr id="3" name="Subtitle 2">
            <a:extLst>
              <a:ext uri="{FF2B5EF4-FFF2-40B4-BE49-F238E27FC236}">
                <a16:creationId xmlns:a16="http://schemas.microsoft.com/office/drawing/2014/main" id="{130D6718-97B1-4C0D-33CE-ABEB562435C7}"/>
              </a:ext>
            </a:extLst>
          </p:cNvPr>
          <p:cNvSpPr>
            <a:spLocks noGrp="1"/>
          </p:cNvSpPr>
          <p:nvPr>
            <p:ph type="subTitle" idx="1"/>
          </p:nvPr>
        </p:nvSpPr>
        <p:spPr/>
        <p:txBody>
          <a:bodyPr/>
          <a:lstStyle/>
          <a:p>
            <a:r>
              <a:rPr lang="en-US" dirty="0"/>
              <a:t>Information, Tips, Resources </a:t>
            </a:r>
          </a:p>
        </p:txBody>
      </p:sp>
    </p:spTree>
    <p:extLst>
      <p:ext uri="{BB962C8B-B14F-4D97-AF65-F5344CB8AC3E}">
        <p14:creationId xmlns:p14="http://schemas.microsoft.com/office/powerpoint/2010/main" val="375415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6E9-01DD-A4D3-AEE2-5B5948CAFA9A}"/>
              </a:ext>
            </a:extLst>
          </p:cNvPr>
          <p:cNvSpPr>
            <a:spLocks noGrp="1"/>
          </p:cNvSpPr>
          <p:nvPr>
            <p:ph type="ctrTitle"/>
          </p:nvPr>
        </p:nvSpPr>
        <p:spPr/>
        <p:txBody>
          <a:bodyPr>
            <a:normAutofit/>
          </a:bodyPr>
          <a:lstStyle/>
          <a:p>
            <a:r>
              <a:rPr lang="en-US" sz="4800" kern="1200" dirty="0">
                <a:solidFill>
                  <a:srgbClr val="041E42"/>
                </a:solidFill>
                <a:latin typeface="+mj-lt"/>
                <a:ea typeface="+mj-ea"/>
                <a:cs typeface="+mj-cs"/>
              </a:rPr>
              <a:t>Timeline after your hearing…</a:t>
            </a:r>
            <a:endParaRPr lang="en-US" dirty="0">
              <a:solidFill>
                <a:srgbClr val="041E42"/>
              </a:solidFill>
              <a:highlight>
                <a:srgbClr val="FFCF34"/>
              </a:highlight>
            </a:endParaRPr>
          </a:p>
        </p:txBody>
      </p:sp>
      <p:graphicFrame>
        <p:nvGraphicFramePr>
          <p:cNvPr id="3" name="Content Placeholder 2">
            <a:extLst>
              <a:ext uri="{FF2B5EF4-FFF2-40B4-BE49-F238E27FC236}">
                <a16:creationId xmlns:a16="http://schemas.microsoft.com/office/drawing/2014/main" id="{4B22015E-1AB1-3348-28A5-A9386151CD70}"/>
              </a:ext>
            </a:extLst>
          </p:cNvPr>
          <p:cNvGraphicFramePr>
            <a:graphicFrameLocks noGrp="1"/>
          </p:cNvGraphicFramePr>
          <p:nvPr>
            <p:ph sz="quarter" idx="13"/>
            <p:extLst>
              <p:ext uri="{D42A27DB-BD31-4B8C-83A1-F6EECF244321}">
                <p14:modId xmlns:p14="http://schemas.microsoft.com/office/powerpoint/2010/main" val="182717738"/>
              </p:ext>
            </p:extLst>
          </p:nvPr>
        </p:nvGraphicFramePr>
        <p:xfrm>
          <a:off x="711200" y="2021840"/>
          <a:ext cx="107696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Right 3">
            <a:extLst>
              <a:ext uri="{FF2B5EF4-FFF2-40B4-BE49-F238E27FC236}">
                <a16:creationId xmlns:a16="http://schemas.microsoft.com/office/drawing/2014/main" id="{211147DB-7C68-DC33-C7C6-E545803A6379}"/>
              </a:ext>
            </a:extLst>
          </p:cNvPr>
          <p:cNvSpPr/>
          <p:nvPr/>
        </p:nvSpPr>
        <p:spPr>
          <a:xfrm>
            <a:off x="3606800" y="3289300"/>
            <a:ext cx="113792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1CCE152D-C654-3AA2-76CF-62DBEB9BB770}"/>
              </a:ext>
            </a:extLst>
          </p:cNvPr>
          <p:cNvSpPr/>
          <p:nvPr/>
        </p:nvSpPr>
        <p:spPr>
          <a:xfrm>
            <a:off x="7447282" y="3289300"/>
            <a:ext cx="113792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C5428086-C0BA-C9AD-4DA3-D34D7BE82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90000" y="3968827"/>
            <a:ext cx="675640" cy="675640"/>
          </a:xfrm>
          <a:prstGeom prst="rect">
            <a:avLst/>
          </a:prstGeom>
        </p:spPr>
      </p:pic>
      <p:pic>
        <p:nvPicPr>
          <p:cNvPr id="8" name="Graphic 7" descr="Close with solid fill">
            <a:extLst>
              <a:ext uri="{FF2B5EF4-FFF2-40B4-BE49-F238E27FC236}">
                <a16:creationId xmlns:a16="http://schemas.microsoft.com/office/drawing/2014/main" id="{8A0C2399-DAF4-BA54-530C-9E56F20944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24777" y="3968827"/>
            <a:ext cx="675640" cy="675640"/>
          </a:xfrm>
          <a:prstGeom prst="rect">
            <a:avLst/>
          </a:prstGeom>
        </p:spPr>
      </p:pic>
    </p:spTree>
    <p:extLst>
      <p:ext uri="{BB962C8B-B14F-4D97-AF65-F5344CB8AC3E}">
        <p14:creationId xmlns:p14="http://schemas.microsoft.com/office/powerpoint/2010/main" val="281007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a:xfrm>
            <a:off x="423131" y="738131"/>
            <a:ext cx="4620584" cy="1696223"/>
          </a:xfrm>
        </p:spPr>
        <p:txBody>
          <a:bodyPr vert="horz" lIns="91440" tIns="45720" rIns="91440" bIns="45720" rtlCol="0" anchor="b">
            <a:normAutofit fontScale="90000"/>
          </a:bodyPr>
          <a:lstStyle/>
          <a:p>
            <a:r>
              <a:rPr lang="en-US" sz="4100" dirty="0">
                <a:solidFill>
                  <a:schemeClr val="tx1"/>
                </a:solidFill>
                <a:latin typeface="+mj-lt"/>
                <a:cs typeface="+mj-cs"/>
              </a:rPr>
              <a:t>Congratulations, your organization  received Student Activity Funding!</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423130" y="2810656"/>
            <a:ext cx="5539655" cy="3428669"/>
          </a:xfrm>
        </p:spPr>
        <p:txBody>
          <a:bodyPr vert="horz" lIns="91440" tIns="45720" rIns="91440" bIns="45720" rtlCol="0">
            <a:normAutofit/>
          </a:bodyPr>
          <a:lstStyle/>
          <a:p>
            <a:pPr marL="0" indent="0">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Next steps…</a:t>
            </a:r>
          </a:p>
          <a:p>
            <a:pPr marL="284163" indent="-284163">
              <a:buFont typeface="+mj-lt"/>
              <a:buAutoNum type="arabicPeriod"/>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this is your first-time receiving SAAC funds you will need to schedule a time to meet with us to go over some important details.</a:t>
            </a:r>
          </a:p>
          <a:p>
            <a:pPr marL="284163" indent="-284163">
              <a:buFont typeface="+mj-lt"/>
              <a:buAutoNum type="arabicPeriod"/>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you have received SAAC funds before you will need to confirm the following: </a:t>
            </a:r>
          </a:p>
          <a:p>
            <a:pPr lvl="1"/>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The index number your funds will need to go into.</a:t>
            </a:r>
          </a:p>
          <a:p>
            <a:pPr lvl="1"/>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Your budget manager’s information.</a:t>
            </a:r>
          </a:p>
          <a:p>
            <a:pPr lvl="1"/>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Verify you have access to view, access, and utilize these funds. (funds will begin to be distributed into indexes between July 1 to September 1) </a:t>
            </a:r>
          </a:p>
          <a:p>
            <a:pPr marL="914400" lvl="1" indent="-457200">
              <a:buFont typeface="+mj-lt"/>
              <a:buAutoNum type="arabicPeriod"/>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group of people posing for a photo&#10;&#10;Description automatically generated">
            <a:extLst>
              <a:ext uri="{FF2B5EF4-FFF2-40B4-BE49-F238E27FC236}">
                <a16:creationId xmlns:a16="http://schemas.microsoft.com/office/drawing/2014/main" id="{DF95FDFD-A0D8-597A-B6D3-479F03B3A2E8}"/>
              </a:ext>
            </a:extLst>
          </p:cNvPr>
          <p:cNvPicPr>
            <a:picLocks noChangeAspect="1"/>
          </p:cNvPicPr>
          <p:nvPr/>
        </p:nvPicPr>
        <p:blipFill rotWithShape="1">
          <a:blip r:embed="rId2"/>
          <a:srcRect l="21766" r="2019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0058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a:xfrm>
            <a:off x="838201" y="365125"/>
            <a:ext cx="5251316" cy="1807305"/>
          </a:xfrm>
        </p:spPr>
        <p:txBody>
          <a:bodyPr vert="horz" lIns="91440" tIns="45720" rIns="91440" bIns="45720" rtlCol="0" anchor="ctr">
            <a:normAutofit/>
          </a:bodyPr>
          <a:lstStyle/>
          <a:p>
            <a:r>
              <a:rPr lang="en-US" sz="4400" dirty="0">
                <a:solidFill>
                  <a:schemeClr val="tx1"/>
                </a:solidFill>
                <a:latin typeface="+mj-lt"/>
                <a:cs typeface="+mj-cs"/>
              </a:rPr>
              <a:t>If you didn’t receive funding…</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838200" y="2333297"/>
            <a:ext cx="4619621" cy="3843666"/>
          </a:xfrm>
        </p:spPr>
        <p:txBody>
          <a:bodyPr vert="horz" lIns="91440" tIns="45720" rIns="91440" bIns="45720" rtlCol="0">
            <a:normAutofit/>
          </a:bodyPr>
          <a:lstStyle/>
          <a:p>
            <a:pPr marL="0" indent="0">
              <a:buNone/>
            </a:pP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DON’T WORRY!</a:t>
            </a:r>
          </a:p>
          <a:p>
            <a:pPr marL="0"/>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We have plenty of other resources all across campus to help YOUR organization thrive and grow during the academic year!</a:t>
            </a:r>
          </a:p>
          <a:p>
            <a:pPr marL="0"/>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Reach out to us and we can help connect you to the right people and resources needed!</a:t>
            </a:r>
          </a:p>
        </p:txBody>
      </p:sp>
      <p:pic>
        <p:nvPicPr>
          <p:cNvPr id="5" name="Picture 4" descr="A doll lying on the ground&#10;&#10;Description automatically generated with medium confidence">
            <a:extLst>
              <a:ext uri="{FF2B5EF4-FFF2-40B4-BE49-F238E27FC236}">
                <a16:creationId xmlns:a16="http://schemas.microsoft.com/office/drawing/2014/main" id="{B071F395-D9AF-B771-08A7-536D02CBA178}"/>
              </a:ext>
            </a:extLst>
          </p:cNvPr>
          <p:cNvPicPr>
            <a:picLocks noChangeAspect="1"/>
          </p:cNvPicPr>
          <p:nvPr/>
        </p:nvPicPr>
        <p:blipFill rotWithShape="1">
          <a:blip r:embed="rId2"/>
          <a:srcRect l="13376" r="2445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236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2A65-E0DB-015F-5B29-C999BD8A3BD2}"/>
              </a:ext>
            </a:extLst>
          </p:cNvPr>
          <p:cNvSpPr>
            <a:spLocks noGrp="1"/>
          </p:cNvSpPr>
          <p:nvPr>
            <p:ph type="title"/>
          </p:nvPr>
        </p:nvSpPr>
        <p:spPr/>
        <p:txBody>
          <a:bodyPr/>
          <a:lstStyle/>
          <a:p>
            <a:r>
              <a:rPr lang="en-US" dirty="0"/>
              <a:t>Questions?</a:t>
            </a:r>
          </a:p>
        </p:txBody>
      </p:sp>
      <p:sp>
        <p:nvSpPr>
          <p:cNvPr id="3" name="Title 1">
            <a:extLst>
              <a:ext uri="{FF2B5EF4-FFF2-40B4-BE49-F238E27FC236}">
                <a16:creationId xmlns:a16="http://schemas.microsoft.com/office/drawing/2014/main" id="{64BD8A10-071C-1EDF-7DEA-CF3C7E95AA71}"/>
              </a:ext>
            </a:extLst>
          </p:cNvPr>
          <p:cNvSpPr txBox="1">
            <a:spLocks/>
          </p:cNvSpPr>
          <p:nvPr/>
        </p:nvSpPr>
        <p:spPr>
          <a:xfrm>
            <a:off x="773590" y="4065379"/>
            <a:ext cx="3929934" cy="130457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a:lstStyle>
          <a:p>
            <a:r>
              <a:rPr lang="en-US" sz="1800" b="1" dirty="0"/>
              <a:t>M Leah Adinolfi</a:t>
            </a:r>
          </a:p>
          <a:p>
            <a:r>
              <a:rPr lang="en-US" sz="1800" b="0" dirty="0"/>
              <a:t>Dean of Student Engagement/Director of Assessment </a:t>
            </a:r>
          </a:p>
          <a:p>
            <a:r>
              <a:rPr lang="en-US" sz="1800" b="0" dirty="0">
                <a:hlinkClick r:id="rId2"/>
              </a:rPr>
              <a:t>adinolfi@etsu.edu</a:t>
            </a:r>
            <a:r>
              <a:rPr lang="en-US" sz="1800" b="0" dirty="0"/>
              <a:t> </a:t>
            </a:r>
          </a:p>
          <a:p>
            <a:r>
              <a:rPr lang="en-US" sz="1800" b="0" dirty="0"/>
              <a:t>423-439-6633</a:t>
            </a:r>
          </a:p>
        </p:txBody>
      </p:sp>
      <p:sp>
        <p:nvSpPr>
          <p:cNvPr id="4" name="Title 1">
            <a:extLst>
              <a:ext uri="{FF2B5EF4-FFF2-40B4-BE49-F238E27FC236}">
                <a16:creationId xmlns:a16="http://schemas.microsoft.com/office/drawing/2014/main" id="{38208B64-0FA5-1C1A-E791-DB49FB28CFC6}"/>
              </a:ext>
            </a:extLst>
          </p:cNvPr>
          <p:cNvSpPr txBox="1">
            <a:spLocks/>
          </p:cNvSpPr>
          <p:nvPr/>
        </p:nvSpPr>
        <p:spPr>
          <a:xfrm>
            <a:off x="5180910" y="4011756"/>
            <a:ext cx="26498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a:lstStyle>
          <a:p>
            <a:r>
              <a:rPr lang="en-US" sz="1800" b="1" dirty="0"/>
              <a:t>Vikki Hise</a:t>
            </a:r>
          </a:p>
          <a:p>
            <a:r>
              <a:rPr lang="en-US" sz="1800" b="0" dirty="0"/>
              <a:t>Office Coordinator </a:t>
            </a:r>
          </a:p>
          <a:p>
            <a:r>
              <a:rPr lang="en-US" sz="1800" b="0" dirty="0">
                <a:hlinkClick r:id="rId3"/>
              </a:rPr>
              <a:t>hisevs@etsu.edu</a:t>
            </a:r>
            <a:r>
              <a:rPr lang="en-US" sz="1800" b="0" dirty="0"/>
              <a:t> </a:t>
            </a:r>
          </a:p>
          <a:p>
            <a:r>
              <a:rPr lang="en-US" sz="1800" b="0" dirty="0"/>
              <a:t>423-439-4286</a:t>
            </a:r>
          </a:p>
        </p:txBody>
      </p:sp>
      <p:cxnSp>
        <p:nvCxnSpPr>
          <p:cNvPr id="6" name="Straight Connector 5">
            <a:extLst>
              <a:ext uri="{FF2B5EF4-FFF2-40B4-BE49-F238E27FC236}">
                <a16:creationId xmlns:a16="http://schemas.microsoft.com/office/drawing/2014/main" id="{336662D8-C9C0-F7A9-7786-E7E4AE1612A3}"/>
              </a:ext>
            </a:extLst>
          </p:cNvPr>
          <p:cNvCxnSpPr>
            <a:cxnSpLocks/>
          </p:cNvCxnSpPr>
          <p:nvPr/>
        </p:nvCxnSpPr>
        <p:spPr>
          <a:xfrm flipH="1">
            <a:off x="5089907" y="4011756"/>
            <a:ext cx="0" cy="1284256"/>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4504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garment&#10;&#10;Description automatically generated with medium confidence">
            <a:extLst>
              <a:ext uri="{FF2B5EF4-FFF2-40B4-BE49-F238E27FC236}">
                <a16:creationId xmlns:a16="http://schemas.microsoft.com/office/drawing/2014/main" id="{2BFD582B-3348-20DB-4365-EDBA9BD3BEB9}"/>
              </a:ext>
            </a:extLst>
          </p:cNvPr>
          <p:cNvPicPr>
            <a:picLocks noChangeAspect="1"/>
          </p:cNvPicPr>
          <p:nvPr/>
        </p:nvPicPr>
        <p:blipFill rotWithShape="1">
          <a:blip r:embed="rId3">
            <a:alphaModFix/>
          </a:blip>
          <a:srcRect l="27084" r="15666"/>
          <a:stretch/>
        </p:blipFill>
        <p:spPr>
          <a:xfrm>
            <a:off x="647465" y="1972220"/>
            <a:ext cx="3711134" cy="4630204"/>
          </a:xfrm>
          <a:prstGeom prst="rect">
            <a:avLst/>
          </a:prstGeom>
        </p:spPr>
      </p:pic>
      <p:sp>
        <p:nvSpPr>
          <p:cNvPr id="2" name="Title 1">
            <a:extLst>
              <a:ext uri="{FF2B5EF4-FFF2-40B4-BE49-F238E27FC236}">
                <a16:creationId xmlns:a16="http://schemas.microsoft.com/office/drawing/2014/main" id="{EDE940BD-7D0C-05AF-021C-A0D520621CC7}"/>
              </a:ext>
            </a:extLst>
          </p:cNvPr>
          <p:cNvSpPr>
            <a:spLocks noGrp="1"/>
          </p:cNvSpPr>
          <p:nvPr>
            <p:ph type="ctrTitle"/>
          </p:nvPr>
        </p:nvSpPr>
        <p:spPr>
          <a:xfrm>
            <a:off x="454424" y="662760"/>
            <a:ext cx="4377969" cy="1094920"/>
          </a:xfrm>
        </p:spPr>
        <p:txBody>
          <a:bodyPr>
            <a:noAutofit/>
          </a:bodyPr>
          <a:lstStyle/>
          <a:p>
            <a:r>
              <a:rPr lang="en-US" sz="3600" dirty="0"/>
              <a:t>Is SAAC funding the right choice for my organization?</a:t>
            </a:r>
          </a:p>
        </p:txBody>
      </p:sp>
      <p:sp>
        <p:nvSpPr>
          <p:cNvPr id="3" name="Content Placeholder 2">
            <a:extLst>
              <a:ext uri="{FF2B5EF4-FFF2-40B4-BE49-F238E27FC236}">
                <a16:creationId xmlns:a16="http://schemas.microsoft.com/office/drawing/2014/main" id="{7B000605-17E4-C8D4-6C26-CC06E2CF044C}"/>
              </a:ext>
            </a:extLst>
          </p:cNvPr>
          <p:cNvSpPr>
            <a:spLocks noGrp="1"/>
          </p:cNvSpPr>
          <p:nvPr>
            <p:ph sz="quarter" idx="13"/>
          </p:nvPr>
        </p:nvSpPr>
        <p:spPr>
          <a:xfrm>
            <a:off x="5643845" y="481037"/>
            <a:ext cx="6093731" cy="5895925"/>
          </a:xfrm>
        </p:spPr>
        <p:txBody>
          <a:bodyPr>
            <a:normAutofit fontScale="92500" lnSpcReduction="10000"/>
          </a:bodyPr>
          <a:lstStyle/>
          <a:p>
            <a:pPr marL="0" indent="0" algn="ctr">
              <a:buNone/>
            </a:pPr>
            <a:r>
              <a:rPr lang="en-US" b="1" dirty="0">
                <a:latin typeface="Calibri" panose="020F0502020204030204" pitchFamily="34" charset="0"/>
                <a:ea typeface="Calibri" panose="020F0502020204030204" pitchFamily="34" charset="0"/>
                <a:cs typeface="Calibri" panose="020F0502020204030204" pitchFamily="34" charset="0"/>
              </a:rPr>
              <a:t>Student Activity funding is awarded to groups who use funding for</a:t>
            </a:r>
          </a:p>
          <a:p>
            <a:r>
              <a:rPr lang="en-US" sz="2000" dirty="0">
                <a:latin typeface="Calibri" panose="020F0502020204030204" pitchFamily="34" charset="0"/>
                <a:ea typeface="Calibri" panose="020F0502020204030204" pitchFamily="34" charset="0"/>
                <a:cs typeface="Calibri" panose="020F0502020204030204" pitchFamily="34" charset="0"/>
              </a:rPr>
              <a:t>Student Activities (multiple) that would benefit your group AND other students on campus.</a:t>
            </a:r>
          </a:p>
          <a:p>
            <a:r>
              <a:rPr lang="en-US" sz="2000" dirty="0">
                <a:latin typeface="Calibri" panose="020F0502020204030204" pitchFamily="34" charset="0"/>
                <a:ea typeface="Calibri" panose="020F0502020204030204" pitchFamily="34" charset="0"/>
                <a:cs typeface="Calibri" panose="020F0502020204030204" pitchFamily="34" charset="0"/>
              </a:rPr>
              <a:t>Operating expenses that would help your group promote, staff, and fund student activities.</a:t>
            </a:r>
          </a:p>
          <a:p>
            <a:r>
              <a:rPr lang="en-US" sz="2000" dirty="0">
                <a:latin typeface="Calibri" panose="020F0502020204030204" pitchFamily="34" charset="0"/>
                <a:ea typeface="Calibri" panose="020F0502020204030204" pitchFamily="34" charset="0"/>
                <a:cs typeface="Calibri" panose="020F0502020204030204" pitchFamily="34" charset="0"/>
              </a:rPr>
              <a:t>Travel expenses that would help in the efforts toward your student activities. </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b="1" dirty="0">
                <a:latin typeface="Calibri" panose="020F0502020204030204" pitchFamily="34" charset="0"/>
                <a:ea typeface="Calibri" panose="020F0502020204030204" pitchFamily="34" charset="0"/>
                <a:cs typeface="Calibri" panose="020F0502020204030204" pitchFamily="34" charset="0"/>
              </a:rPr>
              <a:t>Student Activity funding is </a:t>
            </a:r>
            <a:r>
              <a:rPr lang="en-US" b="1" dirty="0">
                <a:highlight>
                  <a:srgbClr val="FFCF34"/>
                </a:highlight>
                <a:latin typeface="Calibri" panose="020F0502020204030204" pitchFamily="34" charset="0"/>
                <a:ea typeface="Calibri" panose="020F0502020204030204" pitchFamily="34" charset="0"/>
                <a:cs typeface="Calibri" panose="020F0502020204030204" pitchFamily="34" charset="0"/>
              </a:rPr>
              <a:t>not</a:t>
            </a:r>
            <a:r>
              <a:rPr lang="en-US" b="1" dirty="0">
                <a:latin typeface="Calibri" panose="020F0502020204030204" pitchFamily="34" charset="0"/>
                <a:ea typeface="Calibri" panose="020F0502020204030204" pitchFamily="34" charset="0"/>
                <a:cs typeface="Calibri" panose="020F0502020204030204" pitchFamily="34" charset="0"/>
              </a:rPr>
              <a:t> awarded to groups who use funding for</a:t>
            </a:r>
          </a:p>
          <a:p>
            <a:r>
              <a:rPr lang="en-US" sz="2000" dirty="0">
                <a:latin typeface="Calibri" panose="020F0502020204030204" pitchFamily="34" charset="0"/>
                <a:ea typeface="Calibri" panose="020F0502020204030204" pitchFamily="34" charset="0"/>
                <a:cs typeface="Calibri" panose="020F0502020204030204" pitchFamily="34" charset="0"/>
              </a:rPr>
              <a:t>One major event. </a:t>
            </a:r>
          </a:p>
          <a:p>
            <a:r>
              <a:rPr lang="en-US" sz="2000" dirty="0">
                <a:latin typeface="Calibri" panose="020F0502020204030204" pitchFamily="34" charset="0"/>
                <a:ea typeface="Calibri" panose="020F0502020204030204" pitchFamily="34" charset="0"/>
                <a:cs typeface="Calibri" panose="020F0502020204030204" pitchFamily="34" charset="0"/>
              </a:rPr>
              <a:t>Events that are exclusive to just your organization.</a:t>
            </a:r>
          </a:p>
          <a:p>
            <a:r>
              <a:rPr lang="en-US" sz="2000" dirty="0">
                <a:latin typeface="Calibri" panose="020F0502020204030204" pitchFamily="34" charset="0"/>
                <a:ea typeface="Calibri" panose="020F0502020204030204" pitchFamily="34" charset="0"/>
                <a:cs typeface="Calibri" panose="020F0502020204030204" pitchFamily="34" charset="0"/>
              </a:rPr>
              <a:t>Travel costs to one event.  </a:t>
            </a:r>
          </a:p>
          <a:p>
            <a:r>
              <a:rPr lang="en-US" sz="2000" dirty="0">
                <a:latin typeface="Calibri" panose="020F0502020204030204" pitchFamily="34" charset="0"/>
                <a:ea typeface="Calibri" panose="020F0502020204030204" pitchFamily="34" charset="0"/>
                <a:cs typeface="Calibri" panose="020F0502020204030204" pitchFamily="34" charset="0"/>
              </a:rPr>
              <a:t>Only food costs.</a:t>
            </a:r>
          </a:p>
          <a:p>
            <a:r>
              <a:rPr lang="en-US" sz="2000" dirty="0">
                <a:latin typeface="Calibri" panose="020F0502020204030204" pitchFamily="34" charset="0"/>
                <a:ea typeface="Calibri" panose="020F0502020204030204" pitchFamily="34" charset="0"/>
                <a:cs typeface="Calibri" panose="020F0502020204030204" pitchFamily="34" charset="0"/>
              </a:rPr>
              <a:t>Meeting expenses. </a:t>
            </a:r>
          </a:p>
          <a:p>
            <a:r>
              <a:rPr lang="en-US" sz="2000" dirty="0">
                <a:latin typeface="Calibri" panose="020F0502020204030204" pitchFamily="34" charset="0"/>
                <a:ea typeface="Calibri" panose="020F0502020204030204" pitchFamily="34" charset="0"/>
                <a:cs typeface="Calibri" panose="020F0502020204030204" pitchFamily="34" charset="0"/>
              </a:rPr>
              <a:t>See the next slide for alternative sources of funding.</a:t>
            </a:r>
          </a:p>
          <a:p>
            <a:endParaRPr lang="en-US" sz="2000" dirty="0"/>
          </a:p>
        </p:txBody>
      </p:sp>
    </p:spTree>
    <p:extLst>
      <p:ext uri="{BB962C8B-B14F-4D97-AF65-F5344CB8AC3E}">
        <p14:creationId xmlns:p14="http://schemas.microsoft.com/office/powerpoint/2010/main" val="171201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9D6E-0413-6A1B-5743-167E61A448B1}"/>
              </a:ext>
            </a:extLst>
          </p:cNvPr>
          <p:cNvSpPr>
            <a:spLocks noGrp="1"/>
          </p:cNvSpPr>
          <p:nvPr>
            <p:ph type="ctrTitle"/>
          </p:nvPr>
        </p:nvSpPr>
        <p:spPr/>
        <p:txBody>
          <a:bodyPr/>
          <a:lstStyle/>
          <a:p>
            <a:r>
              <a:rPr lang="en-US" dirty="0"/>
              <a:t>Alternative Funding Sources</a:t>
            </a:r>
          </a:p>
        </p:txBody>
      </p:sp>
      <p:graphicFrame>
        <p:nvGraphicFramePr>
          <p:cNvPr id="4" name="Content Placeholder 2">
            <a:extLst>
              <a:ext uri="{FF2B5EF4-FFF2-40B4-BE49-F238E27FC236}">
                <a16:creationId xmlns:a16="http://schemas.microsoft.com/office/drawing/2014/main" id="{C41F8936-0F55-5E79-5102-6DE387E0AE7C}"/>
              </a:ext>
            </a:extLst>
          </p:cNvPr>
          <p:cNvGraphicFramePr>
            <a:graphicFrameLocks noGrp="1"/>
          </p:cNvGraphicFramePr>
          <p:nvPr>
            <p:ph sz="quarter" idx="13"/>
            <p:extLst>
              <p:ext uri="{D42A27DB-BD31-4B8C-83A1-F6EECF244321}">
                <p14:modId xmlns:p14="http://schemas.microsoft.com/office/powerpoint/2010/main" val="3096499904"/>
              </p:ext>
            </p:extLst>
          </p:nvPr>
        </p:nvGraphicFramePr>
        <p:xfrm>
          <a:off x="593271" y="1816100"/>
          <a:ext cx="11005457" cy="4010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843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1B6E-A4D8-B674-0748-46B410DCBA81}"/>
              </a:ext>
            </a:extLst>
          </p:cNvPr>
          <p:cNvSpPr>
            <a:spLocks noGrp="1"/>
          </p:cNvSpPr>
          <p:nvPr>
            <p:ph type="ctrTitle"/>
          </p:nvPr>
        </p:nvSpPr>
        <p:spPr/>
        <p:txBody>
          <a:bodyPr>
            <a:normAutofit/>
          </a:bodyPr>
          <a:lstStyle/>
          <a:p>
            <a:r>
              <a:rPr lang="en-US" dirty="0"/>
              <a:t>How to Apply</a:t>
            </a:r>
          </a:p>
        </p:txBody>
      </p:sp>
      <p:sp>
        <p:nvSpPr>
          <p:cNvPr id="3" name="Content Placeholder 2">
            <a:extLst>
              <a:ext uri="{FF2B5EF4-FFF2-40B4-BE49-F238E27FC236}">
                <a16:creationId xmlns:a16="http://schemas.microsoft.com/office/drawing/2014/main" id="{2FFE83D8-1646-6ED4-E18D-D30D5EE6C680}"/>
              </a:ext>
            </a:extLst>
          </p:cNvPr>
          <p:cNvSpPr>
            <a:spLocks noGrp="1"/>
          </p:cNvSpPr>
          <p:nvPr>
            <p:ph sz="quarter" idx="13"/>
          </p:nvPr>
        </p:nvSpPr>
        <p:spPr>
          <a:xfrm>
            <a:off x="5501606" y="733170"/>
            <a:ext cx="6235972" cy="5391660"/>
          </a:xfrm>
        </p:spPr>
        <p:txBody>
          <a:bodyPr vert="horz" lIns="91440" tIns="45720" rIns="91440" bIns="45720" rtlCol="0" anchor="t">
            <a:normAutofit fontScale="92500" lnSpcReduction="10000"/>
          </a:bodyPr>
          <a:lstStyle/>
          <a:p>
            <a:pPr marL="514350" indent="-514350">
              <a:lnSpc>
                <a:spcPct val="150000"/>
              </a:lnSpc>
              <a:buClr>
                <a:srgbClr val="001E44"/>
              </a:buClr>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Go to the </a:t>
            </a:r>
            <a:r>
              <a:rPr lang="en-US" sz="2400" dirty="0">
                <a:latin typeface="Calibri" panose="020F0502020204030204" pitchFamily="34" charset="0"/>
                <a:ea typeface="Calibri" panose="020F0502020204030204" pitchFamily="34" charset="0"/>
                <a:cs typeface="Calibri" panose="020F0502020204030204" pitchFamily="34" charset="0"/>
                <a:hlinkClick r:id="rId2"/>
              </a:rPr>
              <a:t>SAAC website.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514350" indent="-514350">
              <a:lnSpc>
                <a:spcPct val="150000"/>
              </a:lnSpc>
              <a:buClr>
                <a:srgbClr val="001E44"/>
              </a:buClr>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Read the SAAC Guidelines.</a:t>
            </a:r>
          </a:p>
          <a:p>
            <a:pPr marL="514350" indent="-514350">
              <a:lnSpc>
                <a:spcPct val="150000"/>
              </a:lnSpc>
              <a:buClr>
                <a:srgbClr val="001E44"/>
              </a:buClr>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Fill out the Budget Spreadsheet.</a:t>
            </a:r>
          </a:p>
          <a:p>
            <a:pPr lvl="1">
              <a:lnSpc>
                <a:spcPct val="150000"/>
              </a:lnSpc>
            </a:pPr>
            <a:r>
              <a:rPr lang="en-US" sz="1900" dirty="0">
                <a:latin typeface="Calibri" panose="020F0502020204030204" pitchFamily="34" charset="0"/>
                <a:ea typeface="Calibri" panose="020F0502020204030204" pitchFamily="34" charset="0"/>
                <a:cs typeface="Calibri" panose="020F0502020204030204" pitchFamily="34" charset="0"/>
              </a:rPr>
              <a:t>Located on the website. </a:t>
            </a:r>
          </a:p>
          <a:p>
            <a:pPr marL="514350" indent="-514350">
              <a:lnSpc>
                <a:spcPct val="150000"/>
              </a:lnSpc>
              <a:buClr>
                <a:srgbClr val="041E42"/>
              </a:buClr>
              <a:buFont typeface="+mj-lt"/>
              <a:buAutoNum type="arabicPeriod"/>
            </a:pPr>
            <a:r>
              <a:rPr lang="en-US" sz="2400" dirty="0">
                <a:latin typeface="Calibri"/>
                <a:ea typeface="Calibri"/>
                <a:cs typeface="Calibri"/>
              </a:rPr>
              <a:t>Click on the link to fill out the SAAC application (in Dynamic Forms).</a:t>
            </a:r>
          </a:p>
          <a:p>
            <a:pPr lvl="1">
              <a:lnSpc>
                <a:spcPct val="150000"/>
              </a:lnSpc>
            </a:pPr>
            <a:r>
              <a:rPr lang="en-US" sz="2100" dirty="0">
                <a:latin typeface="Calibri" panose="020F0502020204030204" pitchFamily="34" charset="0"/>
                <a:ea typeface="Calibri" panose="020F0502020204030204" pitchFamily="34" charset="0"/>
                <a:cs typeface="Calibri" panose="020F0502020204030204" pitchFamily="34" charset="0"/>
              </a:rPr>
              <a:t>You will upload your budget spreadsheet to this form.</a:t>
            </a:r>
          </a:p>
          <a:p>
            <a:pPr marL="514350" indent="-514350">
              <a:lnSpc>
                <a:spcPct val="150000"/>
              </a:lnSpc>
              <a:buClr>
                <a:srgbClr val="041E42"/>
              </a:buClr>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Once completed be sure you receive a confirmation email with a copy of your application. </a:t>
            </a:r>
          </a:p>
          <a:p>
            <a:endParaRPr lang="en-US" dirty="0"/>
          </a:p>
        </p:txBody>
      </p:sp>
    </p:spTree>
    <p:extLst>
      <p:ext uri="{BB962C8B-B14F-4D97-AF65-F5344CB8AC3E}">
        <p14:creationId xmlns:p14="http://schemas.microsoft.com/office/powerpoint/2010/main" val="90866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6E9-01DD-A4D3-AEE2-5B5948CAFA9A}"/>
              </a:ext>
            </a:extLst>
          </p:cNvPr>
          <p:cNvSpPr>
            <a:spLocks noGrp="1"/>
          </p:cNvSpPr>
          <p:nvPr>
            <p:ph type="ctrTitle"/>
          </p:nvPr>
        </p:nvSpPr>
        <p:spPr/>
        <p:txBody>
          <a:bodyPr/>
          <a:lstStyle/>
          <a:p>
            <a:r>
              <a:rPr lang="en-US" dirty="0"/>
              <a:t>Filling out the Budget Spreadsheet</a:t>
            </a:r>
            <a:endParaRPr lang="en-US" dirty="0">
              <a:highlight>
                <a:srgbClr val="FFCF34"/>
              </a:highlight>
            </a:endParaRPr>
          </a:p>
        </p:txBody>
      </p:sp>
      <p:sp>
        <p:nvSpPr>
          <p:cNvPr id="3" name="Content Placeholder 2">
            <a:extLst>
              <a:ext uri="{FF2B5EF4-FFF2-40B4-BE49-F238E27FC236}">
                <a16:creationId xmlns:a16="http://schemas.microsoft.com/office/drawing/2014/main" id="{4544D783-DFF9-EE9A-C3D4-F0AE4130C837}"/>
              </a:ext>
            </a:extLst>
          </p:cNvPr>
          <p:cNvSpPr>
            <a:spLocks noGrp="1"/>
          </p:cNvSpPr>
          <p:nvPr>
            <p:ph sz="quarter" idx="13"/>
          </p:nvPr>
        </p:nvSpPr>
        <p:spPr>
          <a:xfrm>
            <a:off x="552897" y="1388388"/>
            <a:ext cx="11194454" cy="5133289"/>
          </a:xfrm>
        </p:spPr>
        <p:txBody>
          <a:bodyPr>
            <a:normAutofit lnSpcReduction="10000"/>
          </a:bodyPr>
          <a:lstStyle/>
          <a:p>
            <a:pPr>
              <a:lnSpc>
                <a:spcPct val="150000"/>
              </a:lnSpc>
            </a:pPr>
            <a:r>
              <a:rPr lang="en-US" b="1" dirty="0">
                <a:latin typeface="Calibri" panose="020F0502020204030204" pitchFamily="34" charset="0"/>
                <a:ea typeface="Calibri" panose="020F0502020204030204" pitchFamily="34" charset="0"/>
                <a:cs typeface="Calibri" panose="020F0502020204030204" pitchFamily="34" charset="0"/>
              </a:rPr>
              <a:t>Total Income/Real: </a:t>
            </a:r>
            <a:r>
              <a:rPr lang="en-US" sz="2400" dirty="0">
                <a:latin typeface="Calibri" panose="020F0502020204030204" pitchFamily="34" charset="0"/>
                <a:ea typeface="Calibri" panose="020F0502020204030204" pitchFamily="34" charset="0"/>
                <a:cs typeface="Calibri" panose="020F0502020204030204" pitchFamily="34" charset="0"/>
              </a:rPr>
              <a:t>the amount of income you received for the current fiscal year. </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b="1" dirty="0">
                <a:latin typeface="Calibri" panose="020F0502020204030204" pitchFamily="34" charset="0"/>
                <a:ea typeface="Calibri" panose="020F0502020204030204" pitchFamily="34" charset="0"/>
                <a:cs typeface="Calibri" panose="020F0502020204030204" pitchFamily="34" charset="0"/>
              </a:rPr>
              <a:t>Total Income/Anticipated: </a:t>
            </a:r>
            <a:r>
              <a:rPr lang="en-US" sz="2400" dirty="0">
                <a:latin typeface="Calibri" panose="020F0502020204030204" pitchFamily="34" charset="0"/>
                <a:ea typeface="Calibri" panose="020F0502020204030204" pitchFamily="34" charset="0"/>
                <a:cs typeface="Calibri" panose="020F0502020204030204" pitchFamily="34" charset="0"/>
              </a:rPr>
              <a:t>the total amount you anticipate to receive</a:t>
            </a:r>
            <a:r>
              <a:rPr lang="en-US" sz="1800" i="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for the upcoming fiscal year </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please include your requested </a:t>
            </a:r>
            <a:r>
              <a:rPr lang="en-US" sz="1800" dirty="0" err="1">
                <a:latin typeface="Calibri" panose="020F0502020204030204" pitchFamily="34" charset="0"/>
                <a:ea typeface="Calibri" panose="020F0502020204030204" pitchFamily="34" charset="0"/>
                <a:cs typeface="Calibri" panose="020F0502020204030204" pitchFamily="34" charset="0"/>
              </a:rPr>
              <a:t>saac</a:t>
            </a:r>
            <a:r>
              <a:rPr lang="en-US" sz="1800" dirty="0">
                <a:latin typeface="Calibri" panose="020F0502020204030204" pitchFamily="34" charset="0"/>
                <a:ea typeface="Calibri" panose="020F0502020204030204" pitchFamily="34" charset="0"/>
                <a:cs typeface="Calibri" panose="020F0502020204030204" pitchFamily="34" charset="0"/>
              </a:rPr>
              <a:t> allocation</a:t>
            </a:r>
            <a:r>
              <a:rPr lang="en-US" sz="2000" dirty="0">
                <a:latin typeface="Calibri" panose="020F0502020204030204" pitchFamily="34" charset="0"/>
                <a:ea typeface="Calibri" panose="020F0502020204030204" pitchFamily="34" charset="0"/>
                <a:cs typeface="Calibri" panose="020F0502020204030204" pitchFamily="34" charset="0"/>
              </a:rPr>
              <a:t>. </a:t>
            </a:r>
          </a:p>
          <a:p>
            <a:pPr>
              <a:lnSpc>
                <a:spcPct val="150000"/>
              </a:lnSpc>
            </a:pPr>
            <a:r>
              <a:rPr lang="en-US" b="1" dirty="0">
                <a:latin typeface="Calibri" panose="020F0502020204030204" pitchFamily="34" charset="0"/>
                <a:ea typeface="Calibri" panose="020F0502020204030204" pitchFamily="34" charset="0"/>
                <a:cs typeface="Calibri" panose="020F0502020204030204" pitchFamily="34" charset="0"/>
              </a:rPr>
              <a:t>Expenditures/Real: </a:t>
            </a:r>
            <a:r>
              <a:rPr lang="en-US" sz="2400" dirty="0">
                <a:latin typeface="Calibri" panose="020F0502020204030204" pitchFamily="34" charset="0"/>
                <a:ea typeface="Calibri" panose="020F0502020204030204" pitchFamily="34" charset="0"/>
                <a:cs typeface="Calibri" panose="020F0502020204030204" pitchFamily="34" charset="0"/>
              </a:rPr>
              <a:t>the amounts spent on different expenses throughout the current fiscal year </a:t>
            </a:r>
            <a:r>
              <a:rPr lang="en-US" sz="1800" dirty="0">
                <a:latin typeface="Calibri" panose="020F0502020204030204" pitchFamily="34" charset="0"/>
                <a:ea typeface="Calibri" panose="020F0502020204030204" pitchFamily="34" charset="0"/>
                <a:cs typeface="Calibri" panose="020F0502020204030204" pitchFamily="34" charset="0"/>
              </a:rPr>
              <a:t>- if nothing was spent leave blank</a:t>
            </a:r>
            <a:r>
              <a:rPr lang="en-US" dirty="0">
                <a:latin typeface="Calibri" panose="020F0502020204030204" pitchFamily="34" charset="0"/>
                <a:ea typeface="Calibri" panose="020F0502020204030204" pitchFamily="34" charset="0"/>
                <a:cs typeface="Calibri" panose="020F0502020204030204" pitchFamily="34" charset="0"/>
              </a:rPr>
              <a:t>.</a:t>
            </a:r>
          </a:p>
          <a:p>
            <a:pPr>
              <a:lnSpc>
                <a:spcPct val="150000"/>
              </a:lnSpc>
            </a:pPr>
            <a:r>
              <a:rPr lang="en-US" b="1" dirty="0">
                <a:latin typeface="Calibri" panose="020F0502020204030204" pitchFamily="34" charset="0"/>
                <a:ea typeface="Calibri" panose="020F0502020204030204" pitchFamily="34" charset="0"/>
                <a:cs typeface="Calibri" panose="020F0502020204030204" pitchFamily="34" charset="0"/>
              </a:rPr>
              <a:t>Expenditures/Anticipated: </a:t>
            </a:r>
            <a:r>
              <a:rPr lang="en-US" sz="2400" dirty="0">
                <a:latin typeface="Calibri" panose="020F0502020204030204" pitchFamily="34" charset="0"/>
                <a:ea typeface="Calibri" panose="020F0502020204030204" pitchFamily="34" charset="0"/>
                <a:cs typeface="Calibri" panose="020F0502020204030204" pitchFamily="34" charset="0"/>
              </a:rPr>
              <a:t>the amounts you anticipate to spend on different expenses during the upcoming fiscal year </a:t>
            </a:r>
            <a:r>
              <a:rPr lang="en-US" sz="1800" dirty="0">
                <a:latin typeface="Calibri" panose="020F0502020204030204" pitchFamily="34" charset="0"/>
                <a:ea typeface="Calibri" panose="020F0502020204030204" pitchFamily="34" charset="0"/>
                <a:cs typeface="Calibri" panose="020F0502020204030204" pitchFamily="34" charset="0"/>
              </a:rPr>
              <a:t>- if you were to receive the allocation you requested.  </a:t>
            </a:r>
          </a:p>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In the blue spaces you will need to provide details for each cost to better clarify. </a:t>
            </a:r>
          </a:p>
        </p:txBody>
      </p:sp>
    </p:spTree>
    <p:extLst>
      <p:ext uri="{BB962C8B-B14F-4D97-AF65-F5344CB8AC3E}">
        <p14:creationId xmlns:p14="http://schemas.microsoft.com/office/powerpoint/2010/main" val="193779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6E9-01DD-A4D3-AEE2-5B5948CAFA9A}"/>
              </a:ext>
            </a:extLst>
          </p:cNvPr>
          <p:cNvSpPr>
            <a:spLocks noGrp="1"/>
          </p:cNvSpPr>
          <p:nvPr>
            <p:ph type="ctrTitle"/>
          </p:nvPr>
        </p:nvSpPr>
        <p:spPr/>
        <p:txBody>
          <a:bodyPr/>
          <a:lstStyle/>
          <a:p>
            <a:r>
              <a:rPr lang="en-US" dirty="0"/>
              <a:t>Filling out the Application </a:t>
            </a:r>
            <a:endParaRPr lang="en-US" dirty="0">
              <a:highlight>
                <a:srgbClr val="FFCF34"/>
              </a:highlight>
            </a:endParaRPr>
          </a:p>
        </p:txBody>
      </p:sp>
      <p:graphicFrame>
        <p:nvGraphicFramePr>
          <p:cNvPr id="6" name="Content Placeholder 2">
            <a:extLst>
              <a:ext uri="{FF2B5EF4-FFF2-40B4-BE49-F238E27FC236}">
                <a16:creationId xmlns:a16="http://schemas.microsoft.com/office/drawing/2014/main" id="{7DC12C59-9A08-0070-362F-CA48F200CE6D}"/>
              </a:ext>
            </a:extLst>
          </p:cNvPr>
          <p:cNvGraphicFramePr>
            <a:graphicFrameLocks/>
          </p:cNvGraphicFramePr>
          <p:nvPr>
            <p:extLst>
              <p:ext uri="{D42A27DB-BD31-4B8C-83A1-F6EECF244321}">
                <p14:modId xmlns:p14="http://schemas.microsoft.com/office/powerpoint/2010/main" val="3204934919"/>
              </p:ext>
            </p:extLst>
          </p:nvPr>
        </p:nvGraphicFramePr>
        <p:xfrm>
          <a:off x="644056" y="19601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95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6E9-01DD-A4D3-AEE2-5B5948CAFA9A}"/>
              </a:ext>
            </a:extLst>
          </p:cNvPr>
          <p:cNvSpPr>
            <a:spLocks noGrp="1"/>
          </p:cNvSpPr>
          <p:nvPr>
            <p:ph type="ctrTitle"/>
          </p:nvPr>
        </p:nvSpPr>
        <p:spPr/>
        <p:txBody>
          <a:bodyPr>
            <a:normAutofit fontScale="90000"/>
          </a:bodyPr>
          <a:lstStyle/>
          <a:p>
            <a:r>
              <a:rPr lang="en-US" dirty="0"/>
              <a:t>Budget Manager Requirement</a:t>
            </a:r>
            <a:br>
              <a:rPr lang="en-US" dirty="0"/>
            </a:br>
            <a:r>
              <a:rPr lang="en-US" sz="2700" i="1" dirty="0"/>
              <a:t>for Student Activity Funds</a:t>
            </a:r>
            <a:endParaRPr lang="en-US" i="1" dirty="0"/>
          </a:p>
        </p:txBody>
      </p:sp>
      <p:sp>
        <p:nvSpPr>
          <p:cNvPr id="3" name="Content Placeholder 2">
            <a:extLst>
              <a:ext uri="{FF2B5EF4-FFF2-40B4-BE49-F238E27FC236}">
                <a16:creationId xmlns:a16="http://schemas.microsoft.com/office/drawing/2014/main" id="{76029A07-947B-3837-D7DB-63F941EB3827}"/>
              </a:ext>
            </a:extLst>
          </p:cNvPr>
          <p:cNvSpPr>
            <a:spLocks noGrp="1"/>
          </p:cNvSpPr>
          <p:nvPr>
            <p:ph sz="quarter" idx="13"/>
          </p:nvPr>
        </p:nvSpPr>
        <p:spPr>
          <a:xfrm>
            <a:off x="552897" y="1626434"/>
            <a:ext cx="11194454" cy="5133289"/>
          </a:xfrm>
        </p:spPr>
        <p:txBody>
          <a:bodyPr>
            <a:normAutofit/>
          </a:bodyPr>
          <a:lstStyle/>
          <a:p>
            <a:pPr>
              <a:lnSpc>
                <a:spcPct val="150000"/>
              </a:lnSpc>
            </a:pPr>
            <a:r>
              <a:rPr lang="en-US" sz="2400" b="1" dirty="0">
                <a:latin typeface="Calibri" panose="020F0502020204030204" pitchFamily="34" charset="0"/>
                <a:ea typeface="Calibri" panose="020F0502020204030204" pitchFamily="34" charset="0"/>
                <a:cs typeface="Calibri" panose="020F0502020204030204" pitchFamily="34" charset="0"/>
              </a:rPr>
              <a:t>ETSU Full-Time Faculty/Staff advisor who can:</a:t>
            </a:r>
          </a:p>
          <a:p>
            <a:pPr lvl="1">
              <a:lnSpc>
                <a:spcPct val="150000"/>
              </a:lnSpc>
            </a:pPr>
            <a:r>
              <a:rPr lang="en-US" dirty="0">
                <a:latin typeface="Calibri" panose="020F0502020204030204" pitchFamily="34" charset="0"/>
                <a:ea typeface="Calibri" panose="020F0502020204030204" pitchFamily="34" charset="0"/>
                <a:cs typeface="Calibri" panose="020F0502020204030204" pitchFamily="34" charset="0"/>
              </a:rPr>
              <a:t>Process purchase orders and payment requests with Procurement at ETSU</a:t>
            </a:r>
          </a:p>
          <a:p>
            <a:pPr lvl="1">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Keep detailed records of expenditures and follow all ETSU accounting and documentation guidelines</a:t>
            </a:r>
          </a:p>
          <a:p>
            <a:pPr lvl="1">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Be prepared to report how funds were used and participation in activities resulting from funding received</a:t>
            </a:r>
          </a:p>
          <a:p>
            <a:pPr marL="0" indent="0" algn="ctr">
              <a:lnSpc>
                <a:spcPct val="150000"/>
              </a:lnSpc>
              <a:buNone/>
            </a:pPr>
            <a:r>
              <a:rPr lang="en-US" sz="2400" i="1" dirty="0">
                <a:solidFill>
                  <a:srgbClr val="FF0000"/>
                </a:solidFill>
                <a:latin typeface="Calibri" panose="020F0502020204030204" pitchFamily="34" charset="0"/>
                <a:ea typeface="Calibri" panose="020F0502020204030204" pitchFamily="34" charset="0"/>
                <a:cs typeface="Calibri" panose="020F0502020204030204" pitchFamily="34" charset="0"/>
              </a:rPr>
              <a:t>Funds will not be allocated to any group that does not have an approved designated budget manager. </a:t>
            </a:r>
          </a:p>
        </p:txBody>
      </p:sp>
    </p:spTree>
    <p:extLst>
      <p:ext uri="{BB962C8B-B14F-4D97-AF65-F5344CB8AC3E}">
        <p14:creationId xmlns:p14="http://schemas.microsoft.com/office/powerpoint/2010/main" val="318747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40BD-7D0C-05AF-021C-A0D520621CC7}"/>
              </a:ext>
            </a:extLst>
          </p:cNvPr>
          <p:cNvSpPr>
            <a:spLocks noGrp="1"/>
          </p:cNvSpPr>
          <p:nvPr>
            <p:ph type="ctrTitle"/>
          </p:nvPr>
        </p:nvSpPr>
        <p:spPr/>
        <p:txBody>
          <a:bodyPr>
            <a:noAutofit/>
          </a:bodyPr>
          <a:lstStyle/>
          <a:p>
            <a:r>
              <a:rPr lang="en-US" sz="3600" dirty="0"/>
              <a:t>Scheduling a hearing time </a:t>
            </a:r>
          </a:p>
        </p:txBody>
      </p:sp>
      <p:sp>
        <p:nvSpPr>
          <p:cNvPr id="3" name="Content Placeholder 2">
            <a:extLst>
              <a:ext uri="{FF2B5EF4-FFF2-40B4-BE49-F238E27FC236}">
                <a16:creationId xmlns:a16="http://schemas.microsoft.com/office/drawing/2014/main" id="{7B000605-17E4-C8D4-6C26-CC06E2CF044C}"/>
              </a:ext>
            </a:extLst>
          </p:cNvPr>
          <p:cNvSpPr>
            <a:spLocks noGrp="1"/>
          </p:cNvSpPr>
          <p:nvPr>
            <p:ph sz="quarter" idx="13"/>
          </p:nvPr>
        </p:nvSpPr>
        <p:spPr>
          <a:xfrm>
            <a:off x="5643845" y="545515"/>
            <a:ext cx="6093731" cy="5316806"/>
          </a:xfrm>
        </p:spPr>
        <p:txBody>
          <a:bodyPr>
            <a:normAutofit/>
          </a:bodyPr>
          <a:lstStyle/>
          <a:p>
            <a:pPr marL="0" indent="0" algn="ctr">
              <a:buNone/>
            </a:pPr>
            <a:r>
              <a:rPr lang="en-US" dirty="0">
                <a:latin typeface="Calibri" panose="020F0502020204030204" pitchFamily="34" charset="0"/>
                <a:ea typeface="Calibri" panose="020F0502020204030204" pitchFamily="34" charset="0"/>
                <a:cs typeface="Calibri" panose="020F0502020204030204" pitchFamily="34" charset="0"/>
              </a:rPr>
              <a:t>Once you have successfully submitted your application, we will be in touch to schedule a hearing time</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Hearing Information</a:t>
            </a:r>
          </a:p>
          <a:p>
            <a:r>
              <a:rPr lang="en-US" sz="2000" dirty="0">
                <a:latin typeface="Calibri" panose="020F0502020204030204" pitchFamily="34" charset="0"/>
                <a:ea typeface="Calibri" panose="020F0502020204030204" pitchFamily="34" charset="0"/>
                <a:cs typeface="Calibri" panose="020F0502020204030204" pitchFamily="34" charset="0"/>
              </a:rPr>
              <a:t>Zoom Only</a:t>
            </a:r>
          </a:p>
          <a:p>
            <a:r>
              <a:rPr lang="en-US" sz="2000" dirty="0">
                <a:latin typeface="Calibri" panose="020F0502020204030204" pitchFamily="34" charset="0"/>
                <a:ea typeface="Calibri" panose="020F0502020204030204" pitchFamily="34" charset="0"/>
                <a:cs typeface="Calibri" panose="020F0502020204030204" pitchFamily="34" charset="0"/>
              </a:rPr>
              <a:t>10 minutes each </a:t>
            </a:r>
          </a:p>
          <a:p>
            <a:r>
              <a:rPr lang="en-US" sz="2000" dirty="0">
                <a:latin typeface="Calibri" panose="020F0502020204030204" pitchFamily="34" charset="0"/>
                <a:ea typeface="Calibri" panose="020F0502020204030204" pitchFamily="34" charset="0"/>
                <a:cs typeface="Calibri" panose="020F0502020204030204" pitchFamily="34" charset="0"/>
              </a:rPr>
              <a:t>Each group will need to be in the zoom waiting room 5 minutes before their scheduled hearing time</a:t>
            </a:r>
          </a:p>
          <a:p>
            <a:r>
              <a:rPr lang="en-US" sz="2000" dirty="0">
                <a:latin typeface="Calibri" panose="020F0502020204030204" pitchFamily="34" charset="0"/>
                <a:ea typeface="Calibri" panose="020F0502020204030204" pitchFamily="34" charset="0"/>
                <a:cs typeface="Calibri" panose="020F0502020204030204" pitchFamily="34" charset="0"/>
              </a:rPr>
              <a:t>You will receive an email with your hearing date and time normally within a week after the deadline for SAAC applications have ended.</a:t>
            </a:r>
          </a:p>
          <a:p>
            <a:endParaRPr lang="en-US" sz="2000" dirty="0"/>
          </a:p>
        </p:txBody>
      </p:sp>
    </p:spTree>
    <p:extLst>
      <p:ext uri="{BB962C8B-B14F-4D97-AF65-F5344CB8AC3E}">
        <p14:creationId xmlns:p14="http://schemas.microsoft.com/office/powerpoint/2010/main" val="231956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6E9-01DD-A4D3-AEE2-5B5948CAFA9A}"/>
              </a:ext>
            </a:extLst>
          </p:cNvPr>
          <p:cNvSpPr>
            <a:spLocks noGrp="1"/>
          </p:cNvSpPr>
          <p:nvPr>
            <p:ph type="ctrTitle"/>
          </p:nvPr>
        </p:nvSpPr>
        <p:spPr/>
        <p:txBody>
          <a:bodyPr>
            <a:normAutofit fontScale="90000"/>
          </a:bodyPr>
          <a:lstStyle/>
          <a:p>
            <a:r>
              <a:rPr lang="en-US" sz="4800" kern="1200" dirty="0">
                <a:solidFill>
                  <a:srgbClr val="041E42"/>
                </a:solidFill>
                <a:latin typeface="+mj-lt"/>
                <a:ea typeface="+mj-ea"/>
                <a:cs typeface="+mj-cs"/>
              </a:rPr>
              <a:t>What to expect during your hearing…</a:t>
            </a:r>
            <a:endParaRPr lang="en-US" dirty="0">
              <a:solidFill>
                <a:srgbClr val="041E42"/>
              </a:solidFill>
              <a:highlight>
                <a:srgbClr val="FFCF34"/>
              </a:highlight>
            </a:endParaRPr>
          </a:p>
        </p:txBody>
      </p:sp>
      <p:graphicFrame>
        <p:nvGraphicFramePr>
          <p:cNvPr id="6" name="Content Placeholder 2">
            <a:extLst>
              <a:ext uri="{FF2B5EF4-FFF2-40B4-BE49-F238E27FC236}">
                <a16:creationId xmlns:a16="http://schemas.microsoft.com/office/drawing/2014/main" id="{CE8ECE3F-C23D-88C5-2573-72D506A407F8}"/>
              </a:ext>
            </a:extLst>
          </p:cNvPr>
          <p:cNvGraphicFramePr>
            <a:graphicFrameLocks/>
          </p:cNvGraphicFramePr>
          <p:nvPr>
            <p:extLst>
              <p:ext uri="{D42A27DB-BD31-4B8C-83A1-F6EECF244321}">
                <p14:modId xmlns:p14="http://schemas.microsoft.com/office/powerpoint/2010/main" val="1908926244"/>
              </p:ext>
            </p:extLst>
          </p:nvPr>
        </p:nvGraphicFramePr>
        <p:xfrm>
          <a:off x="591710" y="158425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704833"/>
      </p:ext>
    </p:extLst>
  </p:cSld>
  <p:clrMapOvr>
    <a:masterClrMapping/>
  </p:clrMapOvr>
</p:sld>
</file>

<file path=ppt/theme/theme1.xml><?xml version="1.0" encoding="utf-8"?>
<a:theme xmlns:a="http://schemas.openxmlformats.org/drawingml/2006/main" name="Office Theme">
  <a:themeElements>
    <a:clrScheme name="ETSU">
      <a:dk1>
        <a:srgbClr val="011E41"/>
      </a:dk1>
      <a:lt1>
        <a:srgbClr val="FFFFFF"/>
      </a:lt1>
      <a:dk2>
        <a:srgbClr val="243746"/>
      </a:dk2>
      <a:lt2>
        <a:srgbClr val="E7E6E6"/>
      </a:lt2>
      <a:accent1>
        <a:srgbClr val="001C71"/>
      </a:accent1>
      <a:accent2>
        <a:srgbClr val="4E738A"/>
      </a:accent2>
      <a:accent3>
        <a:srgbClr val="A5A5A5"/>
      </a:accent3>
      <a:accent4>
        <a:srgbClr val="FFC628"/>
      </a:accent4>
      <a:accent5>
        <a:srgbClr val="6FA088"/>
      </a:accent5>
      <a:accent6>
        <a:srgbClr val="C8A977"/>
      </a:accent6>
      <a:hlink>
        <a:srgbClr val="0033A1"/>
      </a:hlink>
      <a:folHlink>
        <a:srgbClr val="4E738A"/>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C8E0E466FE8646ABE7897DE7D816FB" ma:contentTypeVersion="11" ma:contentTypeDescription="Create a new document." ma:contentTypeScope="" ma:versionID="a8fd0c8ede1938623c5a3c8160f25ef6">
  <xsd:schema xmlns:xsd="http://www.w3.org/2001/XMLSchema" xmlns:xs="http://www.w3.org/2001/XMLSchema" xmlns:p="http://schemas.microsoft.com/office/2006/metadata/properties" xmlns:ns2="701f86ec-93ef-43f3-b4a5-c91bce8b2285" xmlns:ns3="e58181db-07f2-4bd2-af3c-056cd12942b4" targetNamespace="http://schemas.microsoft.com/office/2006/metadata/properties" ma:root="true" ma:fieldsID="9a06cd0b921d274de55fb1a923bd7032" ns2:_="" ns3:_="">
    <xsd:import namespace="701f86ec-93ef-43f3-b4a5-c91bce8b2285"/>
    <xsd:import namespace="e58181db-07f2-4bd2-af3c-056cd1294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f86ec-93ef-43f3-b4a5-c91bce8b22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8181db-07f2-4bd2-af3c-056cd12942b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EE6855-DEDC-4F12-980C-D0E10FDAA62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E9D1569-2A83-41F5-A884-B80F43322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1f86ec-93ef-43f3-b4a5-c91bce8b2285"/>
    <ds:schemaRef ds:uri="e58181db-07f2-4bd2-af3c-056cd1294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5E85D9-B787-459D-AB0C-0D420A63C6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5875</TotalTime>
  <Words>1005</Words>
  <Application>Microsoft Office PowerPoint</Application>
  <PresentationFormat>Widescreen</PresentationFormat>
  <Paragraphs>101</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Student Activity Funding  </vt:lpstr>
      <vt:lpstr>Is SAAC funding the right choice for my organization?</vt:lpstr>
      <vt:lpstr>Alternative Funding Sources</vt:lpstr>
      <vt:lpstr>How to Apply</vt:lpstr>
      <vt:lpstr>Filling out the Budget Spreadsheet</vt:lpstr>
      <vt:lpstr>Filling out the Application </vt:lpstr>
      <vt:lpstr>Budget Manager Requirement for Student Activity Funds</vt:lpstr>
      <vt:lpstr>Scheduling a hearing time </vt:lpstr>
      <vt:lpstr>What to expect during your hearing…</vt:lpstr>
      <vt:lpstr>Timeline after your hearing…</vt:lpstr>
      <vt:lpstr>Congratulations, your organization  received Student Activity Funding!</vt:lpstr>
      <vt:lpstr>If you didn’t receive funding…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Vodden</dc:creator>
  <cp:lastModifiedBy>Hise, Vikki</cp:lastModifiedBy>
  <cp:revision>24</cp:revision>
  <dcterms:created xsi:type="dcterms:W3CDTF">2021-09-12T17:07:06Z</dcterms:created>
  <dcterms:modified xsi:type="dcterms:W3CDTF">2025-02-28T15:10:35Z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0x01010013C8E0E466FE8646ABE7897DE7D816FB</vt:lpwstr>
  </property>
</Properties>
</file>