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87" r:id="rId2"/>
    <p:sldId id="337" r:id="rId3"/>
    <p:sldId id="338" r:id="rId4"/>
    <p:sldId id="349" r:id="rId5"/>
    <p:sldId id="339" r:id="rId6"/>
    <p:sldId id="391" r:id="rId7"/>
    <p:sldId id="392" r:id="rId8"/>
    <p:sldId id="393" r:id="rId9"/>
    <p:sldId id="372" r:id="rId10"/>
    <p:sldId id="387" r:id="rId11"/>
    <p:sldId id="347" r:id="rId12"/>
    <p:sldId id="388" r:id="rId13"/>
    <p:sldId id="340" r:id="rId14"/>
    <p:sldId id="277" r:id="rId15"/>
    <p:sldId id="360" r:id="rId16"/>
    <p:sldId id="361" r:id="rId17"/>
    <p:sldId id="362" r:id="rId18"/>
    <p:sldId id="363" r:id="rId19"/>
    <p:sldId id="364" r:id="rId20"/>
    <p:sldId id="365" r:id="rId21"/>
    <p:sldId id="366" r:id="rId22"/>
    <p:sldId id="385" r:id="rId23"/>
    <p:sldId id="386" r:id="rId24"/>
    <p:sldId id="359" r:id="rId25"/>
    <p:sldId id="341" r:id="rId26"/>
    <p:sldId id="343" r:id="rId27"/>
    <p:sldId id="344" r:id="rId28"/>
    <p:sldId id="398" r:id="rId29"/>
    <p:sldId id="376" r:id="rId30"/>
    <p:sldId id="377" r:id="rId31"/>
    <p:sldId id="397" r:id="rId32"/>
    <p:sldId id="378" r:id="rId33"/>
    <p:sldId id="379" r:id="rId34"/>
    <p:sldId id="380" r:id="rId35"/>
    <p:sldId id="381" r:id="rId36"/>
    <p:sldId id="382" r:id="rId37"/>
    <p:sldId id="383" r:id="rId38"/>
    <p:sldId id="384" r:id="rId39"/>
    <p:sldId id="334" r:id="rId40"/>
    <p:sldId id="25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7" autoAdjust="0"/>
    <p:restoredTop sz="94618" autoAdjust="0"/>
  </p:normalViewPr>
  <p:slideViewPr>
    <p:cSldViewPr snapToGrid="0">
      <p:cViewPr>
        <p:scale>
          <a:sx n="50" d="100"/>
          <a:sy n="50" d="100"/>
        </p:scale>
        <p:origin x="930" y="8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ker, David William" userId="a4230b77-512d-4f65-93ca-0053ed7c65de" providerId="ADAL" clId="{6E94A79E-6BB8-4635-A7F4-ED23BAD6B160}"/>
    <pc:docChg chg="undo redo custSel addSld delSld modSld sldOrd">
      <pc:chgData name="Harker, David William" userId="a4230b77-512d-4f65-93ca-0053ed7c65de" providerId="ADAL" clId="{6E94A79E-6BB8-4635-A7F4-ED23BAD6B160}" dt="2023-12-08T19:18:00.355" v="2551" actId="47"/>
      <pc:docMkLst>
        <pc:docMk/>
      </pc:docMkLst>
      <pc:sldChg chg="add">
        <pc:chgData name="Harker, David William" userId="a4230b77-512d-4f65-93ca-0053ed7c65de" providerId="ADAL" clId="{6E94A79E-6BB8-4635-A7F4-ED23BAD6B160}" dt="2023-12-08T15:23:55.857" v="660"/>
        <pc:sldMkLst>
          <pc:docMk/>
          <pc:sldMk cId="1081637423" sldId="256"/>
        </pc:sldMkLst>
      </pc:sldChg>
      <pc:sldChg chg="add del">
        <pc:chgData name="Harker, David William" userId="a4230b77-512d-4f65-93ca-0053ed7c65de" providerId="ADAL" clId="{6E94A79E-6BB8-4635-A7F4-ED23BAD6B160}" dt="2023-12-08T19:17:58.124" v="2550" actId="47"/>
        <pc:sldMkLst>
          <pc:docMk/>
          <pc:sldMk cId="2962139965" sldId="257"/>
        </pc:sldMkLst>
      </pc:sldChg>
      <pc:sldChg chg="add del">
        <pc:chgData name="Harker, David William" userId="a4230b77-512d-4f65-93ca-0053ed7c65de" providerId="ADAL" clId="{6E94A79E-6BB8-4635-A7F4-ED23BAD6B160}" dt="2023-12-08T19:17:52.722" v="2548" actId="47"/>
        <pc:sldMkLst>
          <pc:docMk/>
          <pc:sldMk cId="62867861" sldId="258"/>
        </pc:sldMkLst>
      </pc:sldChg>
      <pc:sldChg chg="add del">
        <pc:chgData name="Harker, David William" userId="a4230b77-512d-4f65-93ca-0053ed7c65de" providerId="ADAL" clId="{6E94A79E-6BB8-4635-A7F4-ED23BAD6B160}" dt="2023-12-08T19:17:55.757" v="2549" actId="47"/>
        <pc:sldMkLst>
          <pc:docMk/>
          <pc:sldMk cId="3182935898" sldId="259"/>
        </pc:sldMkLst>
      </pc:sldChg>
      <pc:sldChg chg="add del">
        <pc:chgData name="Harker, David William" userId="a4230b77-512d-4f65-93ca-0053ed7c65de" providerId="ADAL" clId="{6E94A79E-6BB8-4635-A7F4-ED23BAD6B160}" dt="2023-12-08T19:18:00.355" v="2551" actId="47"/>
        <pc:sldMkLst>
          <pc:docMk/>
          <pc:sldMk cId="663035704" sldId="261"/>
        </pc:sldMkLst>
      </pc:sldChg>
      <pc:sldChg chg="addSp delSp modSp mod">
        <pc:chgData name="Harker, David William" userId="a4230b77-512d-4f65-93ca-0053ed7c65de" providerId="ADAL" clId="{6E94A79E-6BB8-4635-A7F4-ED23BAD6B160}" dt="2023-12-06T18:15:23.255" v="293" actId="20577"/>
        <pc:sldMkLst>
          <pc:docMk/>
          <pc:sldMk cId="795622700" sldId="277"/>
        </pc:sldMkLst>
        <pc:spChg chg="mod">
          <ac:chgData name="Harker, David William" userId="a4230b77-512d-4f65-93ca-0053ed7c65de" providerId="ADAL" clId="{6E94A79E-6BB8-4635-A7F4-ED23BAD6B160}" dt="2023-12-06T18:15:02.584" v="271" actId="20577"/>
          <ac:spMkLst>
            <pc:docMk/>
            <pc:sldMk cId="795622700" sldId="277"/>
            <ac:spMk id="15" creationId="{DA5BE7EA-3500-4B52-B60A-586B9E7893DD}"/>
          </ac:spMkLst>
        </pc:spChg>
        <pc:spChg chg="del">
          <ac:chgData name="Harker, David William" userId="a4230b77-512d-4f65-93ca-0053ed7c65de" providerId="ADAL" clId="{6E94A79E-6BB8-4635-A7F4-ED23BAD6B160}" dt="2023-12-06T18:14:16.197" v="253" actId="478"/>
          <ac:spMkLst>
            <pc:docMk/>
            <pc:sldMk cId="795622700" sldId="277"/>
            <ac:spMk id="16" creationId="{5659EC32-12B4-4450-933C-CB1A11FAF3F3}"/>
          </ac:spMkLst>
        </pc:spChg>
        <pc:spChg chg="add mod">
          <ac:chgData name="Harker, David William" userId="a4230b77-512d-4f65-93ca-0053ed7c65de" providerId="ADAL" clId="{6E94A79E-6BB8-4635-A7F4-ED23BAD6B160}" dt="2023-12-06T18:15:23.255" v="293" actId="20577"/>
          <ac:spMkLst>
            <pc:docMk/>
            <pc:sldMk cId="795622700" sldId="277"/>
            <ac:spMk id="25" creationId="{8BEAC67D-A2DB-45F0-A9D1-E75E5A9B2A77}"/>
          </ac:spMkLst>
        </pc:spChg>
      </pc:sldChg>
      <pc:sldChg chg="addSp modSp mod">
        <pc:chgData name="Harker, David William" userId="a4230b77-512d-4f65-93ca-0053ed7c65de" providerId="ADAL" clId="{6E94A79E-6BB8-4635-A7F4-ED23BAD6B160}" dt="2023-12-08T18:47:21.065" v="736" actId="14100"/>
        <pc:sldMkLst>
          <pc:docMk/>
          <pc:sldMk cId="2209485883" sldId="287"/>
        </pc:sldMkLst>
        <pc:spChg chg="add mod">
          <ac:chgData name="Harker, David William" userId="a4230b77-512d-4f65-93ca-0053ed7c65de" providerId="ADAL" clId="{6E94A79E-6BB8-4635-A7F4-ED23BAD6B160}" dt="2023-12-08T18:47:21.065" v="736" actId="14100"/>
          <ac:spMkLst>
            <pc:docMk/>
            <pc:sldMk cId="2209485883" sldId="287"/>
            <ac:spMk id="3" creationId="{DFA62C9A-8B14-4DFE-879E-0E1BD5E1898D}"/>
          </ac:spMkLst>
        </pc:spChg>
      </pc:sldChg>
      <pc:sldChg chg="modSp mod">
        <pc:chgData name="Harker, David William" userId="a4230b77-512d-4f65-93ca-0053ed7c65de" providerId="ADAL" clId="{6E94A79E-6BB8-4635-A7F4-ED23BAD6B160}" dt="2023-12-08T19:17:06.119" v="2546" actId="20577"/>
        <pc:sldMkLst>
          <pc:docMk/>
          <pc:sldMk cId="3981382420" sldId="334"/>
        </pc:sldMkLst>
        <pc:spChg chg="mod">
          <ac:chgData name="Harker, David William" userId="a4230b77-512d-4f65-93ca-0053ed7c65de" providerId="ADAL" clId="{6E94A79E-6BB8-4635-A7F4-ED23BAD6B160}" dt="2023-12-08T19:17:06.119" v="2546" actId="20577"/>
          <ac:spMkLst>
            <pc:docMk/>
            <pc:sldMk cId="3981382420" sldId="334"/>
            <ac:spMk id="3" creationId="{E3D253DB-8140-4FAC-9FDD-DE73AAE6DB56}"/>
          </ac:spMkLst>
        </pc:spChg>
      </pc:sldChg>
      <pc:sldChg chg="delSp mod modAnim">
        <pc:chgData name="Harker, David William" userId="a4230b77-512d-4f65-93ca-0053ed7c65de" providerId="ADAL" clId="{6E94A79E-6BB8-4635-A7F4-ED23BAD6B160}" dt="2023-12-08T18:47:40.340" v="737" actId="478"/>
        <pc:sldMkLst>
          <pc:docMk/>
          <pc:sldMk cId="596371744" sldId="338"/>
        </pc:sldMkLst>
        <pc:spChg chg="del">
          <ac:chgData name="Harker, David William" userId="a4230b77-512d-4f65-93ca-0053ed7c65de" providerId="ADAL" clId="{6E94A79E-6BB8-4635-A7F4-ED23BAD6B160}" dt="2023-12-08T18:47:40.340" v="737" actId="478"/>
          <ac:spMkLst>
            <pc:docMk/>
            <pc:sldMk cId="596371744" sldId="338"/>
            <ac:spMk id="4" creationId="{19B24CFE-5533-4350-955B-A6FE0A1E1488}"/>
          </ac:spMkLst>
        </pc:spChg>
      </pc:sldChg>
      <pc:sldChg chg="modSp mod ord">
        <pc:chgData name="Harker, David William" userId="a4230b77-512d-4f65-93ca-0053ed7c65de" providerId="ADAL" clId="{6E94A79E-6BB8-4635-A7F4-ED23BAD6B160}" dt="2023-12-07T18:26:07.511" v="427" actId="20577"/>
        <pc:sldMkLst>
          <pc:docMk/>
          <pc:sldMk cId="3030134995" sldId="340"/>
        </pc:sldMkLst>
        <pc:graphicFrameChg chg="modGraphic">
          <ac:chgData name="Harker, David William" userId="a4230b77-512d-4f65-93ca-0053ed7c65de" providerId="ADAL" clId="{6E94A79E-6BB8-4635-A7F4-ED23BAD6B160}" dt="2023-12-07T18:26:07.511" v="427" actId="20577"/>
          <ac:graphicFrameMkLst>
            <pc:docMk/>
            <pc:sldMk cId="3030134995" sldId="340"/>
            <ac:graphicFrameMk id="4" creationId="{A7BF22EC-34C1-48F8-90E7-E7909B399E2F}"/>
          </ac:graphicFrameMkLst>
        </pc:graphicFrameChg>
      </pc:sldChg>
      <pc:sldChg chg="addSp delSp modSp mod modAnim">
        <pc:chgData name="Harker, David William" userId="a4230b77-512d-4f65-93ca-0053ed7c65de" providerId="ADAL" clId="{6E94A79E-6BB8-4635-A7F4-ED23BAD6B160}" dt="2023-12-08T19:09:38.475" v="2220" actId="27636"/>
        <pc:sldMkLst>
          <pc:docMk/>
          <pc:sldMk cId="3964615923" sldId="341"/>
        </pc:sldMkLst>
        <pc:spChg chg="mod">
          <ac:chgData name="Harker, David William" userId="a4230b77-512d-4f65-93ca-0053ed7c65de" providerId="ADAL" clId="{6E94A79E-6BB8-4635-A7F4-ED23BAD6B160}" dt="2023-12-08T19:09:38.475" v="2220" actId="27636"/>
          <ac:spMkLst>
            <pc:docMk/>
            <pc:sldMk cId="3964615923" sldId="341"/>
            <ac:spMk id="5" creationId="{F9AABDC7-16A1-4EA2-9E2E-F6C27698AAAD}"/>
          </ac:spMkLst>
        </pc:spChg>
        <pc:graphicFrameChg chg="del mod modGraphic">
          <ac:chgData name="Harker, David William" userId="a4230b77-512d-4f65-93ca-0053ed7c65de" providerId="ADAL" clId="{6E94A79E-6BB8-4635-A7F4-ED23BAD6B160}" dt="2023-12-08T18:42:35.946" v="688" actId="478"/>
          <ac:graphicFrameMkLst>
            <pc:docMk/>
            <pc:sldMk cId="3964615923" sldId="341"/>
            <ac:graphicFrameMk id="4" creationId="{A7BF22EC-34C1-48F8-90E7-E7909B399E2F}"/>
          </ac:graphicFrameMkLst>
        </pc:graphicFrameChg>
        <pc:graphicFrameChg chg="add mod">
          <ac:chgData name="Harker, David William" userId="a4230b77-512d-4f65-93ca-0053ed7c65de" providerId="ADAL" clId="{6E94A79E-6BB8-4635-A7F4-ED23BAD6B160}" dt="2023-12-08T18:42:36.374" v="689"/>
          <ac:graphicFrameMkLst>
            <pc:docMk/>
            <pc:sldMk cId="3964615923" sldId="341"/>
            <ac:graphicFrameMk id="6" creationId="{ABE8664B-E424-4493-8CB9-408954DD50FB}"/>
          </ac:graphicFrameMkLst>
        </pc:graphicFrameChg>
      </pc:sldChg>
      <pc:sldChg chg="modAnim">
        <pc:chgData name="Harker, David William" userId="a4230b77-512d-4f65-93ca-0053ed7c65de" providerId="ADAL" clId="{6E94A79E-6BB8-4635-A7F4-ED23BAD6B160}" dt="2023-12-07T20:04:42.917" v="591"/>
        <pc:sldMkLst>
          <pc:docMk/>
          <pc:sldMk cId="2193090925" sldId="343"/>
        </pc:sldMkLst>
      </pc:sldChg>
      <pc:sldChg chg="modSp mod modAnim">
        <pc:chgData name="Harker, David William" userId="a4230b77-512d-4f65-93ca-0053ed7c65de" providerId="ADAL" clId="{6E94A79E-6BB8-4635-A7F4-ED23BAD6B160}" dt="2023-12-08T19:11:08.502" v="2245" actId="14100"/>
        <pc:sldMkLst>
          <pc:docMk/>
          <pc:sldMk cId="2594059808" sldId="344"/>
        </pc:sldMkLst>
        <pc:spChg chg="mod">
          <ac:chgData name="Harker, David William" userId="a4230b77-512d-4f65-93ca-0053ed7c65de" providerId="ADAL" clId="{6E94A79E-6BB8-4635-A7F4-ED23BAD6B160}" dt="2023-12-08T19:11:08.502" v="2245" actId="14100"/>
          <ac:spMkLst>
            <pc:docMk/>
            <pc:sldMk cId="2594059808" sldId="344"/>
            <ac:spMk id="3" creationId="{216FEF2F-8D4F-4895-B4A6-EB4DCD523754}"/>
          </ac:spMkLst>
        </pc:spChg>
      </pc:sldChg>
      <pc:sldChg chg="addSp modSp mod modAnim">
        <pc:chgData name="Harker, David William" userId="a4230b77-512d-4f65-93ca-0053ed7c65de" providerId="ADAL" clId="{6E94A79E-6BB8-4635-A7F4-ED23BAD6B160}" dt="2023-12-08T19:00:43.499" v="1906" actId="14100"/>
        <pc:sldMkLst>
          <pc:docMk/>
          <pc:sldMk cId="3887245336" sldId="347"/>
        </pc:sldMkLst>
        <pc:spChg chg="add mod">
          <ac:chgData name="Harker, David William" userId="a4230b77-512d-4f65-93ca-0053ed7c65de" providerId="ADAL" clId="{6E94A79E-6BB8-4635-A7F4-ED23BAD6B160}" dt="2023-12-08T19:00:43.499" v="1906" actId="14100"/>
          <ac:spMkLst>
            <pc:docMk/>
            <pc:sldMk cId="3887245336" sldId="347"/>
            <ac:spMk id="4" creationId="{FA9179ED-85E4-4B64-AB17-53ABC78B2B07}"/>
          </ac:spMkLst>
        </pc:spChg>
        <pc:spChg chg="mod">
          <ac:chgData name="Harker, David William" userId="a4230b77-512d-4f65-93ca-0053ed7c65de" providerId="ADAL" clId="{6E94A79E-6BB8-4635-A7F4-ED23BAD6B160}" dt="2023-12-07T18:28:43.758" v="451" actId="20577"/>
          <ac:spMkLst>
            <pc:docMk/>
            <pc:sldMk cId="3887245336" sldId="347"/>
            <ac:spMk id="5" creationId="{C1E934DD-9854-4FD9-92DE-3A7D93182257}"/>
          </ac:spMkLst>
        </pc:spChg>
      </pc:sldChg>
      <pc:sldChg chg="modSp mod modAnim">
        <pc:chgData name="Harker, David William" userId="a4230b77-512d-4f65-93ca-0053ed7c65de" providerId="ADAL" clId="{6E94A79E-6BB8-4635-A7F4-ED23BAD6B160}" dt="2023-12-08T19:08:25.418" v="2027" actId="20577"/>
        <pc:sldMkLst>
          <pc:docMk/>
          <pc:sldMk cId="2330070027" sldId="359"/>
        </pc:sldMkLst>
        <pc:spChg chg="mod">
          <ac:chgData name="Harker, David William" userId="a4230b77-512d-4f65-93ca-0053ed7c65de" providerId="ADAL" clId="{6E94A79E-6BB8-4635-A7F4-ED23BAD6B160}" dt="2023-12-08T19:08:25.418" v="2027" actId="20577"/>
          <ac:spMkLst>
            <pc:docMk/>
            <pc:sldMk cId="2330070027" sldId="359"/>
            <ac:spMk id="5" creationId="{F9AABDC7-16A1-4EA2-9E2E-F6C27698AAAD}"/>
          </ac:spMkLst>
        </pc:spChg>
        <pc:graphicFrameChg chg="mod modGraphic">
          <ac:chgData name="Harker, David William" userId="a4230b77-512d-4f65-93ca-0053ed7c65de" providerId="ADAL" clId="{6E94A79E-6BB8-4635-A7F4-ED23BAD6B160}" dt="2023-12-08T18:42:14.794" v="687" actId="20577"/>
          <ac:graphicFrameMkLst>
            <pc:docMk/>
            <pc:sldMk cId="2330070027" sldId="359"/>
            <ac:graphicFrameMk id="4" creationId="{A7BF22EC-34C1-48F8-90E7-E7909B399E2F}"/>
          </ac:graphicFrameMkLst>
        </pc:graphicFrameChg>
      </pc:sldChg>
      <pc:sldChg chg="addSp delSp modSp mod">
        <pc:chgData name="Harker, David William" userId="a4230b77-512d-4f65-93ca-0053ed7c65de" providerId="ADAL" clId="{6E94A79E-6BB8-4635-A7F4-ED23BAD6B160}" dt="2023-12-06T18:15:27.729" v="298" actId="20577"/>
        <pc:sldMkLst>
          <pc:docMk/>
          <pc:sldMk cId="1241934486" sldId="360"/>
        </pc:sldMkLst>
        <pc:spChg chg="mod">
          <ac:chgData name="Harker, David William" userId="a4230b77-512d-4f65-93ca-0053ed7c65de" providerId="ADAL" clId="{6E94A79E-6BB8-4635-A7F4-ED23BAD6B160}" dt="2023-12-06T18:15:06.715" v="272" actId="20577"/>
          <ac:spMkLst>
            <pc:docMk/>
            <pc:sldMk cId="1241934486" sldId="360"/>
            <ac:spMk id="15" creationId="{DA5BE7EA-3500-4B52-B60A-586B9E7893DD}"/>
          </ac:spMkLst>
        </pc:spChg>
        <pc:spChg chg="del">
          <ac:chgData name="Harker, David William" userId="a4230b77-512d-4f65-93ca-0053ed7c65de" providerId="ADAL" clId="{6E94A79E-6BB8-4635-A7F4-ED23BAD6B160}" dt="2023-12-06T18:14:20.538" v="255" actId="478"/>
          <ac:spMkLst>
            <pc:docMk/>
            <pc:sldMk cId="1241934486" sldId="360"/>
            <ac:spMk id="16" creationId="{5659EC32-12B4-4450-933C-CB1A11FAF3F3}"/>
          </ac:spMkLst>
        </pc:spChg>
        <pc:spChg chg="add mod">
          <ac:chgData name="Harker, David William" userId="a4230b77-512d-4f65-93ca-0053ed7c65de" providerId="ADAL" clId="{6E94A79E-6BB8-4635-A7F4-ED23BAD6B160}" dt="2023-12-06T18:15:27.729" v="298" actId="20577"/>
          <ac:spMkLst>
            <pc:docMk/>
            <pc:sldMk cId="1241934486" sldId="360"/>
            <ac:spMk id="22" creationId="{C81DA43F-79B9-4F3F-90FE-8EEA6BBDF4AB}"/>
          </ac:spMkLst>
        </pc:spChg>
      </pc:sldChg>
      <pc:sldChg chg="modSp mod">
        <pc:chgData name="Harker, David William" userId="a4230b77-512d-4f65-93ca-0053ed7c65de" providerId="ADAL" clId="{6E94A79E-6BB8-4635-A7F4-ED23BAD6B160}" dt="2023-12-06T18:15:19.499" v="288" actId="20577"/>
        <pc:sldMkLst>
          <pc:docMk/>
          <pc:sldMk cId="62816956" sldId="361"/>
        </pc:sldMkLst>
        <pc:spChg chg="mod">
          <ac:chgData name="Harker, David William" userId="a4230b77-512d-4f65-93ca-0053ed7c65de" providerId="ADAL" clId="{6E94A79E-6BB8-4635-A7F4-ED23BAD6B160}" dt="2023-12-06T18:15:11.153" v="273" actId="20577"/>
          <ac:spMkLst>
            <pc:docMk/>
            <pc:sldMk cId="62816956" sldId="361"/>
            <ac:spMk id="15" creationId="{DA5BE7EA-3500-4B52-B60A-586B9E7893DD}"/>
          </ac:spMkLst>
        </pc:spChg>
        <pc:spChg chg="mod">
          <ac:chgData name="Harker, David William" userId="a4230b77-512d-4f65-93ca-0053ed7c65de" providerId="ADAL" clId="{6E94A79E-6BB8-4635-A7F4-ED23BAD6B160}" dt="2023-12-06T18:15:19.499" v="288" actId="20577"/>
          <ac:spMkLst>
            <pc:docMk/>
            <pc:sldMk cId="62816956" sldId="361"/>
            <ac:spMk id="16" creationId="{5659EC32-12B4-4450-933C-CB1A11FAF3F3}"/>
          </ac:spMkLst>
        </pc:spChg>
      </pc:sldChg>
      <pc:sldChg chg="addSp delSp modSp mod">
        <pc:chgData name="Harker, David William" userId="a4230b77-512d-4f65-93ca-0053ed7c65de" providerId="ADAL" clId="{6E94A79E-6BB8-4635-A7F4-ED23BAD6B160}" dt="2023-12-06T18:16:39.270" v="340" actId="20577"/>
        <pc:sldMkLst>
          <pc:docMk/>
          <pc:sldMk cId="1384466710" sldId="362"/>
        </pc:sldMkLst>
        <pc:spChg chg="mod">
          <ac:chgData name="Harker, David William" userId="a4230b77-512d-4f65-93ca-0053ed7c65de" providerId="ADAL" clId="{6E94A79E-6BB8-4635-A7F4-ED23BAD6B160}" dt="2023-12-06T18:16:39.270" v="340" actId="20577"/>
          <ac:spMkLst>
            <pc:docMk/>
            <pc:sldMk cId="1384466710" sldId="362"/>
            <ac:spMk id="15" creationId="{DA5BE7EA-3500-4B52-B60A-586B9E7893DD}"/>
          </ac:spMkLst>
        </pc:spChg>
        <pc:spChg chg="del">
          <ac:chgData name="Harker, David William" userId="a4230b77-512d-4f65-93ca-0053ed7c65de" providerId="ADAL" clId="{6E94A79E-6BB8-4635-A7F4-ED23BAD6B160}" dt="2023-12-06T18:14:25.576" v="257" actId="478"/>
          <ac:spMkLst>
            <pc:docMk/>
            <pc:sldMk cId="1384466710" sldId="362"/>
            <ac:spMk id="16" creationId="{5659EC32-12B4-4450-933C-CB1A11FAF3F3}"/>
          </ac:spMkLst>
        </pc:spChg>
        <pc:spChg chg="add mod">
          <ac:chgData name="Harker, David William" userId="a4230b77-512d-4f65-93ca-0053ed7c65de" providerId="ADAL" clId="{6E94A79E-6BB8-4635-A7F4-ED23BAD6B160}" dt="2023-12-06T18:15:33.425" v="303" actId="20577"/>
          <ac:spMkLst>
            <pc:docMk/>
            <pc:sldMk cId="1384466710" sldId="362"/>
            <ac:spMk id="22" creationId="{4FD8AC1C-BF68-4C8D-B5BA-0D22B119805D}"/>
          </ac:spMkLst>
        </pc:spChg>
      </pc:sldChg>
      <pc:sldChg chg="addSp delSp modSp mod">
        <pc:chgData name="Harker, David William" userId="a4230b77-512d-4f65-93ca-0053ed7c65de" providerId="ADAL" clId="{6E94A79E-6BB8-4635-A7F4-ED23BAD6B160}" dt="2023-12-06T18:16:34.128" v="339" actId="20577"/>
        <pc:sldMkLst>
          <pc:docMk/>
          <pc:sldMk cId="4223225864" sldId="363"/>
        </pc:sldMkLst>
        <pc:spChg chg="mod">
          <ac:chgData name="Harker, David William" userId="a4230b77-512d-4f65-93ca-0053ed7c65de" providerId="ADAL" clId="{6E94A79E-6BB8-4635-A7F4-ED23BAD6B160}" dt="2023-12-06T18:16:34.128" v="339" actId="20577"/>
          <ac:spMkLst>
            <pc:docMk/>
            <pc:sldMk cId="4223225864" sldId="363"/>
            <ac:spMk id="15" creationId="{DA5BE7EA-3500-4B52-B60A-586B9E7893DD}"/>
          </ac:spMkLst>
        </pc:spChg>
        <pc:spChg chg="del">
          <ac:chgData name="Harker, David William" userId="a4230b77-512d-4f65-93ca-0053ed7c65de" providerId="ADAL" clId="{6E94A79E-6BB8-4635-A7F4-ED23BAD6B160}" dt="2023-12-06T18:14:30.766" v="259" actId="478"/>
          <ac:spMkLst>
            <pc:docMk/>
            <pc:sldMk cId="4223225864" sldId="363"/>
            <ac:spMk id="16" creationId="{5659EC32-12B4-4450-933C-CB1A11FAF3F3}"/>
          </ac:spMkLst>
        </pc:spChg>
        <pc:spChg chg="add mod">
          <ac:chgData name="Harker, David William" userId="a4230b77-512d-4f65-93ca-0053ed7c65de" providerId="ADAL" clId="{6E94A79E-6BB8-4635-A7F4-ED23BAD6B160}" dt="2023-12-06T18:15:42.999" v="308" actId="20577"/>
          <ac:spMkLst>
            <pc:docMk/>
            <pc:sldMk cId="4223225864" sldId="363"/>
            <ac:spMk id="22" creationId="{8DE1495A-3A3E-4C36-B9E4-A7C21F472007}"/>
          </ac:spMkLst>
        </pc:spChg>
      </pc:sldChg>
      <pc:sldChg chg="addSp delSp modSp mod">
        <pc:chgData name="Harker, David William" userId="a4230b77-512d-4f65-93ca-0053ed7c65de" providerId="ADAL" clId="{6E94A79E-6BB8-4635-A7F4-ED23BAD6B160}" dt="2023-12-06T18:16:27.317" v="338" actId="20577"/>
        <pc:sldMkLst>
          <pc:docMk/>
          <pc:sldMk cId="3524446171" sldId="364"/>
        </pc:sldMkLst>
        <pc:spChg chg="mod">
          <ac:chgData name="Harker, David William" userId="a4230b77-512d-4f65-93ca-0053ed7c65de" providerId="ADAL" clId="{6E94A79E-6BB8-4635-A7F4-ED23BAD6B160}" dt="2023-12-06T18:16:27.317" v="338" actId="20577"/>
          <ac:spMkLst>
            <pc:docMk/>
            <pc:sldMk cId="3524446171" sldId="364"/>
            <ac:spMk id="15" creationId="{DA5BE7EA-3500-4B52-B60A-586B9E7893DD}"/>
          </ac:spMkLst>
        </pc:spChg>
        <pc:spChg chg="del">
          <ac:chgData name="Harker, David William" userId="a4230b77-512d-4f65-93ca-0053ed7c65de" providerId="ADAL" clId="{6E94A79E-6BB8-4635-A7F4-ED23BAD6B160}" dt="2023-12-06T18:14:34.958" v="261" actId="478"/>
          <ac:spMkLst>
            <pc:docMk/>
            <pc:sldMk cId="3524446171" sldId="364"/>
            <ac:spMk id="16" creationId="{5659EC32-12B4-4450-933C-CB1A11FAF3F3}"/>
          </ac:spMkLst>
        </pc:spChg>
        <pc:spChg chg="del">
          <ac:chgData name="Harker, David William" userId="a4230b77-512d-4f65-93ca-0053ed7c65de" providerId="ADAL" clId="{6E94A79E-6BB8-4635-A7F4-ED23BAD6B160}" dt="2023-12-06T18:10:57.447" v="124" actId="478"/>
          <ac:spMkLst>
            <pc:docMk/>
            <pc:sldMk cId="3524446171" sldId="364"/>
            <ac:spMk id="25" creationId="{1C136C3F-1A88-4156-AA3E-B2CC68883E6D}"/>
          </ac:spMkLst>
        </pc:spChg>
        <pc:spChg chg="del mod">
          <ac:chgData name="Harker, David William" userId="a4230b77-512d-4f65-93ca-0053ed7c65de" providerId="ADAL" clId="{6E94A79E-6BB8-4635-A7F4-ED23BAD6B160}" dt="2023-12-06T18:10:58.627" v="126" actId="478"/>
          <ac:spMkLst>
            <pc:docMk/>
            <pc:sldMk cId="3524446171" sldId="364"/>
            <ac:spMk id="26" creationId="{2374A56B-244F-463F-97CC-D9BCEFA54AA8}"/>
          </ac:spMkLst>
        </pc:spChg>
        <pc:spChg chg="del">
          <ac:chgData name="Harker, David William" userId="a4230b77-512d-4f65-93ca-0053ed7c65de" providerId="ADAL" clId="{6E94A79E-6BB8-4635-A7F4-ED23BAD6B160}" dt="2023-12-06T18:10:55.479" v="123" actId="478"/>
          <ac:spMkLst>
            <pc:docMk/>
            <pc:sldMk cId="3524446171" sldId="364"/>
            <ac:spMk id="29" creationId="{2B641596-7F4E-4C87-A584-511BEFBC4E92}"/>
          </ac:spMkLst>
        </pc:spChg>
        <pc:spChg chg="add mod">
          <ac:chgData name="Harker, David William" userId="a4230b77-512d-4f65-93ca-0053ed7c65de" providerId="ADAL" clId="{6E94A79E-6BB8-4635-A7F4-ED23BAD6B160}" dt="2023-12-06T18:15:47.948" v="313" actId="20577"/>
          <ac:spMkLst>
            <pc:docMk/>
            <pc:sldMk cId="3524446171" sldId="364"/>
            <ac:spMk id="32" creationId="{412AA97B-F4BF-4B43-BE06-7FCFF9999F99}"/>
          </ac:spMkLst>
        </pc:spChg>
      </pc:sldChg>
      <pc:sldChg chg="addSp delSp modSp mod">
        <pc:chgData name="Harker, David William" userId="a4230b77-512d-4f65-93ca-0053ed7c65de" providerId="ADAL" clId="{6E94A79E-6BB8-4635-A7F4-ED23BAD6B160}" dt="2023-12-06T18:16:23.735" v="337" actId="20577"/>
        <pc:sldMkLst>
          <pc:docMk/>
          <pc:sldMk cId="2858578498" sldId="365"/>
        </pc:sldMkLst>
        <pc:spChg chg="mod">
          <ac:chgData name="Harker, David William" userId="a4230b77-512d-4f65-93ca-0053ed7c65de" providerId="ADAL" clId="{6E94A79E-6BB8-4635-A7F4-ED23BAD6B160}" dt="2023-12-06T18:16:23.735" v="337" actId="20577"/>
          <ac:spMkLst>
            <pc:docMk/>
            <pc:sldMk cId="2858578498" sldId="365"/>
            <ac:spMk id="15" creationId="{DA5BE7EA-3500-4B52-B60A-586B9E7893DD}"/>
          </ac:spMkLst>
        </pc:spChg>
        <pc:spChg chg="del">
          <ac:chgData name="Harker, David William" userId="a4230b77-512d-4f65-93ca-0053ed7c65de" providerId="ADAL" clId="{6E94A79E-6BB8-4635-A7F4-ED23BAD6B160}" dt="2023-12-06T18:14:40.122" v="263" actId="478"/>
          <ac:spMkLst>
            <pc:docMk/>
            <pc:sldMk cId="2858578498" sldId="365"/>
            <ac:spMk id="16" creationId="{5659EC32-12B4-4450-933C-CB1A11FAF3F3}"/>
          </ac:spMkLst>
        </pc:spChg>
        <pc:spChg chg="add mod">
          <ac:chgData name="Harker, David William" userId="a4230b77-512d-4f65-93ca-0053ed7c65de" providerId="ADAL" clId="{6E94A79E-6BB8-4635-A7F4-ED23BAD6B160}" dt="2023-12-06T18:15:52.081" v="318" actId="20577"/>
          <ac:spMkLst>
            <pc:docMk/>
            <pc:sldMk cId="2858578498" sldId="365"/>
            <ac:spMk id="22" creationId="{9E5CEE8A-DB4E-4243-B176-8057DB2E2796}"/>
          </ac:spMkLst>
        </pc:spChg>
      </pc:sldChg>
      <pc:sldChg chg="addSp delSp modSp mod">
        <pc:chgData name="Harker, David William" userId="a4230b77-512d-4f65-93ca-0053ed7c65de" providerId="ADAL" clId="{6E94A79E-6BB8-4635-A7F4-ED23BAD6B160}" dt="2023-12-06T18:16:17.332" v="336" actId="20577"/>
        <pc:sldMkLst>
          <pc:docMk/>
          <pc:sldMk cId="4053807145" sldId="366"/>
        </pc:sldMkLst>
        <pc:spChg chg="mod">
          <ac:chgData name="Harker, David William" userId="a4230b77-512d-4f65-93ca-0053ed7c65de" providerId="ADAL" clId="{6E94A79E-6BB8-4635-A7F4-ED23BAD6B160}" dt="2023-12-06T18:16:17.332" v="336" actId="20577"/>
          <ac:spMkLst>
            <pc:docMk/>
            <pc:sldMk cId="4053807145" sldId="366"/>
            <ac:spMk id="15" creationId="{DA5BE7EA-3500-4B52-B60A-586B9E7893DD}"/>
          </ac:spMkLst>
        </pc:spChg>
        <pc:spChg chg="del">
          <ac:chgData name="Harker, David William" userId="a4230b77-512d-4f65-93ca-0053ed7c65de" providerId="ADAL" clId="{6E94A79E-6BB8-4635-A7F4-ED23BAD6B160}" dt="2023-12-06T18:14:44.154" v="265" actId="478"/>
          <ac:spMkLst>
            <pc:docMk/>
            <pc:sldMk cId="4053807145" sldId="366"/>
            <ac:spMk id="16" creationId="{5659EC32-12B4-4450-933C-CB1A11FAF3F3}"/>
          </ac:spMkLst>
        </pc:spChg>
        <pc:spChg chg="del">
          <ac:chgData name="Harker, David William" userId="a4230b77-512d-4f65-93ca-0053ed7c65de" providerId="ADAL" clId="{6E94A79E-6BB8-4635-A7F4-ED23BAD6B160}" dt="2023-12-06T18:11:04.091" v="128" actId="478"/>
          <ac:spMkLst>
            <pc:docMk/>
            <pc:sldMk cId="4053807145" sldId="366"/>
            <ac:spMk id="27" creationId="{C44A212D-F499-4374-8143-1EAF29EE0A1A}"/>
          </ac:spMkLst>
        </pc:spChg>
        <pc:spChg chg="del mod">
          <ac:chgData name="Harker, David William" userId="a4230b77-512d-4f65-93ca-0053ed7c65de" providerId="ADAL" clId="{6E94A79E-6BB8-4635-A7F4-ED23BAD6B160}" dt="2023-12-06T18:11:05.237" v="130" actId="478"/>
          <ac:spMkLst>
            <pc:docMk/>
            <pc:sldMk cId="4053807145" sldId="366"/>
            <ac:spMk id="28" creationId="{4E4FFB01-70B3-424F-B989-BFCC53A61FF6}"/>
          </ac:spMkLst>
        </pc:spChg>
        <pc:spChg chg="del">
          <ac:chgData name="Harker, David William" userId="a4230b77-512d-4f65-93ca-0053ed7c65de" providerId="ADAL" clId="{6E94A79E-6BB8-4635-A7F4-ED23BAD6B160}" dt="2023-12-06T18:11:02.763" v="127" actId="478"/>
          <ac:spMkLst>
            <pc:docMk/>
            <pc:sldMk cId="4053807145" sldId="366"/>
            <ac:spMk id="32" creationId="{1583BDAE-708D-47BF-A157-23A218C8F85B}"/>
          </ac:spMkLst>
        </pc:spChg>
        <pc:spChg chg="add mod">
          <ac:chgData name="Harker, David William" userId="a4230b77-512d-4f65-93ca-0053ed7c65de" providerId="ADAL" clId="{6E94A79E-6BB8-4635-A7F4-ED23BAD6B160}" dt="2023-12-06T18:15:55.974" v="323" actId="20577"/>
          <ac:spMkLst>
            <pc:docMk/>
            <pc:sldMk cId="4053807145" sldId="366"/>
            <ac:spMk id="40" creationId="{9CB4E841-8126-48FB-9B63-2D8F7A9DCC04}"/>
          </ac:spMkLst>
        </pc:spChg>
      </pc:sldChg>
      <pc:sldChg chg="addSp delSp modSp mod modClrScheme chgLayout">
        <pc:chgData name="Harker, David William" userId="a4230b77-512d-4f65-93ca-0053ed7c65de" providerId="ADAL" clId="{6E94A79E-6BB8-4635-A7F4-ED23BAD6B160}" dt="2023-12-08T18:57:35.589" v="1611" actId="20577"/>
        <pc:sldMkLst>
          <pc:docMk/>
          <pc:sldMk cId="213349891" sldId="372"/>
        </pc:sldMkLst>
        <pc:spChg chg="mod ord">
          <ac:chgData name="Harker, David William" userId="a4230b77-512d-4f65-93ca-0053ed7c65de" providerId="ADAL" clId="{6E94A79E-6BB8-4635-A7F4-ED23BAD6B160}" dt="2023-12-08T18:57:35.589" v="1611" actId="20577"/>
          <ac:spMkLst>
            <pc:docMk/>
            <pc:sldMk cId="213349891" sldId="372"/>
            <ac:spMk id="2" creationId="{7D3AF913-57EA-4442-B355-83A79A69FA6A}"/>
          </ac:spMkLst>
        </pc:spChg>
        <pc:spChg chg="add del mod ord">
          <ac:chgData name="Harker, David William" userId="a4230b77-512d-4f65-93ca-0053ed7c65de" providerId="ADAL" clId="{6E94A79E-6BB8-4635-A7F4-ED23BAD6B160}" dt="2023-12-08T18:56:40.966" v="1572" actId="700"/>
          <ac:spMkLst>
            <pc:docMk/>
            <pc:sldMk cId="213349891" sldId="372"/>
            <ac:spMk id="3" creationId="{B0625ACD-C24B-4999-B72F-0CEA6079E924}"/>
          </ac:spMkLst>
        </pc:spChg>
        <pc:spChg chg="add del mod ord">
          <ac:chgData name="Harker, David William" userId="a4230b77-512d-4f65-93ca-0053ed7c65de" providerId="ADAL" clId="{6E94A79E-6BB8-4635-A7F4-ED23BAD6B160}" dt="2023-12-08T18:57:03.531" v="1575" actId="700"/>
          <ac:spMkLst>
            <pc:docMk/>
            <pc:sldMk cId="213349891" sldId="372"/>
            <ac:spMk id="4" creationId="{CBA0805E-4E48-4770-BDC3-F56DD12C826C}"/>
          </ac:spMkLst>
        </pc:spChg>
        <pc:spChg chg="add del mod ord">
          <ac:chgData name="Harker, David William" userId="a4230b77-512d-4f65-93ca-0053ed7c65de" providerId="ADAL" clId="{6E94A79E-6BB8-4635-A7F4-ED23BAD6B160}" dt="2023-12-08T18:57:15.480" v="1577" actId="478"/>
          <ac:spMkLst>
            <pc:docMk/>
            <pc:sldMk cId="213349891" sldId="372"/>
            <ac:spMk id="6" creationId="{893C3B7A-66EC-421D-8B18-F9E6401621B0}"/>
          </ac:spMkLst>
        </pc:spChg>
        <pc:graphicFrameChg chg="mod modGraphic">
          <ac:chgData name="Harker, David William" userId="a4230b77-512d-4f65-93ca-0053ed7c65de" providerId="ADAL" clId="{6E94A79E-6BB8-4635-A7F4-ED23BAD6B160}" dt="2023-12-08T18:57:21.963" v="1578" actId="1076"/>
          <ac:graphicFrameMkLst>
            <pc:docMk/>
            <pc:sldMk cId="213349891" sldId="372"/>
            <ac:graphicFrameMk id="5" creationId="{1A57E7B6-1C79-4107-8CE0-B35137B038A9}"/>
          </ac:graphicFrameMkLst>
        </pc:graphicFrameChg>
      </pc:sldChg>
      <pc:sldChg chg="addSp delSp modSp del mod">
        <pc:chgData name="Harker, David William" userId="a4230b77-512d-4f65-93ca-0053ed7c65de" providerId="ADAL" clId="{6E94A79E-6BB8-4635-A7F4-ED23BAD6B160}" dt="2023-12-07T19:48:38.616" v="574" actId="47"/>
        <pc:sldMkLst>
          <pc:docMk/>
          <pc:sldMk cId="3930875013" sldId="373"/>
        </pc:sldMkLst>
        <pc:spChg chg="del mod">
          <ac:chgData name="Harker, David William" userId="a4230b77-512d-4f65-93ca-0053ed7c65de" providerId="ADAL" clId="{6E94A79E-6BB8-4635-A7F4-ED23BAD6B160}" dt="2023-12-07T18:19:44.456" v="416" actId="478"/>
          <ac:spMkLst>
            <pc:docMk/>
            <pc:sldMk cId="3930875013" sldId="373"/>
            <ac:spMk id="2" creationId="{7D3AF913-57EA-4442-B355-83A79A69FA6A}"/>
          </ac:spMkLst>
        </pc:spChg>
        <pc:spChg chg="add mod">
          <ac:chgData name="Harker, David William" userId="a4230b77-512d-4f65-93ca-0053ed7c65de" providerId="ADAL" clId="{6E94A79E-6BB8-4635-A7F4-ED23BAD6B160}" dt="2023-12-07T18:19:44.456" v="416" actId="478"/>
          <ac:spMkLst>
            <pc:docMk/>
            <pc:sldMk cId="3930875013" sldId="373"/>
            <ac:spMk id="6" creationId="{B017E54C-CA19-4692-86C0-516F32768222}"/>
          </ac:spMkLst>
        </pc:spChg>
        <pc:graphicFrameChg chg="mod modGraphic">
          <ac:chgData name="Harker, David William" userId="a4230b77-512d-4f65-93ca-0053ed7c65de" providerId="ADAL" clId="{6E94A79E-6BB8-4635-A7F4-ED23BAD6B160}" dt="2023-12-06T21:01:58.461" v="354" actId="20577"/>
          <ac:graphicFrameMkLst>
            <pc:docMk/>
            <pc:sldMk cId="3930875013" sldId="373"/>
            <ac:graphicFrameMk id="5" creationId="{1A57E7B6-1C79-4107-8CE0-B35137B038A9}"/>
          </ac:graphicFrameMkLst>
        </pc:graphicFrameChg>
      </pc:sldChg>
      <pc:sldChg chg="modSp del mod">
        <pc:chgData name="Harker, David William" userId="a4230b77-512d-4f65-93ca-0053ed7c65de" providerId="ADAL" clId="{6E94A79E-6BB8-4635-A7F4-ED23BAD6B160}" dt="2023-12-07T19:48:40.063" v="575" actId="47"/>
        <pc:sldMkLst>
          <pc:docMk/>
          <pc:sldMk cId="1395084810" sldId="374"/>
        </pc:sldMkLst>
        <pc:graphicFrameChg chg="modGraphic">
          <ac:chgData name="Harker, David William" userId="a4230b77-512d-4f65-93ca-0053ed7c65de" providerId="ADAL" clId="{6E94A79E-6BB8-4635-A7F4-ED23BAD6B160}" dt="2023-12-07T15:33:01.690" v="401" actId="20577"/>
          <ac:graphicFrameMkLst>
            <pc:docMk/>
            <pc:sldMk cId="1395084810" sldId="374"/>
            <ac:graphicFrameMk id="5" creationId="{1A57E7B6-1C79-4107-8CE0-B35137B038A9}"/>
          </ac:graphicFrameMkLst>
        </pc:graphicFrameChg>
      </pc:sldChg>
      <pc:sldChg chg="modSp del mod">
        <pc:chgData name="Harker, David William" userId="a4230b77-512d-4f65-93ca-0053ed7c65de" providerId="ADAL" clId="{6E94A79E-6BB8-4635-A7F4-ED23BAD6B160}" dt="2023-12-07T19:50:15.689" v="582" actId="47"/>
        <pc:sldMkLst>
          <pc:docMk/>
          <pc:sldMk cId="495508552" sldId="375"/>
        </pc:sldMkLst>
        <pc:graphicFrameChg chg="modGraphic">
          <ac:chgData name="Harker, David William" userId="a4230b77-512d-4f65-93ca-0053ed7c65de" providerId="ADAL" clId="{6E94A79E-6BB8-4635-A7F4-ED23BAD6B160}" dt="2023-12-07T15:33:05.384" v="403" actId="20577"/>
          <ac:graphicFrameMkLst>
            <pc:docMk/>
            <pc:sldMk cId="495508552" sldId="375"/>
            <ac:graphicFrameMk id="5" creationId="{1A57E7B6-1C79-4107-8CE0-B35137B038A9}"/>
          </ac:graphicFrameMkLst>
        </pc:graphicFrameChg>
      </pc:sldChg>
      <pc:sldChg chg="modSp mod">
        <pc:chgData name="Harker, David William" userId="a4230b77-512d-4f65-93ca-0053ed7c65de" providerId="ADAL" clId="{6E94A79E-6BB8-4635-A7F4-ED23BAD6B160}" dt="2023-12-07T15:29:19.846" v="398" actId="20577"/>
        <pc:sldMkLst>
          <pc:docMk/>
          <pc:sldMk cId="1550269441" sldId="376"/>
        </pc:sldMkLst>
        <pc:spChg chg="mod">
          <ac:chgData name="Harker, David William" userId="a4230b77-512d-4f65-93ca-0053ed7c65de" providerId="ADAL" clId="{6E94A79E-6BB8-4635-A7F4-ED23BAD6B160}" dt="2023-12-07T15:29:19.846" v="398" actId="20577"/>
          <ac:spMkLst>
            <pc:docMk/>
            <pc:sldMk cId="1550269441" sldId="376"/>
            <ac:spMk id="3" creationId="{E27379BA-AFEC-43BC-AD30-BF2F971FC2E7}"/>
          </ac:spMkLst>
        </pc:spChg>
      </pc:sldChg>
      <pc:sldChg chg="modSp mod">
        <pc:chgData name="Harker, David William" userId="a4230b77-512d-4f65-93ca-0053ed7c65de" providerId="ADAL" clId="{6E94A79E-6BB8-4635-A7F4-ED23BAD6B160}" dt="2023-12-05T14:35:59.330" v="50" actId="6549"/>
        <pc:sldMkLst>
          <pc:docMk/>
          <pc:sldMk cId="1726922718" sldId="378"/>
        </pc:sldMkLst>
        <pc:spChg chg="mod">
          <ac:chgData name="Harker, David William" userId="a4230b77-512d-4f65-93ca-0053ed7c65de" providerId="ADAL" clId="{6E94A79E-6BB8-4635-A7F4-ED23BAD6B160}" dt="2023-12-05T14:35:59.330" v="50" actId="6549"/>
          <ac:spMkLst>
            <pc:docMk/>
            <pc:sldMk cId="1726922718" sldId="378"/>
            <ac:spMk id="3" creationId="{E27379BA-AFEC-43BC-AD30-BF2F971FC2E7}"/>
          </ac:spMkLst>
        </pc:spChg>
      </pc:sldChg>
      <pc:sldChg chg="modSp mod">
        <pc:chgData name="Harker, David William" userId="a4230b77-512d-4f65-93ca-0053ed7c65de" providerId="ADAL" clId="{6E94A79E-6BB8-4635-A7F4-ED23BAD6B160}" dt="2023-12-08T19:17:14.849" v="2547" actId="20577"/>
        <pc:sldMkLst>
          <pc:docMk/>
          <pc:sldMk cId="1528309395" sldId="383"/>
        </pc:sldMkLst>
        <pc:spChg chg="mod">
          <ac:chgData name="Harker, David William" userId="a4230b77-512d-4f65-93ca-0053ed7c65de" providerId="ADAL" clId="{6E94A79E-6BB8-4635-A7F4-ED23BAD6B160}" dt="2023-12-08T19:17:14.849" v="2547" actId="20577"/>
          <ac:spMkLst>
            <pc:docMk/>
            <pc:sldMk cId="1528309395" sldId="383"/>
            <ac:spMk id="3" creationId="{E27379BA-AFEC-43BC-AD30-BF2F971FC2E7}"/>
          </ac:spMkLst>
        </pc:spChg>
      </pc:sldChg>
      <pc:sldChg chg="modSp mod">
        <pc:chgData name="Harker, David William" userId="a4230b77-512d-4f65-93ca-0053ed7c65de" providerId="ADAL" clId="{6E94A79E-6BB8-4635-A7F4-ED23BAD6B160}" dt="2023-12-08T19:16:42.662" v="2529" actId="1076"/>
        <pc:sldMkLst>
          <pc:docMk/>
          <pc:sldMk cId="847765661" sldId="384"/>
        </pc:sldMkLst>
        <pc:spChg chg="mod">
          <ac:chgData name="Harker, David William" userId="a4230b77-512d-4f65-93ca-0053ed7c65de" providerId="ADAL" clId="{6E94A79E-6BB8-4635-A7F4-ED23BAD6B160}" dt="2023-12-08T19:16:42.662" v="2529" actId="1076"/>
          <ac:spMkLst>
            <pc:docMk/>
            <pc:sldMk cId="847765661" sldId="384"/>
            <ac:spMk id="3" creationId="{E27379BA-AFEC-43BC-AD30-BF2F971FC2E7}"/>
          </ac:spMkLst>
        </pc:spChg>
      </pc:sldChg>
      <pc:sldChg chg="addSp delSp modSp mod">
        <pc:chgData name="Harker, David William" userId="a4230b77-512d-4f65-93ca-0053ed7c65de" providerId="ADAL" clId="{6E94A79E-6BB8-4635-A7F4-ED23BAD6B160}" dt="2023-12-07T15:28:38.441" v="377" actId="1076"/>
        <pc:sldMkLst>
          <pc:docMk/>
          <pc:sldMk cId="1365771094" sldId="385"/>
        </pc:sldMkLst>
        <pc:spChg chg="mod">
          <ac:chgData name="Harker, David William" userId="a4230b77-512d-4f65-93ca-0053ed7c65de" providerId="ADAL" clId="{6E94A79E-6BB8-4635-A7F4-ED23BAD6B160}" dt="2023-12-06T18:16:14.063" v="335" actId="20577"/>
          <ac:spMkLst>
            <pc:docMk/>
            <pc:sldMk cId="1365771094" sldId="385"/>
            <ac:spMk id="15" creationId="{DA5BE7EA-3500-4B52-B60A-586B9E7893DD}"/>
          </ac:spMkLst>
        </pc:spChg>
        <pc:spChg chg="del">
          <ac:chgData name="Harker, David William" userId="a4230b77-512d-4f65-93ca-0053ed7c65de" providerId="ADAL" clId="{6E94A79E-6BB8-4635-A7F4-ED23BAD6B160}" dt="2023-12-06T18:14:48.240" v="267" actId="478"/>
          <ac:spMkLst>
            <pc:docMk/>
            <pc:sldMk cId="1365771094" sldId="385"/>
            <ac:spMk id="16" creationId="{5659EC32-12B4-4450-933C-CB1A11FAF3F3}"/>
          </ac:spMkLst>
        </pc:spChg>
        <pc:spChg chg="add mod">
          <ac:chgData name="Harker, David William" userId="a4230b77-512d-4f65-93ca-0053ed7c65de" providerId="ADAL" clId="{6E94A79E-6BB8-4635-A7F4-ED23BAD6B160}" dt="2023-12-06T18:16:02.559" v="328" actId="20577"/>
          <ac:spMkLst>
            <pc:docMk/>
            <pc:sldMk cId="1365771094" sldId="385"/>
            <ac:spMk id="32" creationId="{5C62C545-1837-481D-B46C-9745674A740B}"/>
          </ac:spMkLst>
        </pc:spChg>
        <pc:cxnChg chg="mod">
          <ac:chgData name="Harker, David William" userId="a4230b77-512d-4f65-93ca-0053ed7c65de" providerId="ADAL" clId="{6E94A79E-6BB8-4635-A7F4-ED23BAD6B160}" dt="2023-12-07T15:28:38.441" v="377" actId="1076"/>
          <ac:cxnSpMkLst>
            <pc:docMk/>
            <pc:sldMk cId="1365771094" sldId="385"/>
            <ac:cxnSpMk id="47" creationId="{20A63A9D-6619-4F19-8C80-F2756BD613CC}"/>
          </ac:cxnSpMkLst>
        </pc:cxnChg>
      </pc:sldChg>
      <pc:sldChg chg="addSp delSp modSp mod">
        <pc:chgData name="Harker, David William" userId="a4230b77-512d-4f65-93ca-0053ed7c65de" providerId="ADAL" clId="{6E94A79E-6BB8-4635-A7F4-ED23BAD6B160}" dt="2023-12-06T18:16:10.290" v="334" actId="20577"/>
        <pc:sldMkLst>
          <pc:docMk/>
          <pc:sldMk cId="4228915848" sldId="386"/>
        </pc:sldMkLst>
        <pc:spChg chg="mod">
          <ac:chgData name="Harker, David William" userId="a4230b77-512d-4f65-93ca-0053ed7c65de" providerId="ADAL" clId="{6E94A79E-6BB8-4635-A7F4-ED23BAD6B160}" dt="2023-12-06T18:16:10.290" v="334" actId="20577"/>
          <ac:spMkLst>
            <pc:docMk/>
            <pc:sldMk cId="4228915848" sldId="386"/>
            <ac:spMk id="15" creationId="{DA5BE7EA-3500-4B52-B60A-586B9E7893DD}"/>
          </ac:spMkLst>
        </pc:spChg>
        <pc:spChg chg="del">
          <ac:chgData name="Harker, David William" userId="a4230b77-512d-4f65-93ca-0053ed7c65de" providerId="ADAL" clId="{6E94A79E-6BB8-4635-A7F4-ED23BAD6B160}" dt="2023-12-06T18:14:52.373" v="269" actId="478"/>
          <ac:spMkLst>
            <pc:docMk/>
            <pc:sldMk cId="4228915848" sldId="386"/>
            <ac:spMk id="16" creationId="{5659EC32-12B4-4450-933C-CB1A11FAF3F3}"/>
          </ac:spMkLst>
        </pc:spChg>
        <pc:spChg chg="add mod">
          <ac:chgData name="Harker, David William" userId="a4230b77-512d-4f65-93ca-0053ed7c65de" providerId="ADAL" clId="{6E94A79E-6BB8-4635-A7F4-ED23BAD6B160}" dt="2023-12-06T18:16:07.031" v="333" actId="20577"/>
          <ac:spMkLst>
            <pc:docMk/>
            <pc:sldMk cId="4228915848" sldId="386"/>
            <ac:spMk id="40" creationId="{3484B949-740B-4F28-B4CD-34A475094611}"/>
          </ac:spMkLst>
        </pc:spChg>
      </pc:sldChg>
      <pc:sldChg chg="modSp mod modAnim">
        <pc:chgData name="Harker, David William" userId="a4230b77-512d-4f65-93ca-0053ed7c65de" providerId="ADAL" clId="{6E94A79E-6BB8-4635-A7F4-ED23BAD6B160}" dt="2023-12-08T14:29:30.096" v="650"/>
        <pc:sldMkLst>
          <pc:docMk/>
          <pc:sldMk cId="1516894173" sldId="387"/>
        </pc:sldMkLst>
        <pc:spChg chg="mod">
          <ac:chgData name="Harker, David William" userId="a4230b77-512d-4f65-93ca-0053ed7c65de" providerId="ADAL" clId="{6E94A79E-6BB8-4635-A7F4-ED23BAD6B160}" dt="2023-12-08T14:28:57.146" v="638" actId="20578"/>
          <ac:spMkLst>
            <pc:docMk/>
            <pc:sldMk cId="1516894173" sldId="387"/>
            <ac:spMk id="4" creationId="{F79DCBB9-A328-4C25-A102-2A90CB4570E7}"/>
          </ac:spMkLst>
        </pc:spChg>
      </pc:sldChg>
      <pc:sldChg chg="addSp modSp mod modAnim">
        <pc:chgData name="Harker, David William" userId="a4230b77-512d-4f65-93ca-0053ed7c65de" providerId="ADAL" clId="{6E94A79E-6BB8-4635-A7F4-ED23BAD6B160}" dt="2023-12-08T14:33:55.616" v="659"/>
        <pc:sldMkLst>
          <pc:docMk/>
          <pc:sldMk cId="3500280846" sldId="388"/>
        </pc:sldMkLst>
        <pc:spChg chg="mod">
          <ac:chgData name="Harker, David William" userId="a4230b77-512d-4f65-93ca-0053ed7c65de" providerId="ADAL" clId="{6E94A79E-6BB8-4635-A7F4-ED23BAD6B160}" dt="2023-12-07T15:26:13.943" v="372" actId="6549"/>
          <ac:spMkLst>
            <pc:docMk/>
            <pc:sldMk cId="3500280846" sldId="388"/>
            <ac:spMk id="2" creationId="{9219881E-71EB-4819-9B4F-0C04BB2C335A}"/>
          </ac:spMkLst>
        </pc:spChg>
        <pc:spChg chg="add mod">
          <ac:chgData name="Harker, David William" userId="a4230b77-512d-4f65-93ca-0053ed7c65de" providerId="ADAL" clId="{6E94A79E-6BB8-4635-A7F4-ED23BAD6B160}" dt="2023-12-05T14:32:07.677" v="35" actId="1076"/>
          <ac:spMkLst>
            <pc:docMk/>
            <pc:sldMk cId="3500280846" sldId="388"/>
            <ac:spMk id="3" creationId="{6217D97D-E052-43F8-8B2C-6641E7C60B84}"/>
          </ac:spMkLst>
        </pc:spChg>
      </pc:sldChg>
      <pc:sldChg chg="addSp delSp modSp add del mod">
        <pc:chgData name="Harker, David William" userId="a4230b77-512d-4f65-93ca-0053ed7c65de" providerId="ADAL" clId="{6E94A79E-6BB8-4635-A7F4-ED23BAD6B160}" dt="2023-12-07T15:26:46.524" v="373" actId="47"/>
        <pc:sldMkLst>
          <pc:docMk/>
          <pc:sldMk cId="581799268" sldId="389"/>
        </pc:sldMkLst>
        <pc:spChg chg="del">
          <ac:chgData name="Harker, David William" userId="a4230b77-512d-4f65-93ca-0053ed7c65de" providerId="ADAL" clId="{6E94A79E-6BB8-4635-A7F4-ED23BAD6B160}" dt="2023-12-06T18:11:47.155" v="134" actId="478"/>
          <ac:spMkLst>
            <pc:docMk/>
            <pc:sldMk cId="581799268" sldId="389"/>
            <ac:spMk id="5" creationId="{F9AABDC7-16A1-4EA2-9E2E-F6C27698AAAD}"/>
          </ac:spMkLst>
        </pc:spChg>
        <pc:spChg chg="add del mod">
          <ac:chgData name="Harker, David William" userId="a4230b77-512d-4f65-93ca-0053ed7c65de" providerId="ADAL" clId="{6E94A79E-6BB8-4635-A7F4-ED23BAD6B160}" dt="2023-12-06T18:12:27.518" v="183" actId="478"/>
          <ac:spMkLst>
            <pc:docMk/>
            <pc:sldMk cId="581799268" sldId="389"/>
            <ac:spMk id="6" creationId="{11104191-5D36-4A3D-814B-DAC298F9C0F1}"/>
          </ac:spMkLst>
        </pc:spChg>
        <pc:graphicFrameChg chg="mod modGraphic">
          <ac:chgData name="Harker, David William" userId="a4230b77-512d-4f65-93ca-0053ed7c65de" providerId="ADAL" clId="{6E94A79E-6BB8-4635-A7F4-ED23BAD6B160}" dt="2023-12-06T18:12:43.115" v="187" actId="20577"/>
          <ac:graphicFrameMkLst>
            <pc:docMk/>
            <pc:sldMk cId="581799268" sldId="389"/>
            <ac:graphicFrameMk id="4" creationId="{A7BF22EC-34C1-48F8-90E7-E7909B399E2F}"/>
          </ac:graphicFrameMkLst>
        </pc:graphicFrameChg>
      </pc:sldChg>
      <pc:sldChg chg="addSp delSp modSp add del mod">
        <pc:chgData name="Harker, David William" userId="a4230b77-512d-4f65-93ca-0053ed7c65de" providerId="ADAL" clId="{6E94A79E-6BB8-4635-A7F4-ED23BAD6B160}" dt="2023-12-07T15:26:47.547" v="374" actId="47"/>
        <pc:sldMkLst>
          <pc:docMk/>
          <pc:sldMk cId="3772266817" sldId="390"/>
        </pc:sldMkLst>
        <pc:spChg chg="del">
          <ac:chgData name="Harker, David William" userId="a4230b77-512d-4f65-93ca-0053ed7c65de" providerId="ADAL" clId="{6E94A79E-6BB8-4635-A7F4-ED23BAD6B160}" dt="2023-12-06T18:11:42.912" v="133" actId="478"/>
          <ac:spMkLst>
            <pc:docMk/>
            <pc:sldMk cId="3772266817" sldId="390"/>
            <ac:spMk id="5" creationId="{F9AABDC7-16A1-4EA2-9E2E-F6C27698AAAD}"/>
          </ac:spMkLst>
        </pc:spChg>
        <pc:spChg chg="add del mod">
          <ac:chgData name="Harker, David William" userId="a4230b77-512d-4f65-93ca-0053ed7c65de" providerId="ADAL" clId="{6E94A79E-6BB8-4635-A7F4-ED23BAD6B160}" dt="2023-12-06T18:11:55.092" v="137" actId="478"/>
          <ac:spMkLst>
            <pc:docMk/>
            <pc:sldMk cId="3772266817" sldId="390"/>
            <ac:spMk id="6" creationId="{03383AC5-441F-4309-ABA9-5027CDD98CE4}"/>
          </ac:spMkLst>
        </pc:spChg>
        <pc:graphicFrameChg chg="modGraphic">
          <ac:chgData name="Harker, David William" userId="a4230b77-512d-4f65-93ca-0053ed7c65de" providerId="ADAL" clId="{6E94A79E-6BB8-4635-A7F4-ED23BAD6B160}" dt="2023-12-06T18:12:20.717" v="182" actId="2711"/>
          <ac:graphicFrameMkLst>
            <pc:docMk/>
            <pc:sldMk cId="3772266817" sldId="390"/>
            <ac:graphicFrameMk id="4" creationId="{A7BF22EC-34C1-48F8-90E7-E7909B399E2F}"/>
          </ac:graphicFrameMkLst>
        </pc:graphicFrameChg>
      </pc:sldChg>
      <pc:sldChg chg="addSp modSp add mod">
        <pc:chgData name="Harker, David William" userId="a4230b77-512d-4f65-93ca-0053ed7c65de" providerId="ADAL" clId="{6E94A79E-6BB8-4635-A7F4-ED23BAD6B160}" dt="2023-12-08T18:52:26.383" v="1320" actId="20577"/>
        <pc:sldMkLst>
          <pc:docMk/>
          <pc:sldMk cId="3031245413" sldId="391"/>
        </pc:sldMkLst>
        <pc:spChg chg="mod">
          <ac:chgData name="Harker, David William" userId="a4230b77-512d-4f65-93ca-0053ed7c65de" providerId="ADAL" clId="{6E94A79E-6BB8-4635-A7F4-ED23BAD6B160}" dt="2023-12-08T18:52:26.383" v="1320" actId="20577"/>
          <ac:spMkLst>
            <pc:docMk/>
            <pc:sldMk cId="3031245413" sldId="391"/>
            <ac:spMk id="2" creationId="{6F1E29A0-2DD9-42C0-9AE9-345528616FF1}"/>
          </ac:spMkLst>
        </pc:spChg>
        <pc:spChg chg="add mod">
          <ac:chgData name="Harker, David William" userId="a4230b77-512d-4f65-93ca-0053ed7c65de" providerId="ADAL" clId="{6E94A79E-6BB8-4635-A7F4-ED23BAD6B160}" dt="2023-12-08T18:49:31.404" v="949" actId="20577"/>
          <ac:spMkLst>
            <pc:docMk/>
            <pc:sldMk cId="3031245413" sldId="391"/>
            <ac:spMk id="5" creationId="{B35DB13C-5F91-46DA-8BCD-BC9C4E712B33}"/>
          </ac:spMkLst>
        </pc:spChg>
      </pc:sldChg>
      <pc:sldChg chg="addSp modSp add mod">
        <pc:chgData name="Harker, David William" userId="a4230b77-512d-4f65-93ca-0053ed7c65de" providerId="ADAL" clId="{6E94A79E-6BB8-4635-A7F4-ED23BAD6B160}" dt="2023-12-08T18:52:31.472" v="1322" actId="20577"/>
        <pc:sldMkLst>
          <pc:docMk/>
          <pc:sldMk cId="4106273328" sldId="392"/>
        </pc:sldMkLst>
        <pc:spChg chg="mod">
          <ac:chgData name="Harker, David William" userId="a4230b77-512d-4f65-93ca-0053ed7c65de" providerId="ADAL" clId="{6E94A79E-6BB8-4635-A7F4-ED23BAD6B160}" dt="2023-12-08T18:52:31.472" v="1322" actId="20577"/>
          <ac:spMkLst>
            <pc:docMk/>
            <pc:sldMk cId="4106273328" sldId="392"/>
            <ac:spMk id="2" creationId="{6F1E29A0-2DD9-42C0-9AE9-345528616FF1}"/>
          </ac:spMkLst>
        </pc:spChg>
        <pc:spChg chg="add mod">
          <ac:chgData name="Harker, David William" userId="a4230b77-512d-4f65-93ca-0053ed7c65de" providerId="ADAL" clId="{6E94A79E-6BB8-4635-A7F4-ED23BAD6B160}" dt="2023-12-08T18:51:48.970" v="1318" actId="20577"/>
          <ac:spMkLst>
            <pc:docMk/>
            <pc:sldMk cId="4106273328" sldId="392"/>
            <ac:spMk id="5" creationId="{F5C236EB-75B7-4A95-B019-51BC6C327469}"/>
          </ac:spMkLst>
        </pc:spChg>
      </pc:sldChg>
      <pc:sldChg chg="addSp delSp modSp add mod">
        <pc:chgData name="Harker, David William" userId="a4230b77-512d-4f65-93ca-0053ed7c65de" providerId="ADAL" clId="{6E94A79E-6BB8-4635-A7F4-ED23BAD6B160}" dt="2023-12-08T18:54:48.037" v="1570" actId="20577"/>
        <pc:sldMkLst>
          <pc:docMk/>
          <pc:sldMk cId="509510271" sldId="393"/>
        </pc:sldMkLst>
        <pc:spChg chg="add mod">
          <ac:chgData name="Harker, David William" userId="a4230b77-512d-4f65-93ca-0053ed7c65de" providerId="ADAL" clId="{6E94A79E-6BB8-4635-A7F4-ED23BAD6B160}" dt="2023-12-08T18:54:48.037" v="1570" actId="20577"/>
          <ac:spMkLst>
            <pc:docMk/>
            <pc:sldMk cId="509510271" sldId="393"/>
            <ac:spMk id="5" creationId="{7F464C92-7DFC-403E-A4C0-986F67A383D8}"/>
          </ac:spMkLst>
        </pc:spChg>
        <pc:spChg chg="del">
          <ac:chgData name="Harker, David William" userId="a4230b77-512d-4f65-93ca-0053ed7c65de" providerId="ADAL" clId="{6E94A79E-6BB8-4635-A7F4-ED23BAD6B160}" dt="2023-12-07T15:24:24.015" v="369" actId="478"/>
          <ac:spMkLst>
            <pc:docMk/>
            <pc:sldMk cId="509510271" sldId="393"/>
            <ac:spMk id="5" creationId="{F9AABDC7-16A1-4EA2-9E2E-F6C27698AAAD}"/>
          </ac:spMkLst>
        </pc:spChg>
        <pc:spChg chg="add del mod">
          <ac:chgData name="Harker, David William" userId="a4230b77-512d-4f65-93ca-0053ed7c65de" providerId="ADAL" clId="{6E94A79E-6BB8-4635-A7F4-ED23BAD6B160}" dt="2023-12-07T15:24:26.096" v="370" actId="478"/>
          <ac:spMkLst>
            <pc:docMk/>
            <pc:sldMk cId="509510271" sldId="393"/>
            <ac:spMk id="6" creationId="{5A0E488A-BA8B-48BB-AF3B-22715991CA85}"/>
          </ac:spMkLst>
        </pc:spChg>
        <pc:graphicFrameChg chg="modGraphic">
          <ac:chgData name="Harker, David William" userId="a4230b77-512d-4f65-93ca-0053ed7c65de" providerId="ADAL" clId="{6E94A79E-6BB8-4635-A7F4-ED23BAD6B160}" dt="2023-12-07T15:30:41.042" v="399" actId="20577"/>
          <ac:graphicFrameMkLst>
            <pc:docMk/>
            <pc:sldMk cId="509510271" sldId="393"/>
            <ac:graphicFrameMk id="4" creationId="{A7BF22EC-34C1-48F8-90E7-E7909B399E2F}"/>
          </ac:graphicFrameMkLst>
        </pc:graphicFrameChg>
      </pc:sldChg>
      <pc:sldChg chg="modSp add del mod">
        <pc:chgData name="Harker, David William" userId="a4230b77-512d-4f65-93ca-0053ed7c65de" providerId="ADAL" clId="{6E94A79E-6BB8-4635-A7F4-ED23BAD6B160}" dt="2023-12-08T18:58:13.189" v="1621" actId="47"/>
        <pc:sldMkLst>
          <pc:docMk/>
          <pc:sldMk cId="2861956856" sldId="394"/>
        </pc:sldMkLst>
        <pc:graphicFrameChg chg="modGraphic">
          <ac:chgData name="Harker, David William" userId="a4230b77-512d-4f65-93ca-0053ed7c65de" providerId="ADAL" clId="{6E94A79E-6BB8-4635-A7F4-ED23BAD6B160}" dt="2023-12-07T19:45:34.123" v="572" actId="113"/>
          <ac:graphicFrameMkLst>
            <pc:docMk/>
            <pc:sldMk cId="2861956856" sldId="394"/>
            <ac:graphicFrameMk id="5" creationId="{1A57E7B6-1C79-4107-8CE0-B35137B038A9}"/>
          </ac:graphicFrameMkLst>
        </pc:graphicFrameChg>
      </pc:sldChg>
      <pc:sldChg chg="modSp add del mod">
        <pc:chgData name="Harker, David William" userId="a4230b77-512d-4f65-93ca-0053ed7c65de" providerId="ADAL" clId="{6E94A79E-6BB8-4635-A7F4-ED23BAD6B160}" dt="2023-12-08T18:58:16.571" v="1622" actId="47"/>
        <pc:sldMkLst>
          <pc:docMk/>
          <pc:sldMk cId="2484659644" sldId="395"/>
        </pc:sldMkLst>
        <pc:graphicFrameChg chg="modGraphic">
          <ac:chgData name="Harker, David William" userId="a4230b77-512d-4f65-93ca-0053ed7c65de" providerId="ADAL" clId="{6E94A79E-6BB8-4635-A7F4-ED23BAD6B160}" dt="2023-12-07T19:45:43.345" v="573" actId="113"/>
          <ac:graphicFrameMkLst>
            <pc:docMk/>
            <pc:sldMk cId="2484659644" sldId="395"/>
            <ac:graphicFrameMk id="5" creationId="{1A57E7B6-1C79-4107-8CE0-B35137B038A9}"/>
          </ac:graphicFrameMkLst>
        </pc:graphicFrameChg>
      </pc:sldChg>
      <pc:sldChg chg="modSp add del mod">
        <pc:chgData name="Harker, David William" userId="a4230b77-512d-4f65-93ca-0053ed7c65de" providerId="ADAL" clId="{6E94A79E-6BB8-4635-A7F4-ED23BAD6B160}" dt="2023-12-08T18:58:18.562" v="1623" actId="47"/>
        <pc:sldMkLst>
          <pc:docMk/>
          <pc:sldMk cId="3183727606" sldId="396"/>
        </pc:sldMkLst>
        <pc:graphicFrameChg chg="modGraphic">
          <ac:chgData name="Harker, David William" userId="a4230b77-512d-4f65-93ca-0053ed7c65de" providerId="ADAL" clId="{6E94A79E-6BB8-4635-A7F4-ED23BAD6B160}" dt="2023-12-07T19:49:13.916" v="581" actId="113"/>
          <ac:graphicFrameMkLst>
            <pc:docMk/>
            <pc:sldMk cId="3183727606" sldId="396"/>
            <ac:graphicFrameMk id="5" creationId="{1A57E7B6-1C79-4107-8CE0-B35137B038A9}"/>
          </ac:graphicFrameMkLst>
        </pc:graphicFrameChg>
      </pc:sldChg>
      <pc:sldChg chg="modSp add mod">
        <pc:chgData name="Harker, David William" userId="a4230b77-512d-4f65-93ca-0053ed7c65de" providerId="ADAL" clId="{6E94A79E-6BB8-4635-A7F4-ED23BAD6B160}" dt="2023-12-08T18:46:34.234" v="712" actId="20577"/>
        <pc:sldMkLst>
          <pc:docMk/>
          <pc:sldMk cId="2293524103" sldId="397"/>
        </pc:sldMkLst>
        <pc:spChg chg="mod">
          <ac:chgData name="Harker, David William" userId="a4230b77-512d-4f65-93ca-0053ed7c65de" providerId="ADAL" clId="{6E94A79E-6BB8-4635-A7F4-ED23BAD6B160}" dt="2023-12-08T18:46:34.234" v="712" actId="20577"/>
          <ac:spMkLst>
            <pc:docMk/>
            <pc:sldMk cId="2293524103" sldId="397"/>
            <ac:spMk id="3" creationId="{E27379BA-AFEC-43BC-AD30-BF2F971FC2E7}"/>
          </ac:spMkLst>
        </pc:spChg>
      </pc:sldChg>
      <pc:sldChg chg="modSp add mod modAnim">
        <pc:chgData name="Harker, David William" userId="a4230b77-512d-4f65-93ca-0053ed7c65de" providerId="ADAL" clId="{6E94A79E-6BB8-4635-A7F4-ED23BAD6B160}" dt="2023-12-08T19:13:47.786" v="2517" actId="20577"/>
        <pc:sldMkLst>
          <pc:docMk/>
          <pc:sldMk cId="1618646933" sldId="398"/>
        </pc:sldMkLst>
        <pc:spChg chg="mod">
          <ac:chgData name="Harker, David William" userId="a4230b77-512d-4f65-93ca-0053ed7c65de" providerId="ADAL" clId="{6E94A79E-6BB8-4635-A7F4-ED23BAD6B160}" dt="2023-12-08T19:13:47.786" v="2517" actId="20577"/>
          <ac:spMkLst>
            <pc:docMk/>
            <pc:sldMk cId="1618646933" sldId="398"/>
            <ac:spMk id="3" creationId="{216FEF2F-8D4F-4895-B4A6-EB4DCD523754}"/>
          </ac:spMkLst>
        </pc:spChg>
      </pc:sldChg>
      <pc:sldChg chg="add del">
        <pc:chgData name="Harker, David William" userId="a4230b77-512d-4f65-93ca-0053ed7c65de" providerId="ADAL" clId="{6E94A79E-6BB8-4635-A7F4-ED23BAD6B160}" dt="2023-12-08T13:16:32.791" v="613"/>
        <pc:sldMkLst>
          <pc:docMk/>
          <pc:sldMk cId="3092972846" sldId="398"/>
        </pc:sldMkLst>
      </pc:sldChg>
      <pc:sldChg chg="modSp add del mod">
        <pc:chgData name="Harker, David William" userId="a4230b77-512d-4f65-93ca-0053ed7c65de" providerId="ADAL" clId="{6E94A79E-6BB8-4635-A7F4-ED23BAD6B160}" dt="2023-12-08T18:58:09.318" v="1619" actId="47"/>
        <pc:sldMkLst>
          <pc:docMk/>
          <pc:sldMk cId="4090981950" sldId="398"/>
        </pc:sldMkLst>
        <pc:graphicFrameChg chg="mod modGraphic">
          <ac:chgData name="Harker, David William" userId="a4230b77-512d-4f65-93ca-0053ed7c65de" providerId="ADAL" clId="{6E94A79E-6BB8-4635-A7F4-ED23BAD6B160}" dt="2023-12-08T18:58:04.720" v="1618" actId="14100"/>
          <ac:graphicFrameMkLst>
            <pc:docMk/>
            <pc:sldMk cId="4090981950" sldId="398"/>
            <ac:graphicFrameMk id="5" creationId="{1A57E7B6-1C79-4107-8CE0-B35137B038A9}"/>
          </ac:graphicFrameMkLst>
        </pc:graphicFrameChg>
      </pc:sldChg>
      <pc:sldChg chg="add del">
        <pc:chgData name="Harker, David William" userId="a4230b77-512d-4f65-93ca-0053ed7c65de" providerId="ADAL" clId="{6E94A79E-6BB8-4635-A7F4-ED23BAD6B160}" dt="2023-12-08T18:58:12.461" v="1620" actId="47"/>
        <pc:sldMkLst>
          <pc:docMk/>
          <pc:sldMk cId="2303671735" sldId="3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7A461F-3B07-4F7E-AAE0-732C1A98EA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281B52E-8389-4FE9-9731-80AF359EC55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5816C-6E15-4423-833E-6502CED89DE3}" type="datetimeFigureOut">
              <a:rPr lang="en-US" smtClean="0"/>
              <a:t>12/11/2023</a:t>
            </a:fld>
            <a:endParaRPr lang="en-US"/>
          </a:p>
        </p:txBody>
      </p:sp>
      <p:sp>
        <p:nvSpPr>
          <p:cNvPr id="4" name="Slide Image Placeholder 3">
            <a:extLst>
              <a:ext uri="{FF2B5EF4-FFF2-40B4-BE49-F238E27FC236}">
                <a16:creationId xmlns:a16="http://schemas.microsoft.com/office/drawing/2014/main" id="{2A1EDB4F-DF97-496C-9694-6BDE637C32C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CCF0CC74-9281-4E34-838C-CB55F2B739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09D069-8A9B-4ACC-A2AB-BE93900926F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6A1AA533-F839-47D7-9ED3-B5CC005D7D3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5CA81-B8C0-437E-91DF-210246D6861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Department of Education’s Institute of Education Sciences (IES) What Works Clearinghouse (WWC), which reviews academic research on the efficacy of “programs, products, practices, and policies in education.” WWC uses a rigorous, systematic review process to “identify all of the research on an intervention, assess the quality of each study, and summarize the findings from the high-quality studies.”</a:t>
            </a:r>
          </a:p>
        </p:txBody>
      </p:sp>
      <p:sp>
        <p:nvSpPr>
          <p:cNvPr id="4" name="Slide Number Placeholder 3"/>
          <p:cNvSpPr>
            <a:spLocks noGrp="1"/>
          </p:cNvSpPr>
          <p:nvPr>
            <p:ph type="sldNum" sz="quarter" idx="5"/>
          </p:nvPr>
        </p:nvSpPr>
        <p:spPr/>
        <p:txBody>
          <a:bodyPr/>
          <a:lstStyle/>
          <a:p>
            <a:fld id="{17C7D1E6-FE1D-42DB-9A22-674848BFDADF}" type="slidenum">
              <a:rPr lang="en-US" smtClean="0"/>
              <a:t>11</a:t>
            </a:fld>
            <a:endParaRPr lang="en-US"/>
          </a:p>
        </p:txBody>
      </p:sp>
    </p:spTree>
    <p:extLst>
      <p:ext uri="{BB962C8B-B14F-4D97-AF65-F5344CB8AC3E}">
        <p14:creationId xmlns:p14="http://schemas.microsoft.com/office/powerpoint/2010/main" val="2479971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12/11/2023</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6" name="Title 1">
            <a:extLst>
              <a:ext uri="{FF2B5EF4-FFF2-40B4-BE49-F238E27FC236}">
                <a16:creationId xmlns:a16="http://schemas.microsoft.com/office/drawing/2014/main" id="{6884F232-9463-4D46-8225-9C9067C1DC82}"/>
              </a:ext>
            </a:extLst>
          </p:cNvPr>
          <p:cNvSpPr>
            <a:spLocks noGrp="1"/>
          </p:cNvSpPr>
          <p:nvPr>
            <p:ph type="ctrTitle" hasCustomPrompt="1"/>
          </p:nvPr>
        </p:nvSpPr>
        <p:spPr>
          <a:xfrm>
            <a:off x="-29029" y="2834895"/>
            <a:ext cx="12217947" cy="1156532"/>
          </a:xfrm>
        </p:spPr>
        <p:txBody>
          <a:bodyPr anchor="b">
            <a:normAutofit/>
          </a:bodyPr>
          <a:lstStyle>
            <a:lvl1pPr algn="ctr">
              <a:defRPr sz="4800"/>
            </a:lvl1pPr>
          </a:lstStyle>
          <a:p>
            <a:r>
              <a:rPr lang="en-US" dirty="0"/>
              <a:t>Insert title of presentation</a:t>
            </a:r>
          </a:p>
        </p:txBody>
      </p:sp>
      <p:sp>
        <p:nvSpPr>
          <p:cNvPr id="7" name="Subtitle 2">
            <a:extLst>
              <a:ext uri="{FF2B5EF4-FFF2-40B4-BE49-F238E27FC236}">
                <a16:creationId xmlns:a16="http://schemas.microsoft.com/office/drawing/2014/main" id="{0C38D49E-16F6-CA40-941C-EA3D734E5B28}"/>
              </a:ext>
            </a:extLst>
          </p:cNvPr>
          <p:cNvSpPr>
            <a:spLocks noGrp="1"/>
          </p:cNvSpPr>
          <p:nvPr>
            <p:ph type="subTitle" idx="1" hasCustomPrompt="1"/>
          </p:nvPr>
        </p:nvSpPr>
        <p:spPr>
          <a:xfrm>
            <a:off x="304801" y="4049484"/>
            <a:ext cx="11698514" cy="8699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other details</a:t>
            </a:r>
          </a:p>
        </p:txBody>
      </p:sp>
      <p:sp>
        <p:nvSpPr>
          <p:cNvPr id="2" name="Rectangle 1">
            <a:extLst>
              <a:ext uri="{FF2B5EF4-FFF2-40B4-BE49-F238E27FC236}">
                <a16:creationId xmlns:a16="http://schemas.microsoft.com/office/drawing/2014/main" id="{E1CE8494-706E-5B27-2729-617AF08EE5F5}"/>
              </a:ext>
            </a:extLst>
          </p:cNvPr>
          <p:cNvSpPr/>
          <p:nvPr userDrawn="1"/>
        </p:nvSpPr>
        <p:spPr>
          <a:xfrm>
            <a:off x="0" y="0"/>
            <a:ext cx="12188918" cy="2071025"/>
          </a:xfrm>
          <a:prstGeom prst="rect">
            <a:avLst/>
          </a:prstGeom>
          <a:solidFill>
            <a:srgbClr val="FFC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C13DF61-1AF9-70C8-9F3C-2D8ADA4F7A57}"/>
              </a:ext>
            </a:extLst>
          </p:cNvPr>
          <p:cNvCxnSpPr>
            <a:cxnSpLocks/>
          </p:cNvCxnSpPr>
          <p:nvPr userDrawn="1"/>
        </p:nvCxnSpPr>
        <p:spPr>
          <a:xfrm>
            <a:off x="0" y="2071025"/>
            <a:ext cx="12188918" cy="0"/>
          </a:xfrm>
          <a:prstGeom prst="line">
            <a:avLst/>
          </a:prstGeom>
          <a:ln w="41275">
            <a:solidFill>
              <a:srgbClr val="001E4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2D3AC8B-B228-AFA8-03A6-1FB6B62826F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5873960"/>
            <a:ext cx="12188918" cy="954528"/>
          </a:xfrm>
          <a:prstGeom prst="rect">
            <a:avLst/>
          </a:prstGeom>
        </p:spPr>
      </p:pic>
      <p:cxnSp>
        <p:nvCxnSpPr>
          <p:cNvPr id="9" name="Straight Connector 8">
            <a:extLst>
              <a:ext uri="{FF2B5EF4-FFF2-40B4-BE49-F238E27FC236}">
                <a16:creationId xmlns:a16="http://schemas.microsoft.com/office/drawing/2014/main" id="{3B6893EA-D069-9CDF-C02A-0B29EF2ABE27}"/>
              </a:ext>
            </a:extLst>
          </p:cNvPr>
          <p:cNvCxnSpPr>
            <a:cxnSpLocks/>
          </p:cNvCxnSpPr>
          <p:nvPr userDrawn="1"/>
        </p:nvCxnSpPr>
        <p:spPr>
          <a:xfrm>
            <a:off x="0" y="5873960"/>
            <a:ext cx="12188918" cy="0"/>
          </a:xfrm>
          <a:prstGeom prst="line">
            <a:avLst/>
          </a:prstGeom>
          <a:ln w="41275">
            <a:solidFill>
              <a:srgbClr val="001E44"/>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67DFB33-9E9E-A8D2-0E76-903C53FC6E02}"/>
              </a:ext>
            </a:extLst>
          </p:cNvPr>
          <p:cNvPicPr>
            <a:picLocks noChangeAspect="1"/>
          </p:cNvPicPr>
          <p:nvPr userDrawn="1"/>
        </p:nvPicPr>
        <p:blipFill>
          <a:blip r:embed="rId3"/>
          <a:srcRect/>
          <a:stretch/>
        </p:blipFill>
        <p:spPr>
          <a:xfrm>
            <a:off x="4045479" y="191468"/>
            <a:ext cx="4217157" cy="1643140"/>
          </a:xfrm>
          <a:prstGeom prst="rect">
            <a:avLst/>
          </a:prstGeom>
        </p:spPr>
      </p:pic>
    </p:spTree>
    <p:extLst>
      <p:ext uri="{BB962C8B-B14F-4D97-AF65-F5344CB8AC3E}">
        <p14:creationId xmlns:p14="http://schemas.microsoft.com/office/powerpoint/2010/main" val="612016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36528-6FCF-C9FE-99AE-B0D3B3BF3671}"/>
              </a:ext>
            </a:extLst>
          </p:cNvPr>
          <p:cNvSpPr>
            <a:spLocks noGrp="1"/>
          </p:cNvSpPr>
          <p:nvPr>
            <p:ph type="title" hasCustomPrompt="1"/>
          </p:nvPr>
        </p:nvSpPr>
        <p:spPr>
          <a:xfrm>
            <a:off x="620197" y="1582307"/>
            <a:ext cx="10515600" cy="1325563"/>
          </a:xfrm>
        </p:spPr>
        <p:txBody>
          <a:bodyPr/>
          <a:lstStyle/>
          <a:p>
            <a:r>
              <a:rPr lang="en-US" dirty="0"/>
              <a:t>Closing Heading</a:t>
            </a:r>
          </a:p>
        </p:txBody>
      </p:sp>
      <p:sp>
        <p:nvSpPr>
          <p:cNvPr id="3" name="Date Placeholder 2">
            <a:extLst>
              <a:ext uri="{FF2B5EF4-FFF2-40B4-BE49-F238E27FC236}">
                <a16:creationId xmlns:a16="http://schemas.microsoft.com/office/drawing/2014/main" id="{9A6718AB-BAEF-2DD8-CD27-D6FD2781012E}"/>
              </a:ext>
            </a:extLst>
          </p:cNvPr>
          <p:cNvSpPr>
            <a:spLocks noGrp="1"/>
          </p:cNvSpPr>
          <p:nvPr>
            <p:ph type="dt" sz="half" idx="10"/>
          </p:nvPr>
        </p:nvSpPr>
        <p:spPr/>
        <p:txBody>
          <a:bodyPr/>
          <a:lstStyle/>
          <a:p>
            <a:fld id="{5475BCAE-5430-3942-8EC8-78E7A29BBC8A}" type="datetimeFigureOut">
              <a:rPr lang="en-US" smtClean="0"/>
              <a:t>12/11/2023</a:t>
            </a:fld>
            <a:endParaRPr lang="en-US"/>
          </a:p>
        </p:txBody>
      </p:sp>
      <p:sp>
        <p:nvSpPr>
          <p:cNvPr id="4" name="Footer Placeholder 3">
            <a:extLst>
              <a:ext uri="{FF2B5EF4-FFF2-40B4-BE49-F238E27FC236}">
                <a16:creationId xmlns:a16="http://schemas.microsoft.com/office/drawing/2014/main" id="{EDE7A6C1-3F9A-3664-CD84-380CF28DBB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E7BE3F-9BC3-8E2C-9BCD-C7CC94DE237C}"/>
              </a:ext>
            </a:extLst>
          </p:cNvPr>
          <p:cNvSpPr>
            <a:spLocks noGrp="1"/>
          </p:cNvSpPr>
          <p:nvPr>
            <p:ph type="sldNum" sz="quarter" idx="12"/>
          </p:nvPr>
        </p:nvSpPr>
        <p:spPr/>
        <p:txBody>
          <a:bodyPr/>
          <a:lstStyle/>
          <a:p>
            <a:fld id="{EEF2C7D3-7513-BF40-B0BF-A5EC2F082970}" type="slidenum">
              <a:rPr lang="en-US" smtClean="0"/>
              <a:t>‹#›</a:t>
            </a:fld>
            <a:endParaRPr lang="en-US"/>
          </a:p>
        </p:txBody>
      </p:sp>
      <p:cxnSp>
        <p:nvCxnSpPr>
          <p:cNvPr id="10" name="Straight Connector 9">
            <a:extLst>
              <a:ext uri="{FF2B5EF4-FFF2-40B4-BE49-F238E27FC236}">
                <a16:creationId xmlns:a16="http://schemas.microsoft.com/office/drawing/2014/main" id="{921BFB5D-6A59-0D78-90CB-1619CBEDF441}"/>
              </a:ext>
            </a:extLst>
          </p:cNvPr>
          <p:cNvCxnSpPr>
            <a:cxnSpLocks/>
          </p:cNvCxnSpPr>
          <p:nvPr userDrawn="1"/>
        </p:nvCxnSpPr>
        <p:spPr>
          <a:xfrm>
            <a:off x="668642" y="3971116"/>
            <a:ext cx="0" cy="1341043"/>
          </a:xfrm>
          <a:prstGeom prst="line">
            <a:avLst/>
          </a:prstGeom>
          <a:ln w="28575">
            <a:solidFill>
              <a:srgbClr val="FFCF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03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A1D99-990F-4FD7-971D-CA813E705F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351816-676F-412A-9092-B208CB8486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093ED-FD0B-4CDE-9E30-1A60AF3AAE46}"/>
              </a:ext>
            </a:extLst>
          </p:cNvPr>
          <p:cNvSpPr>
            <a:spLocks noGrp="1"/>
          </p:cNvSpPr>
          <p:nvPr>
            <p:ph type="dt" sz="half" idx="10"/>
          </p:nvPr>
        </p:nvSpPr>
        <p:spPr/>
        <p:txBody>
          <a:bodyPr/>
          <a:lstStyle/>
          <a:p>
            <a:fld id="{7682696F-3967-4882-BD21-03D85A565675}" type="datetimeFigureOut">
              <a:rPr lang="en-US" smtClean="0"/>
              <a:t>12/11/2023</a:t>
            </a:fld>
            <a:endParaRPr lang="en-US"/>
          </a:p>
        </p:txBody>
      </p:sp>
      <p:sp>
        <p:nvSpPr>
          <p:cNvPr id="5" name="Footer Placeholder 4">
            <a:extLst>
              <a:ext uri="{FF2B5EF4-FFF2-40B4-BE49-F238E27FC236}">
                <a16:creationId xmlns:a16="http://schemas.microsoft.com/office/drawing/2014/main" id="{7AF853FD-4D1C-49E5-A848-C531EE5C2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F4C2F-D20F-4C26-B603-1E9E138E1C65}"/>
              </a:ext>
            </a:extLst>
          </p:cNvPr>
          <p:cNvSpPr>
            <a:spLocks noGrp="1"/>
          </p:cNvSpPr>
          <p:nvPr>
            <p:ph type="sldNum" sz="quarter" idx="12"/>
          </p:nvPr>
        </p:nvSpPr>
        <p:spPr/>
        <p:txBody>
          <a:bodyPr/>
          <a:lstStyle/>
          <a:p>
            <a:fld id="{5BCA6A16-848F-44CC-B2F7-00F7AE189E68}" type="slidenum">
              <a:rPr lang="en-US" smtClean="0"/>
              <a:t>‹#›</a:t>
            </a:fld>
            <a:endParaRPr lang="en-US"/>
          </a:p>
        </p:txBody>
      </p:sp>
    </p:spTree>
    <p:extLst>
      <p:ext uri="{BB962C8B-B14F-4D97-AF65-F5344CB8AC3E}">
        <p14:creationId xmlns:p14="http://schemas.microsoft.com/office/powerpoint/2010/main" val="2458253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12/11/2023</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6" name="Title 1">
            <a:extLst>
              <a:ext uri="{FF2B5EF4-FFF2-40B4-BE49-F238E27FC236}">
                <a16:creationId xmlns:a16="http://schemas.microsoft.com/office/drawing/2014/main" id="{6884F232-9463-4D46-8225-9C9067C1DC82}"/>
              </a:ext>
            </a:extLst>
          </p:cNvPr>
          <p:cNvSpPr>
            <a:spLocks noGrp="1"/>
          </p:cNvSpPr>
          <p:nvPr>
            <p:ph type="ctrTitle" hasCustomPrompt="1"/>
          </p:nvPr>
        </p:nvSpPr>
        <p:spPr>
          <a:xfrm>
            <a:off x="4038600" y="4349776"/>
            <a:ext cx="7794172" cy="1142914"/>
          </a:xfrm>
        </p:spPr>
        <p:txBody>
          <a:bodyPr anchor="b">
            <a:normAutofit/>
          </a:bodyPr>
          <a:lstStyle>
            <a:lvl1pPr algn="r">
              <a:defRPr sz="4800"/>
            </a:lvl1pPr>
          </a:lstStyle>
          <a:p>
            <a:r>
              <a:rPr lang="en-US" dirty="0"/>
              <a:t>Insert Section Title</a:t>
            </a:r>
          </a:p>
        </p:txBody>
      </p:sp>
      <p:sp>
        <p:nvSpPr>
          <p:cNvPr id="7" name="Subtitle 2">
            <a:extLst>
              <a:ext uri="{FF2B5EF4-FFF2-40B4-BE49-F238E27FC236}">
                <a16:creationId xmlns:a16="http://schemas.microsoft.com/office/drawing/2014/main" id="{0C38D49E-16F6-CA40-941C-EA3D734E5B28}"/>
              </a:ext>
            </a:extLst>
          </p:cNvPr>
          <p:cNvSpPr>
            <a:spLocks noGrp="1"/>
          </p:cNvSpPr>
          <p:nvPr>
            <p:ph type="subTitle" idx="1" hasCustomPrompt="1"/>
          </p:nvPr>
        </p:nvSpPr>
        <p:spPr>
          <a:xfrm>
            <a:off x="4038600" y="5554540"/>
            <a:ext cx="7794172" cy="928007"/>
          </a:xfrm>
          <a:ln>
            <a:noFill/>
          </a:ln>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Details or Subheading</a:t>
            </a:r>
          </a:p>
        </p:txBody>
      </p:sp>
      <p:sp>
        <p:nvSpPr>
          <p:cNvPr id="8" name="Picture Placeholder 7">
            <a:extLst>
              <a:ext uri="{FF2B5EF4-FFF2-40B4-BE49-F238E27FC236}">
                <a16:creationId xmlns:a16="http://schemas.microsoft.com/office/drawing/2014/main" id="{77C77C80-72DB-C896-273B-F783DF0F0C29}"/>
              </a:ext>
            </a:extLst>
          </p:cNvPr>
          <p:cNvSpPr>
            <a:spLocks noGrp="1"/>
          </p:cNvSpPr>
          <p:nvPr>
            <p:ph type="pic" sz="quarter" idx="13"/>
          </p:nvPr>
        </p:nvSpPr>
        <p:spPr>
          <a:xfrm>
            <a:off x="0" y="1"/>
            <a:ext cx="12192000" cy="4335902"/>
          </a:xfrm>
          <a:solidFill>
            <a:schemeClr val="bg1">
              <a:lumMod val="75000"/>
            </a:schemeClr>
          </a:solidFill>
        </p:spPr>
        <p:txBody>
          <a:bodyPr anchor="t"/>
          <a:lstStyle>
            <a:lvl1pPr algn="ctr">
              <a:defRPr/>
            </a:lvl1pPr>
          </a:lstStyle>
          <a:p>
            <a:endParaRPr lang="en-US"/>
          </a:p>
        </p:txBody>
      </p:sp>
      <p:cxnSp>
        <p:nvCxnSpPr>
          <p:cNvPr id="10" name="Straight Connector 9">
            <a:extLst>
              <a:ext uri="{FF2B5EF4-FFF2-40B4-BE49-F238E27FC236}">
                <a16:creationId xmlns:a16="http://schemas.microsoft.com/office/drawing/2014/main" id="{80CFC0BD-86C6-3381-5310-51960A8C31A3}"/>
              </a:ext>
            </a:extLst>
          </p:cNvPr>
          <p:cNvCxnSpPr/>
          <p:nvPr userDrawn="1"/>
        </p:nvCxnSpPr>
        <p:spPr>
          <a:xfrm>
            <a:off x="4038600" y="5492617"/>
            <a:ext cx="7794172" cy="0"/>
          </a:xfrm>
          <a:prstGeom prst="line">
            <a:avLst/>
          </a:prstGeom>
          <a:ln w="41275">
            <a:solidFill>
              <a:srgbClr val="FFCF3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029A010-8D24-29CC-4C7D-7EFA0EF51022}"/>
              </a:ext>
            </a:extLst>
          </p:cNvPr>
          <p:cNvPicPr>
            <a:picLocks noChangeAspect="1"/>
          </p:cNvPicPr>
          <p:nvPr userDrawn="1"/>
        </p:nvPicPr>
        <p:blipFill>
          <a:blip r:embed="rId2"/>
          <a:stretch>
            <a:fillRect/>
          </a:stretch>
        </p:blipFill>
        <p:spPr>
          <a:xfrm>
            <a:off x="11524363" y="6245748"/>
            <a:ext cx="308409" cy="342677"/>
          </a:xfrm>
          <a:prstGeom prst="rect">
            <a:avLst/>
          </a:prstGeom>
        </p:spPr>
      </p:pic>
    </p:spTree>
    <p:extLst>
      <p:ext uri="{BB962C8B-B14F-4D97-AF65-F5344CB8AC3E}">
        <p14:creationId xmlns:p14="http://schemas.microsoft.com/office/powerpoint/2010/main" val="2876897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12/11/2023</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8" name="Title 1">
            <a:extLst>
              <a:ext uri="{FF2B5EF4-FFF2-40B4-BE49-F238E27FC236}">
                <a16:creationId xmlns:a16="http://schemas.microsoft.com/office/drawing/2014/main" id="{A40086A9-1242-9E45-A0B7-00EFF7CBE395}"/>
              </a:ext>
            </a:extLst>
          </p:cNvPr>
          <p:cNvSpPr>
            <a:spLocks noGrp="1"/>
          </p:cNvSpPr>
          <p:nvPr>
            <p:ph type="ctrTitle" hasCustomPrompt="1"/>
          </p:nvPr>
        </p:nvSpPr>
        <p:spPr>
          <a:xfrm>
            <a:off x="5620656" y="2195286"/>
            <a:ext cx="5979887" cy="1233714"/>
          </a:xfrm>
        </p:spPr>
        <p:txBody>
          <a:bodyPr anchor="b">
            <a:normAutofit/>
          </a:bodyPr>
          <a:lstStyle>
            <a:lvl1pPr algn="ctr">
              <a:defRPr sz="4800"/>
            </a:lvl1pPr>
          </a:lstStyle>
          <a:p>
            <a:r>
              <a:rPr lang="en-US" dirty="0"/>
              <a:t>Insert section title</a:t>
            </a:r>
          </a:p>
        </p:txBody>
      </p:sp>
      <p:sp>
        <p:nvSpPr>
          <p:cNvPr id="9" name="Subtitle 2">
            <a:extLst>
              <a:ext uri="{FF2B5EF4-FFF2-40B4-BE49-F238E27FC236}">
                <a16:creationId xmlns:a16="http://schemas.microsoft.com/office/drawing/2014/main" id="{C228110C-E0F8-944A-8FB9-5F5180A75F6B}"/>
              </a:ext>
            </a:extLst>
          </p:cNvPr>
          <p:cNvSpPr>
            <a:spLocks noGrp="1"/>
          </p:cNvSpPr>
          <p:nvPr>
            <p:ph type="subTitle" idx="1" hasCustomPrompt="1"/>
          </p:nvPr>
        </p:nvSpPr>
        <p:spPr>
          <a:xfrm>
            <a:off x="5620656" y="3661185"/>
            <a:ext cx="5979886" cy="83457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Subheading or Details</a:t>
            </a:r>
          </a:p>
        </p:txBody>
      </p:sp>
      <p:sp>
        <p:nvSpPr>
          <p:cNvPr id="10" name="Picture Placeholder 9">
            <a:extLst>
              <a:ext uri="{FF2B5EF4-FFF2-40B4-BE49-F238E27FC236}">
                <a16:creationId xmlns:a16="http://schemas.microsoft.com/office/drawing/2014/main" id="{3A75140E-5DF1-8E43-A581-90D367A0DBF1}"/>
              </a:ext>
            </a:extLst>
          </p:cNvPr>
          <p:cNvSpPr>
            <a:spLocks noGrp="1"/>
          </p:cNvSpPr>
          <p:nvPr>
            <p:ph type="pic" sz="quarter" idx="13"/>
          </p:nvPr>
        </p:nvSpPr>
        <p:spPr>
          <a:xfrm>
            <a:off x="1" y="0"/>
            <a:ext cx="5065032" cy="6858000"/>
          </a:xfrm>
          <a:solidFill>
            <a:schemeClr val="bg1">
              <a:lumMod val="75000"/>
            </a:schemeClr>
          </a:solidFill>
        </p:spPr>
        <p:txBody>
          <a:bodyPr/>
          <a:lstStyle>
            <a:lvl1pPr algn="ctr">
              <a:defRPr/>
            </a:lvl1pPr>
          </a:lstStyle>
          <a:p>
            <a:endParaRPr lang="en-US"/>
          </a:p>
        </p:txBody>
      </p:sp>
      <p:cxnSp>
        <p:nvCxnSpPr>
          <p:cNvPr id="15" name="Straight Connector 14">
            <a:extLst>
              <a:ext uri="{FF2B5EF4-FFF2-40B4-BE49-F238E27FC236}">
                <a16:creationId xmlns:a16="http://schemas.microsoft.com/office/drawing/2014/main" id="{BDC79B86-1E51-3A9A-F1E4-047B500F8479}"/>
              </a:ext>
            </a:extLst>
          </p:cNvPr>
          <p:cNvCxnSpPr/>
          <p:nvPr userDrawn="1"/>
        </p:nvCxnSpPr>
        <p:spPr>
          <a:xfrm>
            <a:off x="5620656" y="3539266"/>
            <a:ext cx="5979886" cy="0"/>
          </a:xfrm>
          <a:prstGeom prst="line">
            <a:avLst/>
          </a:prstGeom>
          <a:ln w="28575">
            <a:solidFill>
              <a:srgbClr val="FFCF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8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12/11/2023</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8" name="Title 1">
            <a:extLst>
              <a:ext uri="{FF2B5EF4-FFF2-40B4-BE49-F238E27FC236}">
                <a16:creationId xmlns:a16="http://schemas.microsoft.com/office/drawing/2014/main" id="{A40086A9-1242-9E45-A0B7-00EFF7CBE395}"/>
              </a:ext>
            </a:extLst>
          </p:cNvPr>
          <p:cNvSpPr>
            <a:spLocks noGrp="1"/>
          </p:cNvSpPr>
          <p:nvPr>
            <p:ph type="ctrTitle" hasCustomPrompt="1"/>
          </p:nvPr>
        </p:nvSpPr>
        <p:spPr>
          <a:xfrm>
            <a:off x="3670744" y="0"/>
            <a:ext cx="5979887" cy="1233714"/>
          </a:xfrm>
        </p:spPr>
        <p:txBody>
          <a:bodyPr anchor="b">
            <a:normAutofit/>
          </a:bodyPr>
          <a:lstStyle>
            <a:lvl1pPr algn="l">
              <a:defRPr sz="4800"/>
            </a:lvl1pPr>
          </a:lstStyle>
          <a:p>
            <a:r>
              <a:rPr lang="en-US" dirty="0"/>
              <a:t>Title or Heading</a:t>
            </a:r>
          </a:p>
        </p:txBody>
      </p:sp>
      <p:sp>
        <p:nvSpPr>
          <p:cNvPr id="9" name="Subtitle 2">
            <a:extLst>
              <a:ext uri="{FF2B5EF4-FFF2-40B4-BE49-F238E27FC236}">
                <a16:creationId xmlns:a16="http://schemas.microsoft.com/office/drawing/2014/main" id="{C228110C-E0F8-944A-8FB9-5F5180A75F6B}"/>
              </a:ext>
            </a:extLst>
          </p:cNvPr>
          <p:cNvSpPr>
            <a:spLocks noGrp="1"/>
          </p:cNvSpPr>
          <p:nvPr>
            <p:ph type="subTitle" idx="1" hasCustomPrompt="1"/>
          </p:nvPr>
        </p:nvSpPr>
        <p:spPr>
          <a:xfrm>
            <a:off x="3870578" y="1455079"/>
            <a:ext cx="7562450" cy="455210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Text</a:t>
            </a:r>
          </a:p>
        </p:txBody>
      </p:sp>
      <p:sp>
        <p:nvSpPr>
          <p:cNvPr id="10" name="Picture Placeholder 9">
            <a:extLst>
              <a:ext uri="{FF2B5EF4-FFF2-40B4-BE49-F238E27FC236}">
                <a16:creationId xmlns:a16="http://schemas.microsoft.com/office/drawing/2014/main" id="{3A75140E-5DF1-8E43-A581-90D367A0DBF1}"/>
              </a:ext>
            </a:extLst>
          </p:cNvPr>
          <p:cNvSpPr>
            <a:spLocks noGrp="1"/>
          </p:cNvSpPr>
          <p:nvPr>
            <p:ph type="pic" sz="quarter" idx="13"/>
          </p:nvPr>
        </p:nvSpPr>
        <p:spPr>
          <a:xfrm>
            <a:off x="1" y="0"/>
            <a:ext cx="3397207" cy="6858000"/>
          </a:xfrm>
          <a:solidFill>
            <a:schemeClr val="bg1">
              <a:lumMod val="75000"/>
            </a:schemeClr>
          </a:solidFill>
        </p:spPr>
        <p:txBody>
          <a:bodyPr/>
          <a:lstStyle>
            <a:lvl1pPr algn="ctr">
              <a:defRPr/>
            </a:lvl1pPr>
          </a:lstStyle>
          <a:p>
            <a:endParaRPr lang="en-US"/>
          </a:p>
        </p:txBody>
      </p:sp>
      <p:cxnSp>
        <p:nvCxnSpPr>
          <p:cNvPr id="15" name="Straight Connector 14">
            <a:extLst>
              <a:ext uri="{FF2B5EF4-FFF2-40B4-BE49-F238E27FC236}">
                <a16:creationId xmlns:a16="http://schemas.microsoft.com/office/drawing/2014/main" id="{BDC79B86-1E51-3A9A-F1E4-047B500F8479}"/>
              </a:ext>
            </a:extLst>
          </p:cNvPr>
          <p:cNvCxnSpPr>
            <a:cxnSpLocks/>
          </p:cNvCxnSpPr>
          <p:nvPr userDrawn="1"/>
        </p:nvCxnSpPr>
        <p:spPr>
          <a:xfrm>
            <a:off x="3670744" y="281370"/>
            <a:ext cx="0" cy="1049234"/>
          </a:xfrm>
          <a:prstGeom prst="line">
            <a:avLst/>
          </a:prstGeom>
          <a:ln w="28575">
            <a:solidFill>
              <a:srgbClr val="FFCF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02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12/11/2023</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11" name="Title 1">
            <a:extLst>
              <a:ext uri="{FF2B5EF4-FFF2-40B4-BE49-F238E27FC236}">
                <a16:creationId xmlns:a16="http://schemas.microsoft.com/office/drawing/2014/main" id="{5384462C-111E-D144-B7A0-8FDAE8E7953D}"/>
              </a:ext>
            </a:extLst>
          </p:cNvPr>
          <p:cNvSpPr>
            <a:spLocks noGrp="1"/>
          </p:cNvSpPr>
          <p:nvPr>
            <p:ph type="ctrTitle" hasCustomPrompt="1"/>
          </p:nvPr>
        </p:nvSpPr>
        <p:spPr>
          <a:xfrm>
            <a:off x="266699" y="257369"/>
            <a:ext cx="11005457" cy="1094920"/>
          </a:xfrm>
        </p:spPr>
        <p:txBody>
          <a:bodyPr anchor="b">
            <a:normAutofit/>
          </a:bodyPr>
          <a:lstStyle>
            <a:lvl1pPr algn="l">
              <a:defRPr sz="4800"/>
            </a:lvl1pPr>
          </a:lstStyle>
          <a:p>
            <a:r>
              <a:rPr lang="en-US" dirty="0"/>
              <a:t>Insert slide title</a:t>
            </a:r>
          </a:p>
        </p:txBody>
      </p:sp>
      <p:sp>
        <p:nvSpPr>
          <p:cNvPr id="6" name="Content Placeholder 5">
            <a:extLst>
              <a:ext uri="{FF2B5EF4-FFF2-40B4-BE49-F238E27FC236}">
                <a16:creationId xmlns:a16="http://schemas.microsoft.com/office/drawing/2014/main" id="{256FBE08-AA66-8245-ACF9-A66ABE11A51B}"/>
              </a:ext>
            </a:extLst>
          </p:cNvPr>
          <p:cNvSpPr>
            <a:spLocks noGrp="1"/>
          </p:cNvSpPr>
          <p:nvPr>
            <p:ph sz="quarter" idx="13"/>
          </p:nvPr>
        </p:nvSpPr>
        <p:spPr>
          <a:xfrm>
            <a:off x="1919036" y="1815515"/>
            <a:ext cx="8610600" cy="4077608"/>
          </a:xfrm>
        </p:spPr>
        <p:txBody>
          <a:bodyPr/>
          <a:lstStyle>
            <a:lvl1pPr>
              <a:defRPr>
                <a:solidFill>
                  <a:srgbClr val="001E44"/>
                </a:solidFill>
              </a:defRPr>
            </a:lvl1pPr>
            <a:lvl2pPr>
              <a:defRPr>
                <a:solidFill>
                  <a:srgbClr val="001E44"/>
                </a:solidFill>
              </a:defRPr>
            </a:lvl2pPr>
            <a:lvl3pPr>
              <a:defRPr>
                <a:solidFill>
                  <a:srgbClr val="001E44"/>
                </a:solidFill>
              </a:defRPr>
            </a:lvl3pPr>
            <a:lvl4pPr>
              <a:defRPr>
                <a:solidFill>
                  <a:srgbClr val="001E44"/>
                </a:solidFill>
              </a:defRPr>
            </a:lvl4pPr>
            <a:lvl5pPr>
              <a:defRPr>
                <a:solidFill>
                  <a:srgbClr val="001E4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3" name="Straight Connector 22">
            <a:extLst>
              <a:ext uri="{FF2B5EF4-FFF2-40B4-BE49-F238E27FC236}">
                <a16:creationId xmlns:a16="http://schemas.microsoft.com/office/drawing/2014/main" id="{167CB6C9-5378-5E48-498E-D1A341AE23E0}"/>
              </a:ext>
            </a:extLst>
          </p:cNvPr>
          <p:cNvCxnSpPr>
            <a:cxnSpLocks/>
          </p:cNvCxnSpPr>
          <p:nvPr userDrawn="1"/>
        </p:nvCxnSpPr>
        <p:spPr>
          <a:xfrm>
            <a:off x="266699" y="1352289"/>
            <a:ext cx="11668627" cy="0"/>
          </a:xfrm>
          <a:prstGeom prst="line">
            <a:avLst/>
          </a:prstGeom>
          <a:ln w="28575">
            <a:solidFill>
              <a:srgbClr val="FFCF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128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BC890-4387-C56E-DAC3-BFDA91F67B53}"/>
              </a:ext>
            </a:extLst>
          </p:cNvPr>
          <p:cNvSpPr/>
          <p:nvPr userDrawn="1"/>
        </p:nvSpPr>
        <p:spPr>
          <a:xfrm>
            <a:off x="0" y="0"/>
            <a:ext cx="5014061" cy="6858000"/>
          </a:xfrm>
          <a:prstGeom prst="rect">
            <a:avLst/>
          </a:prstGeom>
          <a:solidFill>
            <a:srgbClr val="FFC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12/11/2023</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11" name="Title 1">
            <a:extLst>
              <a:ext uri="{FF2B5EF4-FFF2-40B4-BE49-F238E27FC236}">
                <a16:creationId xmlns:a16="http://schemas.microsoft.com/office/drawing/2014/main" id="{5384462C-111E-D144-B7A0-8FDAE8E7953D}"/>
              </a:ext>
            </a:extLst>
          </p:cNvPr>
          <p:cNvSpPr>
            <a:spLocks noGrp="1"/>
          </p:cNvSpPr>
          <p:nvPr>
            <p:ph type="ctrTitle" hasCustomPrompt="1"/>
          </p:nvPr>
        </p:nvSpPr>
        <p:spPr>
          <a:xfrm>
            <a:off x="454423" y="4030026"/>
            <a:ext cx="4377969" cy="1094920"/>
          </a:xfrm>
        </p:spPr>
        <p:txBody>
          <a:bodyPr anchor="b">
            <a:normAutofit/>
          </a:bodyPr>
          <a:lstStyle>
            <a:lvl1pPr algn="l">
              <a:defRPr sz="4800">
                <a:solidFill>
                  <a:srgbClr val="001E44"/>
                </a:solidFill>
              </a:defRPr>
            </a:lvl1pPr>
          </a:lstStyle>
          <a:p>
            <a:r>
              <a:rPr lang="en-US" dirty="0"/>
              <a:t>Insert slide title or main point</a:t>
            </a:r>
          </a:p>
        </p:txBody>
      </p:sp>
      <p:sp>
        <p:nvSpPr>
          <p:cNvPr id="6" name="Content Placeholder 5">
            <a:extLst>
              <a:ext uri="{FF2B5EF4-FFF2-40B4-BE49-F238E27FC236}">
                <a16:creationId xmlns:a16="http://schemas.microsoft.com/office/drawing/2014/main" id="{256FBE08-AA66-8245-ACF9-A66ABE11A51B}"/>
              </a:ext>
            </a:extLst>
          </p:cNvPr>
          <p:cNvSpPr>
            <a:spLocks noGrp="1"/>
          </p:cNvSpPr>
          <p:nvPr>
            <p:ph sz="quarter" idx="13"/>
          </p:nvPr>
        </p:nvSpPr>
        <p:spPr>
          <a:xfrm>
            <a:off x="5643845" y="1815515"/>
            <a:ext cx="6093731" cy="4077608"/>
          </a:xfrm>
        </p:spPr>
        <p:txBody>
          <a:bodyPr/>
          <a:lstStyle>
            <a:lvl1pPr>
              <a:defRPr>
                <a:solidFill>
                  <a:srgbClr val="001E44"/>
                </a:solidFill>
              </a:defRPr>
            </a:lvl1pPr>
            <a:lvl2pPr>
              <a:defRPr>
                <a:solidFill>
                  <a:srgbClr val="001E44"/>
                </a:solidFill>
              </a:defRPr>
            </a:lvl2pPr>
            <a:lvl3pPr>
              <a:defRPr>
                <a:solidFill>
                  <a:srgbClr val="001E44"/>
                </a:solidFill>
              </a:defRPr>
            </a:lvl3pPr>
            <a:lvl4pPr>
              <a:defRPr>
                <a:solidFill>
                  <a:srgbClr val="001E44"/>
                </a:solidFill>
              </a:defRPr>
            </a:lvl4pPr>
            <a:lvl5pPr>
              <a:defRPr>
                <a:solidFill>
                  <a:srgbClr val="001E4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E74ADBD2-B042-49A7-2191-B5CEB56B75C1}"/>
              </a:ext>
            </a:extLst>
          </p:cNvPr>
          <p:cNvCxnSpPr>
            <a:cxnSpLocks/>
          </p:cNvCxnSpPr>
          <p:nvPr userDrawn="1"/>
        </p:nvCxnSpPr>
        <p:spPr>
          <a:xfrm>
            <a:off x="358315" y="3079070"/>
            <a:ext cx="0" cy="21529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53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BC890-4387-C56E-DAC3-BFDA91F67B53}"/>
              </a:ext>
            </a:extLst>
          </p:cNvPr>
          <p:cNvSpPr/>
          <p:nvPr userDrawn="1"/>
        </p:nvSpPr>
        <p:spPr>
          <a:xfrm>
            <a:off x="0" y="0"/>
            <a:ext cx="5014061" cy="6858000"/>
          </a:xfrm>
          <a:prstGeom prst="rect">
            <a:avLst/>
          </a:prstGeom>
          <a:solidFill>
            <a:srgbClr val="001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12/11/2023</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11" name="Title 1">
            <a:extLst>
              <a:ext uri="{FF2B5EF4-FFF2-40B4-BE49-F238E27FC236}">
                <a16:creationId xmlns:a16="http://schemas.microsoft.com/office/drawing/2014/main" id="{5384462C-111E-D144-B7A0-8FDAE8E7953D}"/>
              </a:ext>
            </a:extLst>
          </p:cNvPr>
          <p:cNvSpPr>
            <a:spLocks noGrp="1"/>
          </p:cNvSpPr>
          <p:nvPr>
            <p:ph type="ctrTitle" hasCustomPrompt="1"/>
          </p:nvPr>
        </p:nvSpPr>
        <p:spPr>
          <a:xfrm>
            <a:off x="454423" y="4030026"/>
            <a:ext cx="4377969" cy="1094920"/>
          </a:xfrm>
        </p:spPr>
        <p:txBody>
          <a:bodyPr anchor="b">
            <a:normAutofit/>
          </a:bodyPr>
          <a:lstStyle>
            <a:lvl1pPr algn="l">
              <a:defRPr sz="4800">
                <a:solidFill>
                  <a:schemeClr val="bg1"/>
                </a:solidFill>
              </a:defRPr>
            </a:lvl1pPr>
          </a:lstStyle>
          <a:p>
            <a:r>
              <a:rPr lang="en-US" dirty="0"/>
              <a:t>Insert slide title or main point</a:t>
            </a:r>
          </a:p>
        </p:txBody>
      </p:sp>
      <p:sp>
        <p:nvSpPr>
          <p:cNvPr id="6" name="Content Placeholder 5">
            <a:extLst>
              <a:ext uri="{FF2B5EF4-FFF2-40B4-BE49-F238E27FC236}">
                <a16:creationId xmlns:a16="http://schemas.microsoft.com/office/drawing/2014/main" id="{256FBE08-AA66-8245-ACF9-A66ABE11A51B}"/>
              </a:ext>
            </a:extLst>
          </p:cNvPr>
          <p:cNvSpPr>
            <a:spLocks noGrp="1"/>
          </p:cNvSpPr>
          <p:nvPr>
            <p:ph sz="quarter" idx="13"/>
          </p:nvPr>
        </p:nvSpPr>
        <p:spPr>
          <a:xfrm>
            <a:off x="5643845" y="1815515"/>
            <a:ext cx="6093731" cy="4077608"/>
          </a:xfrm>
        </p:spPr>
        <p:txBody>
          <a:bodyPr/>
          <a:lstStyle>
            <a:lvl1pPr>
              <a:defRPr>
                <a:solidFill>
                  <a:srgbClr val="001E44"/>
                </a:solidFill>
              </a:defRPr>
            </a:lvl1pPr>
            <a:lvl2pPr>
              <a:defRPr>
                <a:solidFill>
                  <a:srgbClr val="001E44"/>
                </a:solidFill>
              </a:defRPr>
            </a:lvl2pPr>
            <a:lvl3pPr>
              <a:defRPr>
                <a:solidFill>
                  <a:srgbClr val="001E44"/>
                </a:solidFill>
              </a:defRPr>
            </a:lvl3pPr>
            <a:lvl4pPr>
              <a:defRPr>
                <a:solidFill>
                  <a:srgbClr val="001E44"/>
                </a:solidFill>
              </a:defRPr>
            </a:lvl4pPr>
            <a:lvl5pPr>
              <a:defRPr>
                <a:solidFill>
                  <a:srgbClr val="001E4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E74ADBD2-B042-49A7-2191-B5CEB56B75C1}"/>
              </a:ext>
            </a:extLst>
          </p:cNvPr>
          <p:cNvCxnSpPr>
            <a:cxnSpLocks/>
          </p:cNvCxnSpPr>
          <p:nvPr userDrawn="1"/>
        </p:nvCxnSpPr>
        <p:spPr>
          <a:xfrm>
            <a:off x="358315" y="3079070"/>
            <a:ext cx="0" cy="2152993"/>
          </a:xfrm>
          <a:prstGeom prst="line">
            <a:avLst/>
          </a:prstGeom>
          <a:ln w="28575">
            <a:solidFill>
              <a:srgbClr val="FFCF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038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12/11/2023</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11" name="Title 1">
            <a:extLst>
              <a:ext uri="{FF2B5EF4-FFF2-40B4-BE49-F238E27FC236}">
                <a16:creationId xmlns:a16="http://schemas.microsoft.com/office/drawing/2014/main" id="{5384462C-111E-D144-B7A0-8FDAE8E7953D}"/>
              </a:ext>
            </a:extLst>
          </p:cNvPr>
          <p:cNvSpPr>
            <a:spLocks noGrp="1"/>
          </p:cNvSpPr>
          <p:nvPr>
            <p:ph type="ctrTitle" hasCustomPrompt="1"/>
          </p:nvPr>
        </p:nvSpPr>
        <p:spPr>
          <a:xfrm>
            <a:off x="552897" y="295361"/>
            <a:ext cx="11005457" cy="1094920"/>
          </a:xfrm>
        </p:spPr>
        <p:txBody>
          <a:bodyPr anchor="ctr">
            <a:normAutofit/>
          </a:bodyPr>
          <a:lstStyle>
            <a:lvl1pPr algn="l">
              <a:defRPr sz="4800"/>
            </a:lvl1pPr>
          </a:lstStyle>
          <a:p>
            <a:r>
              <a:rPr lang="en-US" dirty="0"/>
              <a:t>Insert slide title</a:t>
            </a:r>
          </a:p>
        </p:txBody>
      </p:sp>
      <p:sp>
        <p:nvSpPr>
          <p:cNvPr id="6" name="Content Placeholder 5">
            <a:extLst>
              <a:ext uri="{FF2B5EF4-FFF2-40B4-BE49-F238E27FC236}">
                <a16:creationId xmlns:a16="http://schemas.microsoft.com/office/drawing/2014/main" id="{256FBE08-AA66-8245-ACF9-A66ABE11A51B}"/>
              </a:ext>
            </a:extLst>
          </p:cNvPr>
          <p:cNvSpPr>
            <a:spLocks noGrp="1"/>
          </p:cNvSpPr>
          <p:nvPr>
            <p:ph sz="quarter" idx="13"/>
          </p:nvPr>
        </p:nvSpPr>
        <p:spPr>
          <a:xfrm>
            <a:off x="552896" y="1622513"/>
            <a:ext cx="11005457" cy="43833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385DEF71-7D69-9455-287F-12989E3FD8A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5400000">
            <a:off x="-3264581" y="3264580"/>
            <a:ext cx="6858003" cy="328844"/>
          </a:xfrm>
          <a:prstGeom prst="rect">
            <a:avLst/>
          </a:prstGeom>
        </p:spPr>
      </p:pic>
      <p:cxnSp>
        <p:nvCxnSpPr>
          <p:cNvPr id="8" name="Straight Connector 7">
            <a:extLst>
              <a:ext uri="{FF2B5EF4-FFF2-40B4-BE49-F238E27FC236}">
                <a16:creationId xmlns:a16="http://schemas.microsoft.com/office/drawing/2014/main" id="{3981DBD9-E33B-8B43-2419-BD38C16571DD}"/>
              </a:ext>
            </a:extLst>
          </p:cNvPr>
          <p:cNvCxnSpPr>
            <a:cxnSpLocks/>
          </p:cNvCxnSpPr>
          <p:nvPr userDrawn="1"/>
        </p:nvCxnSpPr>
        <p:spPr>
          <a:xfrm>
            <a:off x="318016" y="0"/>
            <a:ext cx="0" cy="6858000"/>
          </a:xfrm>
          <a:prstGeom prst="line">
            <a:avLst/>
          </a:prstGeom>
          <a:ln w="28575">
            <a:solidFill>
              <a:srgbClr val="001E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073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05B329-B847-5D47-BAEE-3FC9F5D2E542}"/>
              </a:ext>
            </a:extLst>
          </p:cNvPr>
          <p:cNvSpPr>
            <a:spLocks noGrp="1"/>
          </p:cNvSpPr>
          <p:nvPr>
            <p:ph type="dt" sz="half" idx="10"/>
          </p:nvPr>
        </p:nvSpPr>
        <p:spPr/>
        <p:txBody>
          <a:bodyPr/>
          <a:lstStyle/>
          <a:p>
            <a:fld id="{5475BCAE-5430-3942-8EC8-78E7A29BBC8A}" type="datetimeFigureOut">
              <a:rPr lang="en-US" smtClean="0"/>
              <a:t>12/11/2023</a:t>
            </a:fld>
            <a:endParaRPr lang="en-US"/>
          </a:p>
        </p:txBody>
      </p:sp>
      <p:sp>
        <p:nvSpPr>
          <p:cNvPr id="3" name="Footer Placeholder 2">
            <a:extLst>
              <a:ext uri="{FF2B5EF4-FFF2-40B4-BE49-F238E27FC236}">
                <a16:creationId xmlns:a16="http://schemas.microsoft.com/office/drawing/2014/main" id="{D8D75699-2667-5C4B-806B-BC1AE743F8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5061FA-33BD-AE47-AA5B-69E7376E7079}"/>
              </a:ext>
            </a:extLst>
          </p:cNvPr>
          <p:cNvSpPr>
            <a:spLocks noGrp="1"/>
          </p:cNvSpPr>
          <p:nvPr>
            <p:ph type="sldNum" sz="quarter" idx="12"/>
          </p:nvPr>
        </p:nvSpPr>
        <p:spPr/>
        <p:txBody>
          <a:bodyPr/>
          <a:lstStyle/>
          <a:p>
            <a:fld id="{EEF2C7D3-7513-BF40-B0BF-A5EC2F082970}" type="slidenum">
              <a:rPr lang="en-US" smtClean="0"/>
              <a:t>‹#›</a:t>
            </a:fld>
            <a:endParaRPr lang="en-US"/>
          </a:p>
        </p:txBody>
      </p:sp>
    </p:spTree>
    <p:extLst>
      <p:ext uri="{BB962C8B-B14F-4D97-AF65-F5344CB8AC3E}">
        <p14:creationId xmlns:p14="http://schemas.microsoft.com/office/powerpoint/2010/main" val="424903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2E665B-39BD-B188-D3A8-290051A349B6}"/>
              </a:ext>
            </a:extLst>
          </p:cNvPr>
          <p:cNvSpPr/>
          <p:nvPr userDrawn="1"/>
        </p:nvSpPr>
        <p:spPr>
          <a:xfrm>
            <a:off x="0" y="0"/>
            <a:ext cx="12192000" cy="6858000"/>
          </a:xfrm>
          <a:prstGeom prst="rect">
            <a:avLst/>
          </a:prstGeom>
          <a:gradFill flip="none" rotWithShape="1">
            <a:gsLst>
              <a:gs pos="0">
                <a:schemeClr val="accent1">
                  <a:alpha val="0"/>
                  <a:lumMod val="0"/>
                  <a:lumOff val="100000"/>
                </a:schemeClr>
              </a:gs>
              <a:gs pos="100000">
                <a:schemeClr val="tx1">
                  <a:alpha val="3803"/>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81CAFC2-95A9-2D4D-BE4C-906480D428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6FCA0D8-C318-5E40-B575-FEDF65EA44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FB72E66-B9F7-DB4E-AB26-BAA481952F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5BCAE-5430-3942-8EC8-78E7A29BBC8A}" type="datetimeFigureOut">
              <a:rPr lang="en-US" smtClean="0"/>
              <a:t>12/11/2023</a:t>
            </a:fld>
            <a:endParaRPr lang="en-US"/>
          </a:p>
        </p:txBody>
      </p:sp>
      <p:sp>
        <p:nvSpPr>
          <p:cNvPr id="5" name="Footer Placeholder 4">
            <a:extLst>
              <a:ext uri="{FF2B5EF4-FFF2-40B4-BE49-F238E27FC236}">
                <a16:creationId xmlns:a16="http://schemas.microsoft.com/office/drawing/2014/main" id="{FBB921C3-5A4A-1840-82F4-64057C8D3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E23088-3D46-EF40-8126-E4967ECAC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2C7D3-7513-BF40-B0BF-A5EC2F082970}" type="slidenum">
              <a:rPr lang="en-US" smtClean="0"/>
              <a:t>‹#›</a:t>
            </a:fld>
            <a:endParaRPr lang="en-US"/>
          </a:p>
        </p:txBody>
      </p:sp>
      <p:pic>
        <p:nvPicPr>
          <p:cNvPr id="7" name="Picture 6">
            <a:extLst>
              <a:ext uri="{FF2B5EF4-FFF2-40B4-BE49-F238E27FC236}">
                <a16:creationId xmlns:a16="http://schemas.microsoft.com/office/drawing/2014/main" id="{5761BDF4-998B-DEED-DB31-2891D6BA4AF4}"/>
              </a:ext>
            </a:extLst>
          </p:cNvPr>
          <p:cNvPicPr>
            <a:picLocks noChangeAspect="1"/>
          </p:cNvPicPr>
          <p:nvPr userDrawn="1"/>
        </p:nvPicPr>
        <p:blipFill>
          <a:blip r:embed="rId13"/>
          <a:stretch>
            <a:fillRect/>
          </a:stretch>
        </p:blipFill>
        <p:spPr>
          <a:xfrm>
            <a:off x="11524363" y="6245748"/>
            <a:ext cx="308409" cy="342677"/>
          </a:xfrm>
          <a:prstGeom prst="rect">
            <a:avLst/>
          </a:prstGeom>
        </p:spPr>
      </p:pic>
    </p:spTree>
    <p:extLst>
      <p:ext uri="{BB962C8B-B14F-4D97-AF65-F5344CB8AC3E}">
        <p14:creationId xmlns:p14="http://schemas.microsoft.com/office/powerpoint/2010/main" val="1340854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i="0" kern="1200">
          <a:solidFill>
            <a:srgbClr val="001E4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FCF34"/>
        </a:buClr>
        <a:buFont typeface="Arial" panose="020B0604020202020204" pitchFamily="34" charset="0"/>
        <a:buChar char="•"/>
        <a:defRPr sz="2800" b="0" i="0" kern="1200">
          <a:solidFill>
            <a:srgbClr val="001E44"/>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FFCF34"/>
        </a:buClr>
        <a:buFont typeface="Arial" panose="020B0604020202020204" pitchFamily="34" charset="0"/>
        <a:buChar char="•"/>
        <a:defRPr sz="2400" b="0" i="0" kern="1200">
          <a:solidFill>
            <a:srgbClr val="001E44"/>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Clr>
          <a:srgbClr val="FFCF34"/>
        </a:buClr>
        <a:buFont typeface="Arial" panose="020B0604020202020204" pitchFamily="34" charset="0"/>
        <a:buChar char="•"/>
        <a:defRPr sz="2000" b="0" i="0" kern="1200">
          <a:solidFill>
            <a:srgbClr val="001E44"/>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Clr>
          <a:srgbClr val="FFCF34"/>
        </a:buClr>
        <a:buFont typeface="Arial" panose="020B0604020202020204" pitchFamily="34" charset="0"/>
        <a:buChar char="•"/>
        <a:defRPr sz="1800" b="0" i="0" kern="1200">
          <a:solidFill>
            <a:srgbClr val="001E44"/>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Clr>
          <a:srgbClr val="FFCF34"/>
        </a:buClr>
        <a:buFont typeface="Arial" panose="020B0604020202020204" pitchFamily="34" charset="0"/>
        <a:buChar char="•"/>
        <a:defRPr sz="1800" b="0" i="0" kern="1200">
          <a:solidFill>
            <a:srgbClr val="001E44"/>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mailto:mcgee@etsu.edu" TargetMode="External"/><Relationship Id="rId2" Type="http://schemas.openxmlformats.org/officeDocument/2006/relationships/hyperlink" Target="mailto:harkerd@etsu.edu"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9F91-885D-2318-B9E7-592A87C490A2}"/>
              </a:ext>
            </a:extLst>
          </p:cNvPr>
          <p:cNvSpPr>
            <a:spLocks noGrp="1"/>
          </p:cNvSpPr>
          <p:nvPr>
            <p:ph type="ctrTitle"/>
          </p:nvPr>
        </p:nvSpPr>
        <p:spPr/>
        <p:txBody>
          <a:bodyPr/>
          <a:lstStyle/>
          <a:p>
            <a:r>
              <a:rPr lang="en-US" sz="4800" dirty="0">
                <a:solidFill>
                  <a:schemeClr val="tx1"/>
                </a:solidFill>
                <a:effectLst/>
                <a:latin typeface="+mn-lt"/>
                <a:ea typeface="Calibri" panose="020F0502020204030204" pitchFamily="34" charset="0"/>
                <a:cs typeface="Times New Roman" panose="02020603050405020304" pitchFamily="18" charset="0"/>
              </a:rPr>
              <a:t>GENERAL EDUCATION REDESIGN</a:t>
            </a:r>
            <a:endParaRPr lang="en-US" dirty="0">
              <a:solidFill>
                <a:schemeClr val="tx1"/>
              </a:solidFill>
              <a:latin typeface="+mn-lt"/>
            </a:endParaRPr>
          </a:p>
        </p:txBody>
      </p:sp>
      <p:sp>
        <p:nvSpPr>
          <p:cNvPr id="3" name="Title 1">
            <a:extLst>
              <a:ext uri="{FF2B5EF4-FFF2-40B4-BE49-F238E27FC236}">
                <a16:creationId xmlns:a16="http://schemas.microsoft.com/office/drawing/2014/main" id="{DFA62C9A-8B14-4DFE-879E-0E1BD5E1898D}"/>
              </a:ext>
            </a:extLst>
          </p:cNvPr>
          <p:cNvSpPr txBox="1">
            <a:spLocks/>
          </p:cNvSpPr>
          <p:nvPr/>
        </p:nvSpPr>
        <p:spPr>
          <a:xfrm>
            <a:off x="89816" y="4463758"/>
            <a:ext cx="2997334" cy="11565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i="0" kern="1200">
                <a:solidFill>
                  <a:srgbClr val="001E44"/>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mn-lt"/>
                <a:ea typeface="Calibri" panose="020F0502020204030204" pitchFamily="34" charset="0"/>
                <a:cs typeface="Times New Roman" panose="02020603050405020304" pitchFamily="18" charset="0"/>
              </a:rPr>
              <a:t>December 8</a:t>
            </a:r>
            <a:r>
              <a:rPr lang="en-US" sz="2000" baseline="30000" dirty="0">
                <a:solidFill>
                  <a:schemeClr val="tx1"/>
                </a:solidFill>
                <a:latin typeface="+mn-lt"/>
                <a:ea typeface="Calibri" panose="020F0502020204030204" pitchFamily="34" charset="0"/>
                <a:cs typeface="Times New Roman" panose="02020603050405020304" pitchFamily="18" charset="0"/>
              </a:rPr>
              <a:t>th</a:t>
            </a:r>
            <a:r>
              <a:rPr lang="en-US" sz="2000" dirty="0">
                <a:solidFill>
                  <a:schemeClr val="tx1"/>
                </a:solidFill>
                <a:latin typeface="+mn-lt"/>
                <a:ea typeface="Calibri" panose="020F0502020204030204" pitchFamily="34" charset="0"/>
                <a:cs typeface="Times New Roman" panose="02020603050405020304" pitchFamily="18" charset="0"/>
              </a:rPr>
              <a:t>, 2023 </a:t>
            </a:r>
            <a:endParaRPr lang="en-US" sz="2000" dirty="0">
              <a:solidFill>
                <a:schemeClr val="tx1"/>
              </a:solidFill>
              <a:latin typeface="+mn-lt"/>
            </a:endParaRPr>
          </a:p>
        </p:txBody>
      </p:sp>
    </p:spTree>
    <p:extLst>
      <p:ext uri="{BB962C8B-B14F-4D97-AF65-F5344CB8AC3E}">
        <p14:creationId xmlns:p14="http://schemas.microsoft.com/office/powerpoint/2010/main" val="2209485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79DCBB9-A328-4C25-A102-2A90CB4570E7}"/>
              </a:ext>
            </a:extLst>
          </p:cNvPr>
          <p:cNvSpPr>
            <a:spLocks noGrp="1"/>
          </p:cNvSpPr>
          <p:nvPr>
            <p:ph sz="quarter" idx="4294967295"/>
          </p:nvPr>
        </p:nvSpPr>
        <p:spPr>
          <a:xfrm>
            <a:off x="359161" y="416967"/>
            <a:ext cx="9799823" cy="6229128"/>
          </a:xfrm>
          <a:noFill/>
        </p:spPr>
        <p:style>
          <a:lnRef idx="2">
            <a:schemeClr val="accent4"/>
          </a:lnRef>
          <a:fillRef idx="1">
            <a:schemeClr val="lt1"/>
          </a:fillRef>
          <a:effectRef idx="0">
            <a:schemeClr val="accent4"/>
          </a:effectRef>
          <a:fontRef idx="minor">
            <a:schemeClr val="dk1"/>
          </a:fontRef>
        </p:style>
        <p:txBody>
          <a:bodyPr>
            <a:noAutofit/>
          </a:bodyPr>
          <a:lstStyle/>
          <a:p>
            <a:pPr marL="0" indent="0">
              <a:buNone/>
            </a:pPr>
            <a:r>
              <a:rPr lang="en-US" sz="2400" u="sng" dirty="0">
                <a:latin typeface="+mn-lt"/>
              </a:rPr>
              <a:t>CRITICAL THINKING</a:t>
            </a:r>
          </a:p>
          <a:p>
            <a:pPr marL="0" indent="0">
              <a:buNone/>
            </a:pPr>
            <a:endParaRPr lang="en-US" sz="1700" dirty="0"/>
          </a:p>
          <a:p>
            <a:pPr marL="0" indent="0">
              <a:buNone/>
            </a:pPr>
            <a:r>
              <a:rPr lang="en-US" sz="1700" dirty="0"/>
              <a:t>Critical Thinking is a nebulous term</a:t>
            </a:r>
          </a:p>
          <a:p>
            <a:pPr marL="0" indent="0">
              <a:buNone/>
            </a:pPr>
            <a:r>
              <a:rPr lang="en-US" sz="1700" i="1" dirty="0"/>
              <a:t>Science denial, revisionist history, misinformation, post-truth era, echo chambers, media bias, created crises</a:t>
            </a:r>
          </a:p>
          <a:p>
            <a:pPr marL="0" indent="0">
              <a:buNone/>
            </a:pPr>
            <a:r>
              <a:rPr lang="en-US" sz="1700" dirty="0"/>
              <a:t>Evidence concerning high-road transfer</a:t>
            </a:r>
          </a:p>
          <a:p>
            <a:pPr marL="0" indent="0">
              <a:buNone/>
            </a:pPr>
            <a:endParaRPr lang="en-US" sz="1700" u="sng" dirty="0">
              <a:latin typeface="+mn-lt"/>
            </a:endParaRPr>
          </a:p>
          <a:p>
            <a:pPr marL="0" indent="0">
              <a:buNone/>
            </a:pPr>
            <a:r>
              <a:rPr lang="en-US" sz="1700" u="sng" dirty="0">
                <a:latin typeface="+mn-lt"/>
              </a:rPr>
              <a:t>Focus on</a:t>
            </a:r>
          </a:p>
          <a:p>
            <a:r>
              <a:rPr lang="en-US" sz="1700" dirty="0">
                <a:latin typeface="+mn-lt"/>
              </a:rPr>
              <a:t>Cognitive biases</a:t>
            </a:r>
          </a:p>
          <a:p>
            <a:r>
              <a:rPr lang="en-US" sz="1700" dirty="0">
                <a:latin typeface="+mn-lt"/>
              </a:rPr>
              <a:t>Ethical, economic, social issues surrounding use of information and evidence</a:t>
            </a:r>
          </a:p>
          <a:p>
            <a:r>
              <a:rPr lang="en-US" sz="1700" dirty="0">
                <a:latin typeface="+mn-lt"/>
              </a:rPr>
              <a:t>Credibility of sources</a:t>
            </a:r>
          </a:p>
          <a:p>
            <a:r>
              <a:rPr lang="en-US" sz="1700" dirty="0">
                <a:latin typeface="+mn-lt"/>
              </a:rPr>
              <a:t>Argument structure/evaluation/fallacies</a:t>
            </a:r>
          </a:p>
          <a:p>
            <a:pPr marL="0" indent="0">
              <a:buNone/>
            </a:pPr>
            <a:endParaRPr lang="en-US" sz="1700" dirty="0">
              <a:latin typeface="+mn-lt"/>
            </a:endParaRPr>
          </a:p>
          <a:p>
            <a:pPr marL="0" indent="0">
              <a:buNone/>
            </a:pPr>
            <a:r>
              <a:rPr lang="en-US" sz="1700" u="sng" dirty="0">
                <a:latin typeface="+mn-lt"/>
              </a:rPr>
              <a:t>Benefits</a:t>
            </a:r>
          </a:p>
          <a:p>
            <a:r>
              <a:rPr lang="en-US" sz="1700" dirty="0">
                <a:latin typeface="+mn-lt"/>
              </a:rPr>
              <a:t>Foundation for success in all courses</a:t>
            </a:r>
          </a:p>
          <a:p>
            <a:r>
              <a:rPr lang="en-US" sz="1700" dirty="0">
                <a:latin typeface="+mn-lt"/>
              </a:rPr>
              <a:t>Integrate learning from distinct disciplines</a:t>
            </a:r>
          </a:p>
          <a:p>
            <a:r>
              <a:rPr lang="en-US" sz="1700" dirty="0">
                <a:latin typeface="+mn-lt"/>
              </a:rPr>
              <a:t>Improve cultural judgment</a:t>
            </a:r>
          </a:p>
          <a:p>
            <a:r>
              <a:rPr lang="en-US" sz="1700" dirty="0">
                <a:latin typeface="+mn-lt"/>
              </a:rPr>
              <a:t>CCTST</a:t>
            </a:r>
          </a:p>
          <a:p>
            <a:endParaRPr lang="en-US" sz="1700" dirty="0">
              <a:latin typeface="+mn-lt"/>
            </a:endParaRPr>
          </a:p>
        </p:txBody>
      </p:sp>
      <p:sp>
        <p:nvSpPr>
          <p:cNvPr id="2" name="Title 1">
            <a:extLst>
              <a:ext uri="{FF2B5EF4-FFF2-40B4-BE49-F238E27FC236}">
                <a16:creationId xmlns:a16="http://schemas.microsoft.com/office/drawing/2014/main" id="{F99D30B3-CEED-468D-B489-F696C45BA1BE}"/>
              </a:ext>
            </a:extLst>
          </p:cNvPr>
          <p:cNvSpPr>
            <a:spLocks noGrp="1"/>
          </p:cNvSpPr>
          <p:nvPr>
            <p:ph type="ctrTitle" idx="4294967295"/>
          </p:nvPr>
        </p:nvSpPr>
        <p:spPr>
          <a:xfrm>
            <a:off x="7969117" y="346226"/>
            <a:ext cx="3781426" cy="1038225"/>
          </a:xfrm>
          <a:solidFill>
            <a:schemeClr val="bg1"/>
          </a:solidFill>
          <a:ln>
            <a:solidFill>
              <a:srgbClr val="002060"/>
            </a:solidFill>
          </a:ln>
        </p:spPr>
        <p:txBody>
          <a:bodyPr/>
          <a:lstStyle/>
          <a:p>
            <a:pPr algn="ctr"/>
            <a:r>
              <a:rPr lang="en-US" dirty="0">
                <a:latin typeface="+mn-lt"/>
              </a:rPr>
              <a:t>New categories</a:t>
            </a:r>
          </a:p>
        </p:txBody>
      </p:sp>
    </p:spTree>
    <p:extLst>
      <p:ext uri="{BB962C8B-B14F-4D97-AF65-F5344CB8AC3E}">
        <p14:creationId xmlns:p14="http://schemas.microsoft.com/office/powerpoint/2010/main" val="151689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w Categories">
            <a:extLst>
              <a:ext uri="{FF2B5EF4-FFF2-40B4-BE49-F238E27FC236}">
                <a16:creationId xmlns:a16="http://schemas.microsoft.com/office/drawing/2014/main" id="{1250D25F-F1AA-4688-8658-75813705F8FE}"/>
              </a:ext>
            </a:extLst>
          </p:cNvPr>
          <p:cNvSpPr txBox="1">
            <a:spLocks/>
          </p:cNvSpPr>
          <p:nvPr/>
        </p:nvSpPr>
        <p:spPr>
          <a:xfrm>
            <a:off x="270400" y="220391"/>
            <a:ext cx="3781426" cy="1038225"/>
          </a:xfrm>
          <a:prstGeom prst="rect">
            <a:avLst/>
          </a:prstGeom>
          <a:solidFill>
            <a:schemeClr val="bg1"/>
          </a:solidFill>
          <a:ln>
            <a:solidFill>
              <a:srgbClr val="00206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001E44"/>
                </a:solidFill>
                <a:latin typeface="Arial" panose="020B0604020202020204" pitchFamily="34" charset="0"/>
                <a:ea typeface="+mj-ea"/>
                <a:cs typeface="Arial" panose="020B0604020202020204" pitchFamily="34" charset="0"/>
              </a:defRPr>
            </a:lvl1pPr>
          </a:lstStyle>
          <a:p>
            <a:pPr algn="ctr"/>
            <a:r>
              <a:rPr lang="en-US" dirty="0">
                <a:latin typeface="+mn-lt"/>
              </a:rPr>
              <a:t>New categories</a:t>
            </a:r>
          </a:p>
        </p:txBody>
      </p:sp>
      <p:sp>
        <p:nvSpPr>
          <p:cNvPr id="4" name="Content Placeholder 3">
            <a:extLst>
              <a:ext uri="{FF2B5EF4-FFF2-40B4-BE49-F238E27FC236}">
                <a16:creationId xmlns:a16="http://schemas.microsoft.com/office/drawing/2014/main" id="{FA9179ED-85E4-4B64-AB17-53ABC78B2B07}"/>
              </a:ext>
            </a:extLst>
          </p:cNvPr>
          <p:cNvSpPr txBox="1">
            <a:spLocks/>
          </p:cNvSpPr>
          <p:nvPr/>
        </p:nvSpPr>
        <p:spPr>
          <a:xfrm>
            <a:off x="270400" y="1586445"/>
            <a:ext cx="3781426" cy="194532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CF34"/>
              </a:buClr>
              <a:buFont typeface="Arial" panose="020B0604020202020204" pitchFamily="34" charset="0"/>
              <a:buChar char="•"/>
              <a:defRPr sz="2800" b="0" i="0" kern="1200">
                <a:solidFill>
                  <a:srgbClr val="001E44"/>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FFCF34"/>
              </a:buClr>
              <a:buFont typeface="Arial" panose="020B0604020202020204" pitchFamily="34" charset="0"/>
              <a:buChar char="•"/>
              <a:defRPr sz="2400" b="0" i="0" kern="1200">
                <a:solidFill>
                  <a:srgbClr val="001E44"/>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Clr>
                <a:srgbClr val="FFCF34"/>
              </a:buClr>
              <a:buFont typeface="Arial" panose="020B0604020202020204" pitchFamily="34" charset="0"/>
              <a:buChar char="•"/>
              <a:defRPr sz="2000" b="0" i="0" kern="1200">
                <a:solidFill>
                  <a:srgbClr val="001E44"/>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Clr>
                <a:srgbClr val="FFCF34"/>
              </a:buClr>
              <a:buFont typeface="Arial" panose="020B0604020202020204" pitchFamily="34" charset="0"/>
              <a:buChar char="•"/>
              <a:defRPr sz="1800" b="0" i="0" kern="1200">
                <a:solidFill>
                  <a:srgbClr val="001E44"/>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Clr>
                <a:srgbClr val="FFCF34"/>
              </a:buClr>
              <a:buFont typeface="Arial" panose="020B0604020202020204" pitchFamily="34" charset="0"/>
              <a:buChar char="•"/>
              <a:defRPr sz="1800" b="0" i="0" kern="1200">
                <a:solidFill>
                  <a:srgbClr val="001E44"/>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dirty="0">
                <a:latin typeface="+mn-lt"/>
              </a:rPr>
              <a:t>First-year experience is not part of Proposal B. </a:t>
            </a:r>
          </a:p>
          <a:p>
            <a:pPr marL="0" indent="0">
              <a:buNone/>
            </a:pPr>
            <a:r>
              <a:rPr lang="en-US" sz="1700" dirty="0">
                <a:latin typeface="+mn-lt"/>
              </a:rPr>
              <a:t>Because FYE courses could be new to general education we’re including some information about the benefits of a well-designed, academically rigorous, first-year experience course.</a:t>
            </a:r>
          </a:p>
        </p:txBody>
      </p:sp>
      <p:sp>
        <p:nvSpPr>
          <p:cNvPr id="5" name="Content Placeholder 3">
            <a:extLst>
              <a:ext uri="{FF2B5EF4-FFF2-40B4-BE49-F238E27FC236}">
                <a16:creationId xmlns:a16="http://schemas.microsoft.com/office/drawing/2014/main" id="{C1E934DD-9854-4FD9-92DE-3A7D93182257}"/>
              </a:ext>
            </a:extLst>
          </p:cNvPr>
          <p:cNvSpPr txBox="1">
            <a:spLocks/>
          </p:cNvSpPr>
          <p:nvPr/>
        </p:nvSpPr>
        <p:spPr>
          <a:xfrm>
            <a:off x="4303552" y="234419"/>
            <a:ext cx="6736780" cy="63425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CF34"/>
              </a:buClr>
              <a:buFont typeface="Arial" panose="020B0604020202020204" pitchFamily="34" charset="0"/>
              <a:buChar char="•"/>
              <a:defRPr sz="2800" b="0" i="0" kern="1200">
                <a:solidFill>
                  <a:srgbClr val="001E44"/>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FFCF34"/>
              </a:buClr>
              <a:buFont typeface="Arial" panose="020B0604020202020204" pitchFamily="34" charset="0"/>
              <a:buChar char="•"/>
              <a:defRPr sz="2400" b="0" i="0" kern="1200">
                <a:solidFill>
                  <a:srgbClr val="001E44"/>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Clr>
                <a:srgbClr val="FFCF34"/>
              </a:buClr>
              <a:buFont typeface="Arial" panose="020B0604020202020204" pitchFamily="34" charset="0"/>
              <a:buChar char="•"/>
              <a:defRPr sz="2000" b="0" i="0" kern="1200">
                <a:solidFill>
                  <a:srgbClr val="001E44"/>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Clr>
                <a:srgbClr val="FFCF34"/>
              </a:buClr>
              <a:buFont typeface="Arial" panose="020B0604020202020204" pitchFamily="34" charset="0"/>
              <a:buChar char="•"/>
              <a:defRPr sz="1800" b="0" i="0" kern="1200">
                <a:solidFill>
                  <a:srgbClr val="001E44"/>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Clr>
                <a:srgbClr val="FFCF34"/>
              </a:buClr>
              <a:buFont typeface="Arial" panose="020B0604020202020204" pitchFamily="34" charset="0"/>
              <a:buChar char="•"/>
              <a:defRPr sz="1800" b="0" i="0" kern="1200">
                <a:solidFill>
                  <a:srgbClr val="001E44"/>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a:latin typeface="+mn-lt"/>
              </a:rPr>
              <a:t>FIRST-YEAR EXPERIENCE</a:t>
            </a:r>
          </a:p>
          <a:p>
            <a:pPr marL="0" indent="0">
              <a:buNone/>
            </a:pPr>
            <a:endParaRPr lang="en-US" sz="1700" u="sng" dirty="0">
              <a:latin typeface="+mn-lt"/>
            </a:endParaRPr>
          </a:p>
          <a:p>
            <a:pPr marL="0" indent="0">
              <a:buNone/>
            </a:pPr>
            <a:r>
              <a:rPr lang="en-US" sz="1700" dirty="0">
                <a:latin typeface="+mn-lt"/>
              </a:rPr>
              <a:t>US DoE Institute of Education Sciences study suggests positive effects for:</a:t>
            </a:r>
          </a:p>
          <a:p>
            <a:r>
              <a:rPr lang="en-US" sz="1700" dirty="0">
                <a:latin typeface="+mn-lt"/>
              </a:rPr>
              <a:t>retention</a:t>
            </a:r>
          </a:p>
          <a:p>
            <a:r>
              <a:rPr lang="en-US" sz="1700" dirty="0">
                <a:latin typeface="+mn-lt"/>
              </a:rPr>
              <a:t>degree attainment</a:t>
            </a:r>
          </a:p>
          <a:p>
            <a:r>
              <a:rPr lang="en-US" sz="1700" dirty="0">
                <a:latin typeface="+mn-lt"/>
              </a:rPr>
              <a:t>academic achievement</a:t>
            </a:r>
          </a:p>
          <a:p>
            <a:pPr marL="0" indent="0">
              <a:buNone/>
            </a:pPr>
            <a:endParaRPr lang="en-US" sz="1700" dirty="0">
              <a:latin typeface="+mn-lt"/>
            </a:endParaRPr>
          </a:p>
          <a:p>
            <a:pPr marL="0" indent="0">
              <a:buNone/>
            </a:pPr>
            <a:r>
              <a:rPr lang="en-US" sz="1700" dirty="0">
                <a:latin typeface="+mn-lt"/>
              </a:rPr>
              <a:t>Effective retention relies on:</a:t>
            </a:r>
          </a:p>
          <a:p>
            <a:r>
              <a:rPr lang="en-US" sz="1700" dirty="0">
                <a:latin typeface="+mn-lt"/>
              </a:rPr>
              <a:t>Educational commitment to all student types</a:t>
            </a:r>
          </a:p>
          <a:p>
            <a:r>
              <a:rPr lang="en-US" sz="1700" dirty="0">
                <a:latin typeface="+mn-lt"/>
              </a:rPr>
              <a:t>Developing social and intellectual communities</a:t>
            </a:r>
          </a:p>
          <a:p>
            <a:r>
              <a:rPr lang="en-US" sz="1700" dirty="0">
                <a:latin typeface="+mn-lt"/>
              </a:rPr>
              <a:t>Range of learning/community-building strategies</a:t>
            </a:r>
          </a:p>
          <a:p>
            <a:r>
              <a:rPr lang="en-US" sz="1700" dirty="0">
                <a:latin typeface="+mn-lt"/>
              </a:rPr>
              <a:t>Holistic approach</a:t>
            </a:r>
          </a:p>
          <a:p>
            <a:pPr marL="0" indent="0">
              <a:buNone/>
            </a:pPr>
            <a:endParaRPr lang="en-US" sz="1700" dirty="0">
              <a:latin typeface="+mn-lt"/>
            </a:endParaRPr>
          </a:p>
          <a:p>
            <a:pPr marL="0" indent="0">
              <a:buNone/>
            </a:pPr>
            <a:r>
              <a:rPr lang="en-US" sz="1700" dirty="0">
                <a:latin typeface="+mn-lt"/>
              </a:rPr>
              <a:t>Instruction in </a:t>
            </a:r>
            <a:r>
              <a:rPr lang="en-US" sz="1700" i="1" dirty="0">
                <a:latin typeface="+mn-lt"/>
              </a:rPr>
              <a:t>why </a:t>
            </a:r>
            <a:r>
              <a:rPr lang="en-US" sz="1700" dirty="0">
                <a:latin typeface="+mn-lt"/>
              </a:rPr>
              <a:t>education matters</a:t>
            </a:r>
          </a:p>
          <a:p>
            <a:pPr marL="0" indent="0">
              <a:buNone/>
            </a:pPr>
            <a:r>
              <a:rPr lang="en-US" sz="1700" dirty="0">
                <a:latin typeface="+mn-lt"/>
              </a:rPr>
              <a:t>Strategies for learning</a:t>
            </a:r>
          </a:p>
          <a:p>
            <a:pPr marL="0" indent="0">
              <a:buNone/>
            </a:pPr>
            <a:r>
              <a:rPr lang="en-US" sz="1700" dirty="0">
                <a:latin typeface="+mn-lt"/>
              </a:rPr>
              <a:t>ETSU resources</a:t>
            </a:r>
          </a:p>
          <a:p>
            <a:pPr marL="0" indent="0">
              <a:buNone/>
            </a:pPr>
            <a:r>
              <a:rPr lang="en-US" sz="1700" dirty="0">
                <a:latin typeface="+mn-lt"/>
              </a:rPr>
              <a:t>Academically rigorous</a:t>
            </a:r>
          </a:p>
          <a:p>
            <a:pPr marL="0" indent="0">
              <a:buNone/>
            </a:pPr>
            <a:endParaRPr lang="en-US" sz="1700" dirty="0">
              <a:latin typeface="+mn-lt"/>
            </a:endParaRPr>
          </a:p>
        </p:txBody>
      </p:sp>
    </p:spTree>
    <p:extLst>
      <p:ext uri="{BB962C8B-B14F-4D97-AF65-F5344CB8AC3E}">
        <p14:creationId xmlns:p14="http://schemas.microsoft.com/office/powerpoint/2010/main" val="388724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Categories">
            <a:extLst>
              <a:ext uri="{FF2B5EF4-FFF2-40B4-BE49-F238E27FC236}">
                <a16:creationId xmlns:a16="http://schemas.microsoft.com/office/drawing/2014/main" id="{6217D97D-E052-43F8-8B2C-6641E7C60B84}"/>
              </a:ext>
            </a:extLst>
          </p:cNvPr>
          <p:cNvSpPr txBox="1">
            <a:spLocks/>
          </p:cNvSpPr>
          <p:nvPr/>
        </p:nvSpPr>
        <p:spPr>
          <a:xfrm>
            <a:off x="8197996" y="111334"/>
            <a:ext cx="3781426" cy="1038225"/>
          </a:xfrm>
          <a:prstGeom prst="rect">
            <a:avLst/>
          </a:prstGeom>
          <a:solidFill>
            <a:schemeClr val="bg1"/>
          </a:solidFill>
          <a:ln>
            <a:solidFill>
              <a:srgbClr val="00206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001E44"/>
                </a:solidFill>
                <a:latin typeface="Arial" panose="020B0604020202020204" pitchFamily="34" charset="0"/>
                <a:ea typeface="+mj-ea"/>
                <a:cs typeface="Arial" panose="020B0604020202020204" pitchFamily="34" charset="0"/>
              </a:defRPr>
            </a:lvl1pPr>
          </a:lstStyle>
          <a:p>
            <a:pPr algn="ctr"/>
            <a:r>
              <a:rPr lang="en-US">
                <a:latin typeface="+mn-lt"/>
              </a:rPr>
              <a:t>New categories</a:t>
            </a:r>
            <a:endParaRPr lang="en-US" dirty="0">
              <a:latin typeface="+mn-lt"/>
            </a:endParaRPr>
          </a:p>
        </p:txBody>
      </p:sp>
      <p:sp>
        <p:nvSpPr>
          <p:cNvPr id="2" name="Content Placeholder 3">
            <a:extLst>
              <a:ext uri="{FF2B5EF4-FFF2-40B4-BE49-F238E27FC236}">
                <a16:creationId xmlns:a16="http://schemas.microsoft.com/office/drawing/2014/main" id="{9219881E-71EB-4819-9B4F-0C04BB2C335A}"/>
              </a:ext>
            </a:extLst>
          </p:cNvPr>
          <p:cNvSpPr txBox="1">
            <a:spLocks/>
          </p:cNvSpPr>
          <p:nvPr/>
        </p:nvSpPr>
        <p:spPr>
          <a:xfrm>
            <a:off x="293615" y="630446"/>
            <a:ext cx="10226180" cy="58488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CF34"/>
              </a:buClr>
              <a:buFont typeface="Arial" panose="020B0604020202020204" pitchFamily="34" charset="0"/>
              <a:buChar char="•"/>
              <a:defRPr sz="2800" b="0" i="0" kern="1200">
                <a:solidFill>
                  <a:srgbClr val="001E44"/>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FFCF34"/>
              </a:buClr>
              <a:buFont typeface="Arial" panose="020B0604020202020204" pitchFamily="34" charset="0"/>
              <a:buChar char="•"/>
              <a:defRPr sz="2400" b="0" i="0" kern="1200">
                <a:solidFill>
                  <a:srgbClr val="001E44"/>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Clr>
                <a:srgbClr val="FFCF34"/>
              </a:buClr>
              <a:buFont typeface="Arial" panose="020B0604020202020204" pitchFamily="34" charset="0"/>
              <a:buChar char="•"/>
              <a:defRPr sz="2000" b="0" i="0" kern="1200">
                <a:solidFill>
                  <a:srgbClr val="001E44"/>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Clr>
                <a:srgbClr val="FFCF34"/>
              </a:buClr>
              <a:buFont typeface="Arial" panose="020B0604020202020204" pitchFamily="34" charset="0"/>
              <a:buChar char="•"/>
              <a:defRPr sz="1800" b="0" i="0" kern="1200">
                <a:solidFill>
                  <a:srgbClr val="001E44"/>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Clr>
                <a:srgbClr val="FFCF34"/>
              </a:buClr>
              <a:buFont typeface="Arial" panose="020B0604020202020204" pitchFamily="34" charset="0"/>
              <a:buChar char="•"/>
              <a:defRPr sz="1800" b="0" i="0" kern="1200">
                <a:solidFill>
                  <a:srgbClr val="001E44"/>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a:latin typeface="+mn-lt"/>
              </a:rPr>
              <a:t>GROWING AS AN INDIVIDUAL AND GLOBAL CITIZEN</a:t>
            </a:r>
          </a:p>
          <a:p>
            <a:pPr marL="0" indent="0">
              <a:buNone/>
            </a:pPr>
            <a:endParaRPr lang="en-US" sz="1700" u="sng" dirty="0">
              <a:latin typeface="+mn-lt"/>
            </a:endParaRPr>
          </a:p>
          <a:p>
            <a:pPr marL="0" indent="0">
              <a:buNone/>
            </a:pPr>
            <a:r>
              <a:rPr lang="en-US" sz="1800" dirty="0">
                <a:solidFill>
                  <a:srgbClr val="333333"/>
                </a:solidFill>
                <a:effectLst/>
                <a:latin typeface="+mn-lt"/>
                <a:ea typeface="Times New Roman" panose="02020603050405020304" pitchFamily="18" charset="0"/>
              </a:rPr>
              <a:t>The general education curriculum at East Tennessee State University inspires students to fulfill their potential as socially responsible, informed, and self-aware members of society.</a:t>
            </a:r>
          </a:p>
          <a:p>
            <a:pPr marL="0" indent="0">
              <a:buNone/>
            </a:pPr>
            <a:r>
              <a:rPr lang="en-US" sz="1800" dirty="0">
                <a:solidFill>
                  <a:srgbClr val="333333"/>
                </a:solidFill>
                <a:latin typeface="+mn-lt"/>
                <a:ea typeface="Times New Roman" panose="02020603050405020304" pitchFamily="18" charset="0"/>
              </a:rPr>
              <a:t>General education teaches us how to build communities and better understand our roles within them. </a:t>
            </a:r>
          </a:p>
          <a:p>
            <a:pPr marL="0" indent="0">
              <a:buNone/>
            </a:pPr>
            <a:r>
              <a:rPr lang="en-US" sz="1800" dirty="0">
                <a:solidFill>
                  <a:srgbClr val="333333"/>
                </a:solidFill>
                <a:latin typeface="+mn-lt"/>
                <a:ea typeface="Times New Roman" panose="02020603050405020304" pitchFamily="18" charset="0"/>
              </a:rPr>
              <a:t>Productive citizens are resilient and self-aware … they strive to maximize their physical, financial, emotional, and social wellness. They look outwards as well as inward, developing awareness of the differences between diverse cultures and their significance. They interact respectfully with people from diverse communities and backgrounds and work towards creating a more equitable world.</a:t>
            </a:r>
          </a:p>
          <a:p>
            <a:pPr marL="0" indent="0">
              <a:buNone/>
            </a:pPr>
            <a:endParaRPr lang="en-US" sz="1800" dirty="0">
              <a:effectLst/>
              <a:latin typeface="+mn-lt"/>
              <a:ea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mn-lt"/>
                <a:ea typeface="Calibri" panose="020F0502020204030204" pitchFamily="34" charset="0"/>
                <a:cs typeface="Times New Roman" panose="02020603050405020304" pitchFamily="18" charset="0"/>
              </a:rPr>
              <a:t>Identify and explain the historical, cultural, linguistic, economic, political, scientific, and/or social interconnections and experiences that characterize the contemporary world.</a:t>
            </a:r>
          </a:p>
          <a:p>
            <a:pPr marL="342900" marR="0" lvl="0" indent="-342900">
              <a:lnSpc>
                <a:spcPct val="107000"/>
              </a:lnSpc>
              <a:spcBef>
                <a:spcPts val="0"/>
              </a:spcBef>
              <a:spcAft>
                <a:spcPts val="800"/>
              </a:spcAft>
              <a:buFont typeface="+mj-lt"/>
              <a:buAutoNum type="arabicPeriod"/>
            </a:pPr>
            <a:r>
              <a:rPr lang="en-US" sz="1800" dirty="0">
                <a:effectLst/>
                <a:latin typeface="+mn-lt"/>
                <a:ea typeface="Calibri" panose="020F0502020204030204" pitchFamily="34" charset="0"/>
                <a:cs typeface="Times New Roman" panose="02020603050405020304" pitchFamily="18" charset="0"/>
              </a:rPr>
              <a:t>Analyze and reflect on the ways in which historical, cultural, linguistic, economic, political, scientific, and/or social interconnections and experiences affect people individually and as groups.</a:t>
            </a:r>
          </a:p>
          <a:p>
            <a:pPr marL="342900" marR="0" lvl="0" indent="-342900">
              <a:lnSpc>
                <a:spcPct val="107000"/>
              </a:lnSpc>
              <a:spcBef>
                <a:spcPts val="0"/>
              </a:spcBef>
              <a:spcAft>
                <a:spcPts val="800"/>
              </a:spcAft>
              <a:buFont typeface="+mj-lt"/>
              <a:buAutoNum type="arabicPeriod"/>
            </a:pPr>
            <a:r>
              <a:rPr lang="en-US" sz="1800" dirty="0">
                <a:effectLst/>
                <a:latin typeface="+mn-lt"/>
                <a:ea typeface="Calibri" panose="020F0502020204030204" pitchFamily="34" charset="0"/>
                <a:cs typeface="Times New Roman" panose="02020603050405020304" pitchFamily="18" charset="0"/>
              </a:rPr>
              <a:t>Apply concepts of physical, mental, psychosocial, and/or financial wellness to develop a strong sense of self to become an engaged citizen in a complex society.</a:t>
            </a:r>
          </a:p>
        </p:txBody>
      </p:sp>
    </p:spTree>
    <p:extLst>
      <p:ext uri="{BB962C8B-B14F-4D97-AF65-F5344CB8AC3E}">
        <p14:creationId xmlns:p14="http://schemas.microsoft.com/office/powerpoint/2010/main" val="350028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29A0-2DD9-42C0-9AE9-345528616FF1}"/>
              </a:ext>
            </a:extLst>
          </p:cNvPr>
          <p:cNvSpPr>
            <a:spLocks noGrp="1"/>
          </p:cNvSpPr>
          <p:nvPr>
            <p:ph type="ctrTitle"/>
          </p:nvPr>
        </p:nvSpPr>
        <p:spPr/>
        <p:txBody>
          <a:bodyPr/>
          <a:lstStyle/>
          <a:p>
            <a:r>
              <a:rPr lang="en-US" dirty="0">
                <a:latin typeface="+mn-lt"/>
              </a:rPr>
              <a:t>Proposal</a:t>
            </a:r>
          </a:p>
        </p:txBody>
      </p:sp>
      <p:graphicFrame>
        <p:nvGraphicFramePr>
          <p:cNvPr id="4" name="Table 10">
            <a:extLst>
              <a:ext uri="{FF2B5EF4-FFF2-40B4-BE49-F238E27FC236}">
                <a16:creationId xmlns:a16="http://schemas.microsoft.com/office/drawing/2014/main" id="{A7BF22EC-34C1-48F8-90E7-E7909B399E2F}"/>
              </a:ext>
            </a:extLst>
          </p:cNvPr>
          <p:cNvGraphicFramePr>
            <a:graphicFrameLocks noGrp="1"/>
          </p:cNvGraphicFramePr>
          <p:nvPr>
            <p:extLst>
              <p:ext uri="{D42A27DB-BD31-4B8C-83A1-F6EECF244321}">
                <p14:modId xmlns:p14="http://schemas.microsoft.com/office/powerpoint/2010/main" val="796615110"/>
              </p:ext>
            </p:extLst>
          </p:nvPr>
        </p:nvGraphicFramePr>
        <p:xfrm>
          <a:off x="327171" y="1787686"/>
          <a:ext cx="6769916" cy="4513382"/>
        </p:xfrm>
        <a:graphic>
          <a:graphicData uri="http://schemas.openxmlformats.org/drawingml/2006/table">
            <a:tbl>
              <a:tblPr firstRow="1" bandRow="1">
                <a:tableStyleId>{D7AC3CCA-C797-4891-BE02-D94E43425B78}</a:tableStyleId>
              </a:tblPr>
              <a:tblGrid>
                <a:gridCol w="6769916">
                  <a:extLst>
                    <a:ext uri="{9D8B030D-6E8A-4147-A177-3AD203B41FA5}">
                      <a16:colId xmlns:a16="http://schemas.microsoft.com/office/drawing/2014/main" val="4163657871"/>
                    </a:ext>
                  </a:extLst>
                </a:gridCol>
              </a:tblGrid>
              <a:tr h="380290">
                <a:tc>
                  <a:txBody>
                    <a:bodyPr/>
                    <a:lstStyle/>
                    <a:p>
                      <a:r>
                        <a:rPr lang="en-US" b="1" dirty="0">
                          <a:solidFill>
                            <a:schemeClr val="tx1"/>
                          </a:solidFill>
                        </a:rPr>
                        <a:t>STRENGTHENING FOUNDATIONS (15-16)</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1804764970"/>
                  </a:ext>
                </a:extLst>
              </a:tr>
              <a:tr h="968343">
                <a:tc>
                  <a:txBody>
                    <a:bodyPr/>
                    <a:lstStyle/>
                    <a:p>
                      <a:r>
                        <a:rPr lang="en-US" b="0" dirty="0">
                          <a:solidFill>
                            <a:schemeClr val="tx1"/>
                          </a:solidFill>
                        </a:rPr>
                        <a:t>ENGL 1010 and ENGL 1020 (6)</a:t>
                      </a:r>
                    </a:p>
                    <a:p>
                      <a:r>
                        <a:rPr lang="en-US" dirty="0">
                          <a:solidFill>
                            <a:schemeClr val="tx1"/>
                          </a:solidFill>
                        </a:rPr>
                        <a:t>Quantitative Reasoning (3-4)</a:t>
                      </a:r>
                    </a:p>
                    <a:p>
                      <a:r>
                        <a:rPr lang="en-US" dirty="0">
                          <a:solidFill>
                            <a:schemeClr val="tx1"/>
                          </a:solidFill>
                        </a:rPr>
                        <a:t>Critical Thinking (3)</a:t>
                      </a:r>
                      <a:endParaRPr lang="en-US" dirty="0">
                        <a:solidFill>
                          <a:schemeClr val="tx1"/>
                        </a:solidFill>
                        <a:latin typeface="+mj-lt"/>
                      </a:endParaRPr>
                    </a:p>
                    <a:p>
                      <a:r>
                        <a:rPr lang="en-US" dirty="0">
                          <a:solidFill>
                            <a:schemeClr val="tx1"/>
                          </a:solidFill>
                          <a:latin typeface="+mn-lt"/>
                        </a:rPr>
                        <a:t>??????? (3)</a:t>
                      </a:r>
                    </a:p>
                  </a:txBody>
                  <a:tcPr>
                    <a:solidFill>
                      <a:schemeClr val="bg1">
                        <a:lumMod val="85000"/>
                      </a:schemeClr>
                    </a:solidFill>
                  </a:tcPr>
                </a:tc>
                <a:extLst>
                  <a:ext uri="{0D108BD9-81ED-4DB2-BD59-A6C34878D82A}">
                    <a16:rowId xmlns:a16="http://schemas.microsoft.com/office/drawing/2014/main" val="3002758582"/>
                  </a:ext>
                </a:extLst>
              </a:tr>
              <a:tr h="374337">
                <a:tc>
                  <a:txBody>
                    <a:bodyPr/>
                    <a:lstStyle/>
                    <a:p>
                      <a:r>
                        <a:rPr lang="en-US" b="1" dirty="0">
                          <a:solidFill>
                            <a:schemeClr val="tx1"/>
                          </a:solidFill>
                        </a:rPr>
                        <a:t>UNDERSTANDING NATURAL AND SOCIAL WORLDS (10-11)</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1460654362"/>
                  </a:ext>
                </a:extLst>
              </a:tr>
              <a:tr h="628485">
                <a:tc>
                  <a:txBody>
                    <a:bodyPr/>
                    <a:lstStyle/>
                    <a:p>
                      <a:r>
                        <a:rPr lang="en-US" dirty="0">
                          <a:solidFill>
                            <a:schemeClr val="tx1"/>
                          </a:solidFill>
                        </a:rPr>
                        <a:t>Natural Sciences (at least 4)</a:t>
                      </a:r>
                    </a:p>
                    <a:p>
                      <a:r>
                        <a:rPr lang="en-US" dirty="0">
                          <a:solidFill>
                            <a:schemeClr val="tx1"/>
                          </a:solidFill>
                        </a:rPr>
                        <a:t>Social/Behavioral Sciences (at least 3)</a:t>
                      </a:r>
                      <a:endParaRPr lang="en-US" dirty="0">
                        <a:solidFill>
                          <a:schemeClr val="tx1"/>
                        </a:solidFill>
                        <a:latin typeface="+mj-lt"/>
                      </a:endParaRPr>
                    </a:p>
                  </a:txBody>
                  <a:tcPr/>
                </a:tc>
                <a:extLst>
                  <a:ext uri="{0D108BD9-81ED-4DB2-BD59-A6C34878D82A}">
                    <a16:rowId xmlns:a16="http://schemas.microsoft.com/office/drawing/2014/main" val="2188054707"/>
                  </a:ext>
                </a:extLst>
              </a:tr>
              <a:tr h="367213">
                <a:tc>
                  <a:txBody>
                    <a:bodyPr/>
                    <a:lstStyle/>
                    <a:p>
                      <a:r>
                        <a:rPr lang="en-US" b="1" dirty="0">
                          <a:solidFill>
                            <a:schemeClr val="tx1"/>
                          </a:solidFill>
                        </a:rPr>
                        <a:t>EXPLORING CONNECTIONS (9)</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667413778"/>
                  </a:ext>
                </a:extLst>
              </a:tr>
              <a:tr h="642623">
                <a:tc>
                  <a:txBody>
                    <a:bodyPr/>
                    <a:lstStyle/>
                    <a:p>
                      <a:r>
                        <a:rPr lang="en-US" b="0" dirty="0">
                          <a:solidFill>
                            <a:schemeClr val="tx1"/>
                          </a:solidFill>
                        </a:rPr>
                        <a:t>History (at least 3)</a:t>
                      </a:r>
                    </a:p>
                    <a:p>
                      <a:r>
                        <a:rPr lang="en-US" b="0" dirty="0">
                          <a:solidFill>
                            <a:schemeClr val="tx1"/>
                          </a:solidFill>
                        </a:rPr>
                        <a:t>Humanities outside of History (at least 3)</a:t>
                      </a:r>
                      <a:endParaRPr lang="en-US" b="0" dirty="0">
                        <a:solidFill>
                          <a:schemeClr val="tx1"/>
                        </a:solidFill>
                        <a:latin typeface="+mj-lt"/>
                      </a:endParaRPr>
                    </a:p>
                  </a:txBody>
                  <a:tcPr/>
                </a:tc>
                <a:extLst>
                  <a:ext uri="{0D108BD9-81ED-4DB2-BD59-A6C34878D82A}">
                    <a16:rowId xmlns:a16="http://schemas.microsoft.com/office/drawing/2014/main" val="2883986484"/>
                  </a:ext>
                </a:extLst>
              </a:tr>
              <a:tr h="414527">
                <a:tc>
                  <a:txBody>
                    <a:bodyPr/>
                    <a:lstStyle/>
                    <a:p>
                      <a:r>
                        <a:rPr lang="en-US" b="1" dirty="0">
                          <a:solidFill>
                            <a:schemeClr val="tx1"/>
                          </a:solidFill>
                        </a:rPr>
                        <a:t>CULTIVATING ARTISTIC AWARENESS (3)</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440702653"/>
                  </a:ext>
                </a:extLst>
              </a:tr>
              <a:tr h="505592">
                <a:tc>
                  <a:txBody>
                    <a:bodyPr/>
                    <a:lstStyle/>
                    <a:p>
                      <a:r>
                        <a:rPr lang="en-US" b="1" dirty="0">
                          <a:solidFill>
                            <a:schemeClr val="tx1"/>
                          </a:solidFill>
                        </a:rPr>
                        <a:t>GROWING AS AN INDIVIDUAL AND GLOBAL CITIZEN (3-4)</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2239381321"/>
                  </a:ext>
                </a:extLst>
              </a:tr>
            </a:tbl>
          </a:graphicData>
        </a:graphic>
      </p:graphicFrame>
      <p:sp>
        <p:nvSpPr>
          <p:cNvPr id="5" name="Content Placeholder 2">
            <a:extLst>
              <a:ext uri="{FF2B5EF4-FFF2-40B4-BE49-F238E27FC236}">
                <a16:creationId xmlns:a16="http://schemas.microsoft.com/office/drawing/2014/main" id="{F9AABDC7-16A1-4EA2-9E2E-F6C27698AAAD}"/>
              </a:ext>
            </a:extLst>
          </p:cNvPr>
          <p:cNvSpPr>
            <a:spLocks noGrp="1"/>
          </p:cNvSpPr>
          <p:nvPr>
            <p:ph sz="quarter" idx="13"/>
          </p:nvPr>
        </p:nvSpPr>
        <p:spPr>
          <a:xfrm>
            <a:off x="6862194" y="1815515"/>
            <a:ext cx="5223789" cy="4077608"/>
          </a:xfrm>
        </p:spPr>
        <p:txBody>
          <a:bodyPr>
            <a:normAutofit/>
          </a:bodyPr>
          <a:lstStyle/>
          <a:p>
            <a:pPr marL="457200" lvl="1" indent="0">
              <a:buNone/>
            </a:pPr>
            <a:r>
              <a:rPr lang="en-US" sz="2000" dirty="0">
                <a:latin typeface="+mn-lt"/>
              </a:rPr>
              <a:t>Competency-based</a:t>
            </a:r>
          </a:p>
        </p:txBody>
      </p:sp>
    </p:spTree>
    <p:extLst>
      <p:ext uri="{BB962C8B-B14F-4D97-AF65-F5344CB8AC3E}">
        <p14:creationId xmlns:p14="http://schemas.microsoft.com/office/powerpoint/2010/main" val="3030134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D1D76B-6254-4641-B458-FEE27F38E2C4}"/>
              </a:ext>
            </a:extLst>
          </p:cNvPr>
          <p:cNvSpPr txBox="1"/>
          <p:nvPr/>
        </p:nvSpPr>
        <p:spPr>
          <a:xfrm>
            <a:off x="192980" y="1354633"/>
            <a:ext cx="4945585" cy="584775"/>
          </a:xfrm>
          <a:prstGeom prst="rect">
            <a:avLst/>
          </a:prstGeom>
          <a:noFill/>
        </p:spPr>
        <p:txBody>
          <a:bodyPr wrap="none" rtlCol="0">
            <a:spAutoFit/>
          </a:bodyPr>
          <a:lstStyle/>
          <a:p>
            <a:r>
              <a:rPr lang="en-US" sz="3200" dirty="0"/>
              <a:t>THE SIX COMPETENCIES</a:t>
            </a:r>
          </a:p>
        </p:txBody>
      </p:sp>
      <p:sp>
        <p:nvSpPr>
          <p:cNvPr id="9" name="TextBox 8">
            <a:extLst>
              <a:ext uri="{FF2B5EF4-FFF2-40B4-BE49-F238E27FC236}">
                <a16:creationId xmlns:a16="http://schemas.microsoft.com/office/drawing/2014/main" id="{AA6F368A-333F-4A38-BF21-14079A46630B}"/>
              </a:ext>
            </a:extLst>
          </p:cNvPr>
          <p:cNvSpPr txBox="1"/>
          <p:nvPr/>
        </p:nvSpPr>
        <p:spPr>
          <a:xfrm>
            <a:off x="192980" y="2179239"/>
            <a:ext cx="1842556" cy="369332"/>
          </a:xfrm>
          <a:prstGeom prst="rect">
            <a:avLst/>
          </a:prstGeom>
          <a:noFill/>
        </p:spPr>
        <p:txBody>
          <a:bodyPr wrap="none" rtlCol="0">
            <a:spAutoFit/>
          </a:bodyPr>
          <a:lstStyle/>
          <a:p>
            <a:r>
              <a:rPr lang="en-US" dirty="0"/>
              <a:t>THINK CRITICALLY</a:t>
            </a:r>
          </a:p>
        </p:txBody>
      </p:sp>
      <p:sp>
        <p:nvSpPr>
          <p:cNvPr id="10" name="TextBox 9">
            <a:extLst>
              <a:ext uri="{FF2B5EF4-FFF2-40B4-BE49-F238E27FC236}">
                <a16:creationId xmlns:a16="http://schemas.microsoft.com/office/drawing/2014/main" id="{78E62E29-CD1A-4420-B99D-5197373891FC}"/>
              </a:ext>
            </a:extLst>
          </p:cNvPr>
          <p:cNvSpPr txBox="1"/>
          <p:nvPr/>
        </p:nvSpPr>
        <p:spPr>
          <a:xfrm>
            <a:off x="192980" y="2678301"/>
            <a:ext cx="2885342" cy="369332"/>
          </a:xfrm>
          <a:prstGeom prst="rect">
            <a:avLst/>
          </a:prstGeom>
          <a:noFill/>
        </p:spPr>
        <p:txBody>
          <a:bodyPr wrap="none" rtlCol="0">
            <a:spAutoFit/>
          </a:bodyPr>
          <a:lstStyle/>
          <a:p>
            <a:r>
              <a:rPr lang="en-US" dirty="0"/>
              <a:t>COMMUNICATE EFFECTIVELY</a:t>
            </a:r>
          </a:p>
        </p:txBody>
      </p:sp>
      <p:sp>
        <p:nvSpPr>
          <p:cNvPr id="11" name="TextBox 10">
            <a:extLst>
              <a:ext uri="{FF2B5EF4-FFF2-40B4-BE49-F238E27FC236}">
                <a16:creationId xmlns:a16="http://schemas.microsoft.com/office/drawing/2014/main" id="{B2E92345-926F-4555-817E-585059E8CDA9}"/>
              </a:ext>
            </a:extLst>
          </p:cNvPr>
          <p:cNvSpPr txBox="1"/>
          <p:nvPr/>
        </p:nvSpPr>
        <p:spPr>
          <a:xfrm>
            <a:off x="192980" y="3177363"/>
            <a:ext cx="4493666" cy="369332"/>
          </a:xfrm>
          <a:prstGeom prst="rect">
            <a:avLst/>
          </a:prstGeom>
          <a:noFill/>
        </p:spPr>
        <p:txBody>
          <a:bodyPr wrap="none" rtlCol="0">
            <a:spAutoFit/>
          </a:bodyPr>
          <a:lstStyle/>
          <a:p>
            <a:r>
              <a:rPr lang="en-US" dirty="0"/>
              <a:t>UNDERSTAND NATURAL AND SOCIAL WORLDS</a:t>
            </a:r>
          </a:p>
        </p:txBody>
      </p:sp>
      <p:sp>
        <p:nvSpPr>
          <p:cNvPr id="12" name="TextBox 11">
            <a:extLst>
              <a:ext uri="{FF2B5EF4-FFF2-40B4-BE49-F238E27FC236}">
                <a16:creationId xmlns:a16="http://schemas.microsoft.com/office/drawing/2014/main" id="{686B8135-A6CE-40D2-8868-FFB09D60D811}"/>
              </a:ext>
            </a:extLst>
          </p:cNvPr>
          <p:cNvSpPr txBox="1"/>
          <p:nvPr/>
        </p:nvSpPr>
        <p:spPr>
          <a:xfrm>
            <a:off x="192980" y="3686581"/>
            <a:ext cx="3255186" cy="369332"/>
          </a:xfrm>
          <a:prstGeom prst="rect">
            <a:avLst/>
          </a:prstGeom>
          <a:noFill/>
        </p:spPr>
        <p:txBody>
          <a:bodyPr wrap="none" rtlCol="0">
            <a:spAutoFit/>
          </a:bodyPr>
          <a:lstStyle/>
          <a:p>
            <a:r>
              <a:rPr lang="en-US" dirty="0"/>
              <a:t>CULTIVATE ARTISTIC AWARENESS</a:t>
            </a:r>
          </a:p>
        </p:txBody>
      </p:sp>
      <p:sp>
        <p:nvSpPr>
          <p:cNvPr id="13" name="TextBox 12">
            <a:extLst>
              <a:ext uri="{FF2B5EF4-FFF2-40B4-BE49-F238E27FC236}">
                <a16:creationId xmlns:a16="http://schemas.microsoft.com/office/drawing/2014/main" id="{30C6CAD1-50DE-4C6C-B04C-D51EC54FA05F}"/>
              </a:ext>
            </a:extLst>
          </p:cNvPr>
          <p:cNvSpPr txBox="1"/>
          <p:nvPr/>
        </p:nvSpPr>
        <p:spPr>
          <a:xfrm>
            <a:off x="192980" y="4175487"/>
            <a:ext cx="3929602" cy="369332"/>
          </a:xfrm>
          <a:prstGeom prst="rect">
            <a:avLst/>
          </a:prstGeom>
          <a:noFill/>
        </p:spPr>
        <p:txBody>
          <a:bodyPr wrap="none" rtlCol="0">
            <a:spAutoFit/>
          </a:bodyPr>
          <a:lstStyle/>
          <a:p>
            <a:r>
              <a:rPr lang="en-US" dirty="0"/>
              <a:t>COLLABORATE AND BUILD COMMUNITY</a:t>
            </a:r>
          </a:p>
        </p:txBody>
      </p:sp>
      <p:sp>
        <p:nvSpPr>
          <p:cNvPr id="14" name="TextBox 13">
            <a:extLst>
              <a:ext uri="{FF2B5EF4-FFF2-40B4-BE49-F238E27FC236}">
                <a16:creationId xmlns:a16="http://schemas.microsoft.com/office/drawing/2014/main" id="{ADC0F465-1DFC-4991-A900-46611893CBD5}"/>
              </a:ext>
            </a:extLst>
          </p:cNvPr>
          <p:cNvSpPr txBox="1"/>
          <p:nvPr/>
        </p:nvSpPr>
        <p:spPr>
          <a:xfrm>
            <a:off x="192980" y="4684705"/>
            <a:ext cx="5309402" cy="369332"/>
          </a:xfrm>
          <a:prstGeom prst="rect">
            <a:avLst/>
          </a:prstGeom>
          <a:noFill/>
        </p:spPr>
        <p:txBody>
          <a:bodyPr wrap="none" rtlCol="0">
            <a:spAutoFit/>
          </a:bodyPr>
          <a:lstStyle/>
          <a:p>
            <a:r>
              <a:rPr lang="en-US" dirty="0"/>
              <a:t>GROW AND A RESPONSIBLE AND PRODUCTIVE CITIZEN</a:t>
            </a:r>
          </a:p>
        </p:txBody>
      </p:sp>
      <p:sp>
        <p:nvSpPr>
          <p:cNvPr id="21" name="TextBox 20">
            <a:extLst>
              <a:ext uri="{FF2B5EF4-FFF2-40B4-BE49-F238E27FC236}">
                <a16:creationId xmlns:a16="http://schemas.microsoft.com/office/drawing/2014/main" id="{2617A7F0-5414-47E2-8420-2E14CA5A57EC}"/>
              </a:ext>
            </a:extLst>
          </p:cNvPr>
          <p:cNvSpPr txBox="1"/>
          <p:nvPr/>
        </p:nvSpPr>
        <p:spPr>
          <a:xfrm>
            <a:off x="5049083" y="6436"/>
            <a:ext cx="7142917" cy="584775"/>
          </a:xfrm>
          <a:prstGeom prst="rect">
            <a:avLst/>
          </a:prstGeom>
          <a:noFill/>
        </p:spPr>
        <p:txBody>
          <a:bodyPr wrap="none" rtlCol="0">
            <a:spAutoFit/>
          </a:bodyPr>
          <a:lstStyle/>
          <a:p>
            <a:r>
              <a:rPr lang="en-US" sz="3200" dirty="0"/>
              <a:t>GENERAL EDUCATION CATEGORIES</a:t>
            </a:r>
          </a:p>
        </p:txBody>
      </p:sp>
      <p:sp>
        <p:nvSpPr>
          <p:cNvPr id="15" name="TextBox 14">
            <a:extLst>
              <a:ext uri="{FF2B5EF4-FFF2-40B4-BE49-F238E27FC236}">
                <a16:creationId xmlns:a16="http://schemas.microsoft.com/office/drawing/2014/main" id="{DA5BE7EA-3500-4B52-B60A-586B9E7893DD}"/>
              </a:ext>
            </a:extLst>
          </p:cNvPr>
          <p:cNvSpPr txBox="1"/>
          <p:nvPr/>
        </p:nvSpPr>
        <p:spPr>
          <a:xfrm>
            <a:off x="6895268" y="661174"/>
            <a:ext cx="3068148" cy="369332"/>
          </a:xfrm>
          <a:prstGeom prst="rect">
            <a:avLst/>
          </a:prstGeom>
          <a:noFill/>
        </p:spPr>
        <p:txBody>
          <a:bodyPr wrap="none" rtlCol="0">
            <a:spAutoFit/>
          </a:bodyPr>
          <a:lstStyle/>
          <a:p>
            <a:r>
              <a:rPr lang="en-US" dirty="0"/>
              <a:t>FIRST-YEAR EXPERIENCE?</a:t>
            </a:r>
          </a:p>
        </p:txBody>
      </p:sp>
      <p:sp>
        <p:nvSpPr>
          <p:cNvPr id="25" name="TextBox 24">
            <a:extLst>
              <a:ext uri="{FF2B5EF4-FFF2-40B4-BE49-F238E27FC236}">
                <a16:creationId xmlns:a16="http://schemas.microsoft.com/office/drawing/2014/main" id="{8BEAC67D-A2DB-45F0-A9D1-E75E5A9B2A77}"/>
              </a:ext>
            </a:extLst>
          </p:cNvPr>
          <p:cNvSpPr txBox="1"/>
          <p:nvPr/>
        </p:nvSpPr>
        <p:spPr>
          <a:xfrm>
            <a:off x="6895268" y="1278346"/>
            <a:ext cx="4204997" cy="369332"/>
          </a:xfrm>
          <a:prstGeom prst="rect">
            <a:avLst/>
          </a:prstGeom>
          <a:noFill/>
        </p:spPr>
        <p:txBody>
          <a:bodyPr wrap="none" rtlCol="0">
            <a:spAutoFit/>
          </a:bodyPr>
          <a:lstStyle/>
          <a:p>
            <a:r>
              <a:rPr lang="en-US" dirty="0"/>
              <a:t>WRITING COMPOSITION (plus ORAL?)</a:t>
            </a:r>
          </a:p>
        </p:txBody>
      </p:sp>
      <p:sp>
        <p:nvSpPr>
          <p:cNvPr id="17" name="TextBox 16">
            <a:extLst>
              <a:ext uri="{FF2B5EF4-FFF2-40B4-BE49-F238E27FC236}">
                <a16:creationId xmlns:a16="http://schemas.microsoft.com/office/drawing/2014/main" id="{F0B7F154-A025-4CE4-B0F5-EE9E0490F671}"/>
              </a:ext>
            </a:extLst>
          </p:cNvPr>
          <p:cNvSpPr txBox="1"/>
          <p:nvPr/>
        </p:nvSpPr>
        <p:spPr>
          <a:xfrm>
            <a:off x="6895268" y="1895113"/>
            <a:ext cx="2737929" cy="369332"/>
          </a:xfrm>
          <a:prstGeom prst="rect">
            <a:avLst/>
          </a:prstGeom>
          <a:noFill/>
        </p:spPr>
        <p:txBody>
          <a:bodyPr wrap="none" rtlCol="0">
            <a:spAutoFit/>
          </a:bodyPr>
          <a:lstStyle/>
          <a:p>
            <a:r>
              <a:rPr lang="en-US" dirty="0"/>
              <a:t>QUANTITATIVE REASONING</a:t>
            </a:r>
          </a:p>
        </p:txBody>
      </p:sp>
      <p:sp>
        <p:nvSpPr>
          <p:cNvPr id="18" name="TextBox 17">
            <a:extLst>
              <a:ext uri="{FF2B5EF4-FFF2-40B4-BE49-F238E27FC236}">
                <a16:creationId xmlns:a16="http://schemas.microsoft.com/office/drawing/2014/main" id="{5AB282EC-6218-45B6-94FB-72B95CD01F85}"/>
              </a:ext>
            </a:extLst>
          </p:cNvPr>
          <p:cNvSpPr txBox="1"/>
          <p:nvPr/>
        </p:nvSpPr>
        <p:spPr>
          <a:xfrm>
            <a:off x="6895844" y="2492424"/>
            <a:ext cx="2004075" cy="369332"/>
          </a:xfrm>
          <a:prstGeom prst="rect">
            <a:avLst/>
          </a:prstGeom>
          <a:noFill/>
        </p:spPr>
        <p:txBody>
          <a:bodyPr wrap="none" rtlCol="0">
            <a:spAutoFit/>
          </a:bodyPr>
          <a:lstStyle/>
          <a:p>
            <a:r>
              <a:rPr lang="en-US" dirty="0"/>
              <a:t>CRITICAL THINKING</a:t>
            </a:r>
          </a:p>
        </p:txBody>
      </p:sp>
      <p:sp>
        <p:nvSpPr>
          <p:cNvPr id="19" name="TextBox 18">
            <a:extLst>
              <a:ext uri="{FF2B5EF4-FFF2-40B4-BE49-F238E27FC236}">
                <a16:creationId xmlns:a16="http://schemas.microsoft.com/office/drawing/2014/main" id="{587D204E-36F5-4AD7-AAD0-E8EA8F312B1B}"/>
              </a:ext>
            </a:extLst>
          </p:cNvPr>
          <p:cNvSpPr txBox="1"/>
          <p:nvPr/>
        </p:nvSpPr>
        <p:spPr>
          <a:xfrm>
            <a:off x="6895268" y="3128241"/>
            <a:ext cx="2004651" cy="369332"/>
          </a:xfrm>
          <a:prstGeom prst="rect">
            <a:avLst/>
          </a:prstGeom>
          <a:noFill/>
        </p:spPr>
        <p:txBody>
          <a:bodyPr wrap="none" rtlCol="0">
            <a:spAutoFit/>
          </a:bodyPr>
          <a:lstStyle/>
          <a:p>
            <a:r>
              <a:rPr lang="en-US" dirty="0"/>
              <a:t>NATURAL SCIENCES</a:t>
            </a:r>
          </a:p>
        </p:txBody>
      </p:sp>
      <p:sp>
        <p:nvSpPr>
          <p:cNvPr id="20" name="TextBox 19">
            <a:extLst>
              <a:ext uri="{FF2B5EF4-FFF2-40B4-BE49-F238E27FC236}">
                <a16:creationId xmlns:a16="http://schemas.microsoft.com/office/drawing/2014/main" id="{688D32AE-6227-46F3-B67B-47AB2B7A26C1}"/>
              </a:ext>
            </a:extLst>
          </p:cNvPr>
          <p:cNvSpPr txBox="1"/>
          <p:nvPr/>
        </p:nvSpPr>
        <p:spPr>
          <a:xfrm>
            <a:off x="6895268" y="3744602"/>
            <a:ext cx="1795043" cy="369332"/>
          </a:xfrm>
          <a:prstGeom prst="rect">
            <a:avLst/>
          </a:prstGeom>
          <a:noFill/>
        </p:spPr>
        <p:txBody>
          <a:bodyPr wrap="none" rtlCol="0">
            <a:spAutoFit/>
          </a:bodyPr>
          <a:lstStyle/>
          <a:p>
            <a:r>
              <a:rPr lang="en-US" dirty="0"/>
              <a:t>SOCIAL SCIENCES</a:t>
            </a:r>
          </a:p>
        </p:txBody>
      </p:sp>
      <p:sp>
        <p:nvSpPr>
          <p:cNvPr id="31" name="TextBox 30">
            <a:extLst>
              <a:ext uri="{FF2B5EF4-FFF2-40B4-BE49-F238E27FC236}">
                <a16:creationId xmlns:a16="http://schemas.microsoft.com/office/drawing/2014/main" id="{2E20DD19-0E11-4548-88E9-EBFA2D42F721}"/>
              </a:ext>
            </a:extLst>
          </p:cNvPr>
          <p:cNvSpPr txBox="1"/>
          <p:nvPr/>
        </p:nvSpPr>
        <p:spPr>
          <a:xfrm>
            <a:off x="6895268" y="4360153"/>
            <a:ext cx="982641" cy="369332"/>
          </a:xfrm>
          <a:prstGeom prst="rect">
            <a:avLst/>
          </a:prstGeom>
          <a:noFill/>
        </p:spPr>
        <p:txBody>
          <a:bodyPr wrap="none" rtlCol="0">
            <a:spAutoFit/>
          </a:bodyPr>
          <a:lstStyle/>
          <a:p>
            <a:r>
              <a:rPr lang="en-US" dirty="0"/>
              <a:t>HISTORY</a:t>
            </a:r>
          </a:p>
        </p:txBody>
      </p:sp>
      <p:sp>
        <p:nvSpPr>
          <p:cNvPr id="22" name="TextBox 21">
            <a:extLst>
              <a:ext uri="{FF2B5EF4-FFF2-40B4-BE49-F238E27FC236}">
                <a16:creationId xmlns:a16="http://schemas.microsoft.com/office/drawing/2014/main" id="{D699C192-44F5-4558-BB47-A85E7D51CD9A}"/>
              </a:ext>
            </a:extLst>
          </p:cNvPr>
          <p:cNvSpPr txBox="1"/>
          <p:nvPr/>
        </p:nvSpPr>
        <p:spPr>
          <a:xfrm>
            <a:off x="6895268" y="4977325"/>
            <a:ext cx="3672800" cy="369332"/>
          </a:xfrm>
          <a:prstGeom prst="rect">
            <a:avLst/>
          </a:prstGeom>
          <a:noFill/>
        </p:spPr>
        <p:txBody>
          <a:bodyPr wrap="none" rtlCol="0">
            <a:spAutoFit/>
          </a:bodyPr>
          <a:lstStyle/>
          <a:p>
            <a:r>
              <a:rPr lang="en-US" dirty="0"/>
              <a:t>HUMANITIES (including Literature)</a:t>
            </a:r>
          </a:p>
        </p:txBody>
      </p:sp>
      <p:sp>
        <p:nvSpPr>
          <p:cNvPr id="23" name="TextBox 22">
            <a:extLst>
              <a:ext uri="{FF2B5EF4-FFF2-40B4-BE49-F238E27FC236}">
                <a16:creationId xmlns:a16="http://schemas.microsoft.com/office/drawing/2014/main" id="{BC683353-2723-4472-90E5-335ACD840206}"/>
              </a:ext>
            </a:extLst>
          </p:cNvPr>
          <p:cNvSpPr txBox="1"/>
          <p:nvPr/>
        </p:nvSpPr>
        <p:spPr>
          <a:xfrm>
            <a:off x="6895268" y="5594497"/>
            <a:ext cx="3495637" cy="369332"/>
          </a:xfrm>
          <a:prstGeom prst="rect">
            <a:avLst/>
          </a:prstGeom>
          <a:noFill/>
        </p:spPr>
        <p:txBody>
          <a:bodyPr wrap="none" rtlCol="0">
            <a:spAutoFit/>
          </a:bodyPr>
          <a:lstStyle/>
          <a:p>
            <a:r>
              <a:rPr lang="en-US" dirty="0"/>
              <a:t>CULTIVATING ARTISTIC AWARENESS</a:t>
            </a:r>
          </a:p>
        </p:txBody>
      </p:sp>
      <p:sp>
        <p:nvSpPr>
          <p:cNvPr id="24" name="TextBox 23">
            <a:extLst>
              <a:ext uri="{FF2B5EF4-FFF2-40B4-BE49-F238E27FC236}">
                <a16:creationId xmlns:a16="http://schemas.microsoft.com/office/drawing/2014/main" id="{DA6564BB-730F-4927-B5E6-9E2D17099AEE}"/>
              </a:ext>
            </a:extLst>
          </p:cNvPr>
          <p:cNvSpPr txBox="1"/>
          <p:nvPr/>
        </p:nvSpPr>
        <p:spPr>
          <a:xfrm>
            <a:off x="6895269" y="6211669"/>
            <a:ext cx="4329202" cy="646331"/>
          </a:xfrm>
          <a:prstGeom prst="rect">
            <a:avLst/>
          </a:prstGeom>
          <a:noFill/>
        </p:spPr>
        <p:txBody>
          <a:bodyPr wrap="square" rtlCol="0">
            <a:spAutoFit/>
          </a:bodyPr>
          <a:lstStyle/>
          <a:p>
            <a:r>
              <a:rPr lang="en-US" dirty="0"/>
              <a:t>GROWING AS AN INDIVIDUAL AND GLOBAL CITIZEN </a:t>
            </a:r>
          </a:p>
        </p:txBody>
      </p:sp>
      <p:sp>
        <p:nvSpPr>
          <p:cNvPr id="3" name="Competencies and Categories" hidden="1">
            <a:extLst>
              <a:ext uri="{FF2B5EF4-FFF2-40B4-BE49-F238E27FC236}">
                <a16:creationId xmlns:a16="http://schemas.microsoft.com/office/drawing/2014/main" id="{2D024B11-A71F-4FB2-8423-0F6DA2C17400}"/>
              </a:ext>
            </a:extLst>
          </p:cNvPr>
          <p:cNvSpPr>
            <a:spLocks noGrp="1"/>
          </p:cNvSpPr>
          <p:nvPr>
            <p:ph type="title"/>
          </p:nvPr>
        </p:nvSpPr>
        <p:spPr>
          <a:xfrm>
            <a:off x="244582" y="-1670738"/>
            <a:ext cx="10515600" cy="1325563"/>
          </a:xfrm>
        </p:spPr>
        <p:txBody>
          <a:bodyPr/>
          <a:lstStyle/>
          <a:p>
            <a:r>
              <a:rPr lang="en-US" dirty="0"/>
              <a:t>Competencies and Categories</a:t>
            </a:r>
          </a:p>
        </p:txBody>
      </p:sp>
    </p:spTree>
    <p:extLst>
      <p:ext uri="{BB962C8B-B14F-4D97-AF65-F5344CB8AC3E}">
        <p14:creationId xmlns:p14="http://schemas.microsoft.com/office/powerpoint/2010/main" val="795622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D1D76B-6254-4641-B458-FEE27F38E2C4}"/>
              </a:ext>
            </a:extLst>
          </p:cNvPr>
          <p:cNvSpPr txBox="1"/>
          <p:nvPr/>
        </p:nvSpPr>
        <p:spPr>
          <a:xfrm>
            <a:off x="192980" y="1354633"/>
            <a:ext cx="4945585" cy="584775"/>
          </a:xfrm>
          <a:prstGeom prst="rect">
            <a:avLst/>
          </a:prstGeom>
          <a:noFill/>
        </p:spPr>
        <p:txBody>
          <a:bodyPr wrap="none" rtlCol="0">
            <a:spAutoFit/>
          </a:bodyPr>
          <a:lstStyle/>
          <a:p>
            <a:r>
              <a:rPr lang="en-US" sz="3200" dirty="0"/>
              <a:t>THE SIX COMPETENCIES</a:t>
            </a:r>
          </a:p>
        </p:txBody>
      </p:sp>
      <p:sp>
        <p:nvSpPr>
          <p:cNvPr id="9" name="TextBox 8">
            <a:extLst>
              <a:ext uri="{FF2B5EF4-FFF2-40B4-BE49-F238E27FC236}">
                <a16:creationId xmlns:a16="http://schemas.microsoft.com/office/drawing/2014/main" id="{AA6F368A-333F-4A38-BF21-14079A46630B}"/>
              </a:ext>
            </a:extLst>
          </p:cNvPr>
          <p:cNvSpPr txBox="1"/>
          <p:nvPr/>
        </p:nvSpPr>
        <p:spPr>
          <a:xfrm>
            <a:off x="192980" y="2179239"/>
            <a:ext cx="1842556" cy="369332"/>
          </a:xfrm>
          <a:prstGeom prst="rect">
            <a:avLst/>
          </a:prstGeom>
          <a:noFill/>
        </p:spPr>
        <p:txBody>
          <a:bodyPr wrap="none" rtlCol="0">
            <a:spAutoFit/>
          </a:bodyPr>
          <a:lstStyle/>
          <a:p>
            <a:r>
              <a:rPr lang="en-US" dirty="0"/>
              <a:t>THINK CRITICALLY</a:t>
            </a:r>
          </a:p>
        </p:txBody>
      </p:sp>
      <p:sp>
        <p:nvSpPr>
          <p:cNvPr id="10" name="TextBox 9">
            <a:extLst>
              <a:ext uri="{FF2B5EF4-FFF2-40B4-BE49-F238E27FC236}">
                <a16:creationId xmlns:a16="http://schemas.microsoft.com/office/drawing/2014/main" id="{78E62E29-CD1A-4420-B99D-5197373891FC}"/>
              </a:ext>
            </a:extLst>
          </p:cNvPr>
          <p:cNvSpPr txBox="1"/>
          <p:nvPr/>
        </p:nvSpPr>
        <p:spPr>
          <a:xfrm>
            <a:off x="192980" y="2678301"/>
            <a:ext cx="2885342" cy="369332"/>
          </a:xfrm>
          <a:prstGeom prst="rect">
            <a:avLst/>
          </a:prstGeom>
          <a:noFill/>
        </p:spPr>
        <p:txBody>
          <a:bodyPr wrap="none" rtlCol="0">
            <a:spAutoFit/>
          </a:bodyPr>
          <a:lstStyle/>
          <a:p>
            <a:r>
              <a:rPr lang="en-US" dirty="0"/>
              <a:t>COMMUNICATE EFFECTIVELY</a:t>
            </a:r>
          </a:p>
        </p:txBody>
      </p:sp>
      <p:sp>
        <p:nvSpPr>
          <p:cNvPr id="11" name="TextBox 10">
            <a:extLst>
              <a:ext uri="{FF2B5EF4-FFF2-40B4-BE49-F238E27FC236}">
                <a16:creationId xmlns:a16="http://schemas.microsoft.com/office/drawing/2014/main" id="{B2E92345-926F-4555-817E-585059E8CDA9}"/>
              </a:ext>
            </a:extLst>
          </p:cNvPr>
          <p:cNvSpPr txBox="1"/>
          <p:nvPr/>
        </p:nvSpPr>
        <p:spPr>
          <a:xfrm>
            <a:off x="192980" y="3177363"/>
            <a:ext cx="4493666" cy="369332"/>
          </a:xfrm>
          <a:prstGeom prst="rect">
            <a:avLst/>
          </a:prstGeom>
          <a:noFill/>
        </p:spPr>
        <p:txBody>
          <a:bodyPr wrap="none" rtlCol="0">
            <a:spAutoFit/>
          </a:bodyPr>
          <a:lstStyle/>
          <a:p>
            <a:r>
              <a:rPr lang="en-US" dirty="0"/>
              <a:t>UNDERSTAND NATURAL AND SOCIAL WORLDS</a:t>
            </a:r>
          </a:p>
        </p:txBody>
      </p:sp>
      <p:sp>
        <p:nvSpPr>
          <p:cNvPr id="12" name="TextBox 11">
            <a:extLst>
              <a:ext uri="{FF2B5EF4-FFF2-40B4-BE49-F238E27FC236}">
                <a16:creationId xmlns:a16="http://schemas.microsoft.com/office/drawing/2014/main" id="{686B8135-A6CE-40D2-8868-FFB09D60D811}"/>
              </a:ext>
            </a:extLst>
          </p:cNvPr>
          <p:cNvSpPr txBox="1"/>
          <p:nvPr/>
        </p:nvSpPr>
        <p:spPr>
          <a:xfrm>
            <a:off x="192980" y="3686581"/>
            <a:ext cx="3255186" cy="369332"/>
          </a:xfrm>
          <a:prstGeom prst="rect">
            <a:avLst/>
          </a:prstGeom>
          <a:noFill/>
        </p:spPr>
        <p:txBody>
          <a:bodyPr wrap="none" rtlCol="0">
            <a:spAutoFit/>
          </a:bodyPr>
          <a:lstStyle/>
          <a:p>
            <a:r>
              <a:rPr lang="en-US" dirty="0"/>
              <a:t>CULTIVATE ARTISTIC AWARENESS</a:t>
            </a:r>
          </a:p>
        </p:txBody>
      </p:sp>
      <p:sp>
        <p:nvSpPr>
          <p:cNvPr id="13" name="TextBox 12">
            <a:extLst>
              <a:ext uri="{FF2B5EF4-FFF2-40B4-BE49-F238E27FC236}">
                <a16:creationId xmlns:a16="http://schemas.microsoft.com/office/drawing/2014/main" id="{30C6CAD1-50DE-4C6C-B04C-D51EC54FA05F}"/>
              </a:ext>
            </a:extLst>
          </p:cNvPr>
          <p:cNvSpPr txBox="1"/>
          <p:nvPr/>
        </p:nvSpPr>
        <p:spPr>
          <a:xfrm>
            <a:off x="192980" y="4175487"/>
            <a:ext cx="3929602" cy="369332"/>
          </a:xfrm>
          <a:prstGeom prst="rect">
            <a:avLst/>
          </a:prstGeom>
          <a:noFill/>
        </p:spPr>
        <p:txBody>
          <a:bodyPr wrap="none" rtlCol="0">
            <a:spAutoFit/>
          </a:bodyPr>
          <a:lstStyle/>
          <a:p>
            <a:r>
              <a:rPr lang="en-US" dirty="0"/>
              <a:t>COLLABORATE AND BUILD COMMUNITY</a:t>
            </a:r>
          </a:p>
        </p:txBody>
      </p:sp>
      <p:sp>
        <p:nvSpPr>
          <p:cNvPr id="14" name="TextBox 13">
            <a:extLst>
              <a:ext uri="{FF2B5EF4-FFF2-40B4-BE49-F238E27FC236}">
                <a16:creationId xmlns:a16="http://schemas.microsoft.com/office/drawing/2014/main" id="{ADC0F465-1DFC-4991-A900-46611893CBD5}"/>
              </a:ext>
            </a:extLst>
          </p:cNvPr>
          <p:cNvSpPr txBox="1"/>
          <p:nvPr/>
        </p:nvSpPr>
        <p:spPr>
          <a:xfrm>
            <a:off x="192980" y="4684705"/>
            <a:ext cx="5309402" cy="369332"/>
          </a:xfrm>
          <a:prstGeom prst="rect">
            <a:avLst/>
          </a:prstGeom>
          <a:noFill/>
        </p:spPr>
        <p:txBody>
          <a:bodyPr wrap="none" rtlCol="0">
            <a:spAutoFit/>
          </a:bodyPr>
          <a:lstStyle/>
          <a:p>
            <a:r>
              <a:rPr lang="en-US" dirty="0"/>
              <a:t>GROW AND A RESPONSIBLE AND PRODUCTIVE CITIZEN</a:t>
            </a:r>
          </a:p>
        </p:txBody>
      </p:sp>
      <p:sp>
        <p:nvSpPr>
          <p:cNvPr id="21" name="TextBox 20">
            <a:extLst>
              <a:ext uri="{FF2B5EF4-FFF2-40B4-BE49-F238E27FC236}">
                <a16:creationId xmlns:a16="http://schemas.microsoft.com/office/drawing/2014/main" id="{2617A7F0-5414-47E2-8420-2E14CA5A57EC}"/>
              </a:ext>
            </a:extLst>
          </p:cNvPr>
          <p:cNvSpPr txBox="1"/>
          <p:nvPr/>
        </p:nvSpPr>
        <p:spPr>
          <a:xfrm>
            <a:off x="5049083" y="6436"/>
            <a:ext cx="7142917" cy="584775"/>
          </a:xfrm>
          <a:prstGeom prst="rect">
            <a:avLst/>
          </a:prstGeom>
          <a:noFill/>
        </p:spPr>
        <p:txBody>
          <a:bodyPr wrap="none" rtlCol="0">
            <a:spAutoFit/>
          </a:bodyPr>
          <a:lstStyle/>
          <a:p>
            <a:r>
              <a:rPr lang="en-US" sz="3200" dirty="0"/>
              <a:t>GENERAL EDUCATION CATEGORIES</a:t>
            </a:r>
          </a:p>
        </p:txBody>
      </p:sp>
      <p:sp>
        <p:nvSpPr>
          <p:cNvPr id="15" name="TextBox 14">
            <a:extLst>
              <a:ext uri="{FF2B5EF4-FFF2-40B4-BE49-F238E27FC236}">
                <a16:creationId xmlns:a16="http://schemas.microsoft.com/office/drawing/2014/main" id="{DA5BE7EA-3500-4B52-B60A-586B9E7893DD}"/>
              </a:ext>
            </a:extLst>
          </p:cNvPr>
          <p:cNvSpPr txBox="1"/>
          <p:nvPr/>
        </p:nvSpPr>
        <p:spPr>
          <a:xfrm>
            <a:off x="6895268" y="661174"/>
            <a:ext cx="3068148" cy="369332"/>
          </a:xfrm>
          <a:prstGeom prst="rect">
            <a:avLst/>
          </a:prstGeom>
          <a:noFill/>
        </p:spPr>
        <p:txBody>
          <a:bodyPr wrap="none" rtlCol="0">
            <a:spAutoFit/>
          </a:bodyPr>
          <a:lstStyle/>
          <a:p>
            <a:r>
              <a:rPr lang="en-US" dirty="0"/>
              <a:t>FIRST-YEAR EXPERIENCE?</a:t>
            </a:r>
          </a:p>
        </p:txBody>
      </p:sp>
      <p:sp>
        <p:nvSpPr>
          <p:cNvPr id="22" name="TextBox 21">
            <a:extLst>
              <a:ext uri="{FF2B5EF4-FFF2-40B4-BE49-F238E27FC236}">
                <a16:creationId xmlns:a16="http://schemas.microsoft.com/office/drawing/2014/main" id="{C81DA43F-79B9-4F3F-90FE-8EEA6BBDF4AB}"/>
              </a:ext>
            </a:extLst>
          </p:cNvPr>
          <p:cNvSpPr txBox="1"/>
          <p:nvPr/>
        </p:nvSpPr>
        <p:spPr>
          <a:xfrm>
            <a:off x="6895268" y="1278346"/>
            <a:ext cx="4204997" cy="369332"/>
          </a:xfrm>
          <a:prstGeom prst="rect">
            <a:avLst/>
          </a:prstGeom>
          <a:noFill/>
        </p:spPr>
        <p:txBody>
          <a:bodyPr wrap="none" rtlCol="0">
            <a:spAutoFit/>
          </a:bodyPr>
          <a:lstStyle/>
          <a:p>
            <a:r>
              <a:rPr lang="en-US" dirty="0"/>
              <a:t>WRITING COMPOSITION (plus ORAL?)</a:t>
            </a:r>
          </a:p>
        </p:txBody>
      </p:sp>
      <p:sp>
        <p:nvSpPr>
          <p:cNvPr id="17" name="TextBox 16">
            <a:extLst>
              <a:ext uri="{FF2B5EF4-FFF2-40B4-BE49-F238E27FC236}">
                <a16:creationId xmlns:a16="http://schemas.microsoft.com/office/drawing/2014/main" id="{F0B7F154-A025-4CE4-B0F5-EE9E0490F671}"/>
              </a:ext>
            </a:extLst>
          </p:cNvPr>
          <p:cNvSpPr txBox="1"/>
          <p:nvPr/>
        </p:nvSpPr>
        <p:spPr>
          <a:xfrm>
            <a:off x="6895268" y="1895113"/>
            <a:ext cx="2737929" cy="369332"/>
          </a:xfrm>
          <a:prstGeom prst="rect">
            <a:avLst/>
          </a:prstGeom>
          <a:noFill/>
        </p:spPr>
        <p:txBody>
          <a:bodyPr wrap="none" rtlCol="0">
            <a:spAutoFit/>
          </a:bodyPr>
          <a:lstStyle/>
          <a:p>
            <a:r>
              <a:rPr lang="en-US" dirty="0"/>
              <a:t>QUANTITATIVE REASONING</a:t>
            </a:r>
          </a:p>
        </p:txBody>
      </p:sp>
      <p:sp>
        <p:nvSpPr>
          <p:cNvPr id="18" name="TextBox 17">
            <a:extLst>
              <a:ext uri="{FF2B5EF4-FFF2-40B4-BE49-F238E27FC236}">
                <a16:creationId xmlns:a16="http://schemas.microsoft.com/office/drawing/2014/main" id="{5AB282EC-6218-45B6-94FB-72B95CD01F85}"/>
              </a:ext>
            </a:extLst>
          </p:cNvPr>
          <p:cNvSpPr txBox="1"/>
          <p:nvPr/>
        </p:nvSpPr>
        <p:spPr>
          <a:xfrm>
            <a:off x="6895844" y="2511474"/>
            <a:ext cx="2004075" cy="369332"/>
          </a:xfrm>
          <a:prstGeom prst="rect">
            <a:avLst/>
          </a:prstGeom>
          <a:noFill/>
        </p:spPr>
        <p:txBody>
          <a:bodyPr wrap="none" rtlCol="0">
            <a:spAutoFit/>
          </a:bodyPr>
          <a:lstStyle/>
          <a:p>
            <a:r>
              <a:rPr lang="en-US" dirty="0"/>
              <a:t>CRITICAL THINKING</a:t>
            </a:r>
          </a:p>
        </p:txBody>
      </p:sp>
      <p:sp>
        <p:nvSpPr>
          <p:cNvPr id="19" name="TextBox 18">
            <a:extLst>
              <a:ext uri="{FF2B5EF4-FFF2-40B4-BE49-F238E27FC236}">
                <a16:creationId xmlns:a16="http://schemas.microsoft.com/office/drawing/2014/main" id="{587D204E-36F5-4AD7-AAD0-E8EA8F312B1B}"/>
              </a:ext>
            </a:extLst>
          </p:cNvPr>
          <p:cNvSpPr txBox="1"/>
          <p:nvPr/>
        </p:nvSpPr>
        <p:spPr>
          <a:xfrm>
            <a:off x="6895268" y="3128241"/>
            <a:ext cx="2004651" cy="369332"/>
          </a:xfrm>
          <a:prstGeom prst="rect">
            <a:avLst/>
          </a:prstGeom>
          <a:noFill/>
        </p:spPr>
        <p:txBody>
          <a:bodyPr wrap="none" rtlCol="0">
            <a:spAutoFit/>
          </a:bodyPr>
          <a:lstStyle/>
          <a:p>
            <a:r>
              <a:rPr lang="en-US" dirty="0"/>
              <a:t>NATURAL SCIENCES</a:t>
            </a:r>
          </a:p>
        </p:txBody>
      </p:sp>
      <p:sp>
        <p:nvSpPr>
          <p:cNvPr id="20" name="TextBox 19">
            <a:extLst>
              <a:ext uri="{FF2B5EF4-FFF2-40B4-BE49-F238E27FC236}">
                <a16:creationId xmlns:a16="http://schemas.microsoft.com/office/drawing/2014/main" id="{688D32AE-6227-46F3-B67B-47AB2B7A26C1}"/>
              </a:ext>
            </a:extLst>
          </p:cNvPr>
          <p:cNvSpPr txBox="1"/>
          <p:nvPr/>
        </p:nvSpPr>
        <p:spPr>
          <a:xfrm>
            <a:off x="6895268" y="3744602"/>
            <a:ext cx="1795043" cy="369332"/>
          </a:xfrm>
          <a:prstGeom prst="rect">
            <a:avLst/>
          </a:prstGeom>
          <a:noFill/>
        </p:spPr>
        <p:txBody>
          <a:bodyPr wrap="none" rtlCol="0">
            <a:spAutoFit/>
          </a:bodyPr>
          <a:lstStyle/>
          <a:p>
            <a:r>
              <a:rPr lang="en-US" dirty="0"/>
              <a:t>SOCIAL SCIENCES</a:t>
            </a:r>
          </a:p>
        </p:txBody>
      </p:sp>
      <p:sp>
        <p:nvSpPr>
          <p:cNvPr id="31" name="TextBox 30">
            <a:extLst>
              <a:ext uri="{FF2B5EF4-FFF2-40B4-BE49-F238E27FC236}">
                <a16:creationId xmlns:a16="http://schemas.microsoft.com/office/drawing/2014/main" id="{2E20DD19-0E11-4548-88E9-EBFA2D42F721}"/>
              </a:ext>
            </a:extLst>
          </p:cNvPr>
          <p:cNvSpPr txBox="1"/>
          <p:nvPr/>
        </p:nvSpPr>
        <p:spPr>
          <a:xfrm>
            <a:off x="6895268" y="4360153"/>
            <a:ext cx="982641" cy="369332"/>
          </a:xfrm>
          <a:prstGeom prst="rect">
            <a:avLst/>
          </a:prstGeom>
          <a:noFill/>
        </p:spPr>
        <p:txBody>
          <a:bodyPr wrap="none" rtlCol="0">
            <a:spAutoFit/>
          </a:bodyPr>
          <a:lstStyle/>
          <a:p>
            <a:r>
              <a:rPr lang="en-US" dirty="0"/>
              <a:t>HISTORY</a:t>
            </a:r>
          </a:p>
        </p:txBody>
      </p:sp>
      <p:sp>
        <p:nvSpPr>
          <p:cNvPr id="26" name="TextBox 25">
            <a:extLst>
              <a:ext uri="{FF2B5EF4-FFF2-40B4-BE49-F238E27FC236}">
                <a16:creationId xmlns:a16="http://schemas.microsoft.com/office/drawing/2014/main" id="{C0F57176-0C49-4DFE-BB5D-5551D51A2BA0}"/>
              </a:ext>
            </a:extLst>
          </p:cNvPr>
          <p:cNvSpPr txBox="1"/>
          <p:nvPr/>
        </p:nvSpPr>
        <p:spPr>
          <a:xfrm>
            <a:off x="6895268" y="4977325"/>
            <a:ext cx="3672800" cy="369332"/>
          </a:xfrm>
          <a:prstGeom prst="rect">
            <a:avLst/>
          </a:prstGeom>
          <a:noFill/>
        </p:spPr>
        <p:txBody>
          <a:bodyPr wrap="none" rtlCol="0">
            <a:spAutoFit/>
          </a:bodyPr>
          <a:lstStyle/>
          <a:p>
            <a:r>
              <a:rPr lang="en-US" dirty="0"/>
              <a:t>HUMANITIES (including Literature)</a:t>
            </a:r>
          </a:p>
        </p:txBody>
      </p:sp>
      <p:sp>
        <p:nvSpPr>
          <p:cNvPr id="23" name="TextBox 22">
            <a:extLst>
              <a:ext uri="{FF2B5EF4-FFF2-40B4-BE49-F238E27FC236}">
                <a16:creationId xmlns:a16="http://schemas.microsoft.com/office/drawing/2014/main" id="{BC683353-2723-4472-90E5-335ACD840206}"/>
              </a:ext>
            </a:extLst>
          </p:cNvPr>
          <p:cNvSpPr txBox="1"/>
          <p:nvPr/>
        </p:nvSpPr>
        <p:spPr>
          <a:xfrm>
            <a:off x="6895268" y="5594497"/>
            <a:ext cx="3495637" cy="369332"/>
          </a:xfrm>
          <a:prstGeom prst="rect">
            <a:avLst/>
          </a:prstGeom>
          <a:noFill/>
        </p:spPr>
        <p:txBody>
          <a:bodyPr wrap="none" rtlCol="0">
            <a:spAutoFit/>
          </a:bodyPr>
          <a:lstStyle/>
          <a:p>
            <a:r>
              <a:rPr lang="en-US" dirty="0"/>
              <a:t>CULTIVATING ARTISTIC AWARENESS</a:t>
            </a:r>
          </a:p>
        </p:txBody>
      </p:sp>
      <p:sp>
        <p:nvSpPr>
          <p:cNvPr id="24" name="TextBox 23">
            <a:extLst>
              <a:ext uri="{FF2B5EF4-FFF2-40B4-BE49-F238E27FC236}">
                <a16:creationId xmlns:a16="http://schemas.microsoft.com/office/drawing/2014/main" id="{DA6564BB-730F-4927-B5E6-9E2D17099AEE}"/>
              </a:ext>
            </a:extLst>
          </p:cNvPr>
          <p:cNvSpPr txBox="1"/>
          <p:nvPr/>
        </p:nvSpPr>
        <p:spPr>
          <a:xfrm>
            <a:off x="6895269" y="6211669"/>
            <a:ext cx="4329202" cy="646331"/>
          </a:xfrm>
          <a:prstGeom prst="rect">
            <a:avLst/>
          </a:prstGeom>
          <a:noFill/>
        </p:spPr>
        <p:txBody>
          <a:bodyPr wrap="square" rtlCol="0">
            <a:spAutoFit/>
          </a:bodyPr>
          <a:lstStyle/>
          <a:p>
            <a:r>
              <a:rPr lang="en-US" dirty="0"/>
              <a:t>GROWING AS AN INDIVIDUAL AND GLOBAL CITIZEN </a:t>
            </a:r>
          </a:p>
        </p:txBody>
      </p:sp>
      <p:sp>
        <p:nvSpPr>
          <p:cNvPr id="25" name="Arrow: Right 24" descr="Arrow from &quot;Think critically&quot; to &quot;Critical thinking.&quot;">
            <a:extLst>
              <a:ext uri="{FF2B5EF4-FFF2-40B4-BE49-F238E27FC236}">
                <a16:creationId xmlns:a16="http://schemas.microsoft.com/office/drawing/2014/main" id="{58222C8D-1E5C-4B85-80A5-CCC46AA56B47}"/>
              </a:ext>
            </a:extLst>
          </p:cNvPr>
          <p:cNvSpPr/>
          <p:nvPr/>
        </p:nvSpPr>
        <p:spPr>
          <a:xfrm rot="208302">
            <a:off x="2488737" y="2338909"/>
            <a:ext cx="4399821" cy="354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mpetencies and Categories" hidden="1">
            <a:extLst>
              <a:ext uri="{FF2B5EF4-FFF2-40B4-BE49-F238E27FC236}">
                <a16:creationId xmlns:a16="http://schemas.microsoft.com/office/drawing/2014/main" id="{F7ACEF59-37DD-4FB5-89D4-7C7DCECB2FFE}"/>
              </a:ext>
            </a:extLst>
          </p:cNvPr>
          <p:cNvSpPr>
            <a:spLocks noGrp="1"/>
          </p:cNvSpPr>
          <p:nvPr>
            <p:ph type="title"/>
          </p:nvPr>
        </p:nvSpPr>
        <p:spPr>
          <a:xfrm>
            <a:off x="438150" y="-1724730"/>
            <a:ext cx="10515600" cy="1325563"/>
          </a:xfrm>
        </p:spPr>
        <p:txBody>
          <a:bodyPr/>
          <a:lstStyle/>
          <a:p>
            <a:r>
              <a:rPr lang="en-US" dirty="0"/>
              <a:t>Competencies and Categories</a:t>
            </a:r>
          </a:p>
        </p:txBody>
      </p:sp>
    </p:spTree>
    <p:extLst>
      <p:ext uri="{BB962C8B-B14F-4D97-AF65-F5344CB8AC3E}">
        <p14:creationId xmlns:p14="http://schemas.microsoft.com/office/powerpoint/2010/main" val="1241934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D1D76B-6254-4641-B458-FEE27F38E2C4}"/>
              </a:ext>
            </a:extLst>
          </p:cNvPr>
          <p:cNvSpPr txBox="1"/>
          <p:nvPr/>
        </p:nvSpPr>
        <p:spPr>
          <a:xfrm>
            <a:off x="192980" y="1354633"/>
            <a:ext cx="4945585" cy="584775"/>
          </a:xfrm>
          <a:prstGeom prst="rect">
            <a:avLst/>
          </a:prstGeom>
          <a:noFill/>
        </p:spPr>
        <p:txBody>
          <a:bodyPr wrap="none" rtlCol="0">
            <a:spAutoFit/>
          </a:bodyPr>
          <a:lstStyle/>
          <a:p>
            <a:r>
              <a:rPr lang="en-US" sz="3200" dirty="0"/>
              <a:t>THE SIX COMPETENCIES</a:t>
            </a:r>
          </a:p>
        </p:txBody>
      </p:sp>
      <p:sp>
        <p:nvSpPr>
          <p:cNvPr id="9" name="TextBox 8">
            <a:extLst>
              <a:ext uri="{FF2B5EF4-FFF2-40B4-BE49-F238E27FC236}">
                <a16:creationId xmlns:a16="http://schemas.microsoft.com/office/drawing/2014/main" id="{AA6F368A-333F-4A38-BF21-14079A46630B}"/>
              </a:ext>
            </a:extLst>
          </p:cNvPr>
          <p:cNvSpPr txBox="1"/>
          <p:nvPr/>
        </p:nvSpPr>
        <p:spPr>
          <a:xfrm>
            <a:off x="192980" y="2179239"/>
            <a:ext cx="1842556" cy="369332"/>
          </a:xfrm>
          <a:prstGeom prst="rect">
            <a:avLst/>
          </a:prstGeom>
          <a:noFill/>
        </p:spPr>
        <p:txBody>
          <a:bodyPr wrap="none" rtlCol="0">
            <a:spAutoFit/>
          </a:bodyPr>
          <a:lstStyle/>
          <a:p>
            <a:r>
              <a:rPr lang="en-US" dirty="0"/>
              <a:t>THINK CRITICALLY</a:t>
            </a:r>
          </a:p>
        </p:txBody>
      </p:sp>
      <p:sp>
        <p:nvSpPr>
          <p:cNvPr id="10" name="TextBox 9">
            <a:extLst>
              <a:ext uri="{FF2B5EF4-FFF2-40B4-BE49-F238E27FC236}">
                <a16:creationId xmlns:a16="http://schemas.microsoft.com/office/drawing/2014/main" id="{78E62E29-CD1A-4420-B99D-5197373891FC}"/>
              </a:ext>
            </a:extLst>
          </p:cNvPr>
          <p:cNvSpPr txBox="1"/>
          <p:nvPr/>
        </p:nvSpPr>
        <p:spPr>
          <a:xfrm>
            <a:off x="192980" y="2678301"/>
            <a:ext cx="2885342" cy="369332"/>
          </a:xfrm>
          <a:prstGeom prst="rect">
            <a:avLst/>
          </a:prstGeom>
          <a:noFill/>
        </p:spPr>
        <p:txBody>
          <a:bodyPr wrap="none" rtlCol="0">
            <a:spAutoFit/>
          </a:bodyPr>
          <a:lstStyle/>
          <a:p>
            <a:r>
              <a:rPr lang="en-US" dirty="0"/>
              <a:t>COMMUNICATE EFFECTIVELY</a:t>
            </a:r>
          </a:p>
        </p:txBody>
      </p:sp>
      <p:sp>
        <p:nvSpPr>
          <p:cNvPr id="11" name="TextBox 10">
            <a:extLst>
              <a:ext uri="{FF2B5EF4-FFF2-40B4-BE49-F238E27FC236}">
                <a16:creationId xmlns:a16="http://schemas.microsoft.com/office/drawing/2014/main" id="{B2E92345-926F-4555-817E-585059E8CDA9}"/>
              </a:ext>
            </a:extLst>
          </p:cNvPr>
          <p:cNvSpPr txBox="1"/>
          <p:nvPr/>
        </p:nvSpPr>
        <p:spPr>
          <a:xfrm>
            <a:off x="192980" y="3177363"/>
            <a:ext cx="4493666" cy="369332"/>
          </a:xfrm>
          <a:prstGeom prst="rect">
            <a:avLst/>
          </a:prstGeom>
          <a:noFill/>
        </p:spPr>
        <p:txBody>
          <a:bodyPr wrap="none" rtlCol="0">
            <a:spAutoFit/>
          </a:bodyPr>
          <a:lstStyle/>
          <a:p>
            <a:r>
              <a:rPr lang="en-US" dirty="0"/>
              <a:t>UNDERSTAND NATURAL AND SOCIAL WORLDS</a:t>
            </a:r>
          </a:p>
        </p:txBody>
      </p:sp>
      <p:sp>
        <p:nvSpPr>
          <p:cNvPr id="12" name="TextBox 11">
            <a:extLst>
              <a:ext uri="{FF2B5EF4-FFF2-40B4-BE49-F238E27FC236}">
                <a16:creationId xmlns:a16="http://schemas.microsoft.com/office/drawing/2014/main" id="{686B8135-A6CE-40D2-8868-FFB09D60D811}"/>
              </a:ext>
            </a:extLst>
          </p:cNvPr>
          <p:cNvSpPr txBox="1"/>
          <p:nvPr/>
        </p:nvSpPr>
        <p:spPr>
          <a:xfrm>
            <a:off x="192980" y="3686581"/>
            <a:ext cx="3255186" cy="369332"/>
          </a:xfrm>
          <a:prstGeom prst="rect">
            <a:avLst/>
          </a:prstGeom>
          <a:noFill/>
        </p:spPr>
        <p:txBody>
          <a:bodyPr wrap="none" rtlCol="0">
            <a:spAutoFit/>
          </a:bodyPr>
          <a:lstStyle/>
          <a:p>
            <a:r>
              <a:rPr lang="en-US" dirty="0"/>
              <a:t>CULTIVATE ARTISTIC AWARENESS</a:t>
            </a:r>
          </a:p>
        </p:txBody>
      </p:sp>
      <p:sp>
        <p:nvSpPr>
          <p:cNvPr id="13" name="TextBox 12">
            <a:extLst>
              <a:ext uri="{FF2B5EF4-FFF2-40B4-BE49-F238E27FC236}">
                <a16:creationId xmlns:a16="http://schemas.microsoft.com/office/drawing/2014/main" id="{30C6CAD1-50DE-4C6C-B04C-D51EC54FA05F}"/>
              </a:ext>
            </a:extLst>
          </p:cNvPr>
          <p:cNvSpPr txBox="1"/>
          <p:nvPr/>
        </p:nvSpPr>
        <p:spPr>
          <a:xfrm>
            <a:off x="192980" y="4175487"/>
            <a:ext cx="3929602" cy="369332"/>
          </a:xfrm>
          <a:prstGeom prst="rect">
            <a:avLst/>
          </a:prstGeom>
          <a:noFill/>
        </p:spPr>
        <p:txBody>
          <a:bodyPr wrap="none" rtlCol="0">
            <a:spAutoFit/>
          </a:bodyPr>
          <a:lstStyle/>
          <a:p>
            <a:r>
              <a:rPr lang="en-US" dirty="0"/>
              <a:t>COLLABORATE AND BUILD COMMUNITY</a:t>
            </a:r>
          </a:p>
        </p:txBody>
      </p:sp>
      <p:sp>
        <p:nvSpPr>
          <p:cNvPr id="14" name="TextBox 13">
            <a:extLst>
              <a:ext uri="{FF2B5EF4-FFF2-40B4-BE49-F238E27FC236}">
                <a16:creationId xmlns:a16="http://schemas.microsoft.com/office/drawing/2014/main" id="{ADC0F465-1DFC-4991-A900-46611893CBD5}"/>
              </a:ext>
            </a:extLst>
          </p:cNvPr>
          <p:cNvSpPr txBox="1"/>
          <p:nvPr/>
        </p:nvSpPr>
        <p:spPr>
          <a:xfrm>
            <a:off x="192980" y="4684705"/>
            <a:ext cx="5309402" cy="369332"/>
          </a:xfrm>
          <a:prstGeom prst="rect">
            <a:avLst/>
          </a:prstGeom>
          <a:noFill/>
        </p:spPr>
        <p:txBody>
          <a:bodyPr wrap="none" rtlCol="0">
            <a:spAutoFit/>
          </a:bodyPr>
          <a:lstStyle/>
          <a:p>
            <a:r>
              <a:rPr lang="en-US" dirty="0"/>
              <a:t>GROW AND A RESPONSIBLE AND PRODUCTIVE CITIZEN</a:t>
            </a:r>
          </a:p>
        </p:txBody>
      </p:sp>
      <p:sp>
        <p:nvSpPr>
          <p:cNvPr id="21" name="TextBox 20">
            <a:extLst>
              <a:ext uri="{FF2B5EF4-FFF2-40B4-BE49-F238E27FC236}">
                <a16:creationId xmlns:a16="http://schemas.microsoft.com/office/drawing/2014/main" id="{2617A7F0-5414-47E2-8420-2E14CA5A57EC}"/>
              </a:ext>
            </a:extLst>
          </p:cNvPr>
          <p:cNvSpPr txBox="1"/>
          <p:nvPr/>
        </p:nvSpPr>
        <p:spPr>
          <a:xfrm>
            <a:off x="5049083" y="6436"/>
            <a:ext cx="7142917" cy="584775"/>
          </a:xfrm>
          <a:prstGeom prst="rect">
            <a:avLst/>
          </a:prstGeom>
          <a:noFill/>
        </p:spPr>
        <p:txBody>
          <a:bodyPr wrap="none" rtlCol="0">
            <a:spAutoFit/>
          </a:bodyPr>
          <a:lstStyle/>
          <a:p>
            <a:r>
              <a:rPr lang="en-US" sz="3200" dirty="0"/>
              <a:t>GENERAL EDUCATION CATEGORIES</a:t>
            </a:r>
          </a:p>
        </p:txBody>
      </p:sp>
      <p:sp>
        <p:nvSpPr>
          <p:cNvPr id="15" name="TextBox 14">
            <a:extLst>
              <a:ext uri="{FF2B5EF4-FFF2-40B4-BE49-F238E27FC236}">
                <a16:creationId xmlns:a16="http://schemas.microsoft.com/office/drawing/2014/main" id="{DA5BE7EA-3500-4B52-B60A-586B9E7893DD}"/>
              </a:ext>
            </a:extLst>
          </p:cNvPr>
          <p:cNvSpPr txBox="1"/>
          <p:nvPr/>
        </p:nvSpPr>
        <p:spPr>
          <a:xfrm>
            <a:off x="6895268" y="661174"/>
            <a:ext cx="3068148" cy="369332"/>
          </a:xfrm>
          <a:prstGeom prst="rect">
            <a:avLst/>
          </a:prstGeom>
          <a:noFill/>
        </p:spPr>
        <p:txBody>
          <a:bodyPr wrap="none" rtlCol="0">
            <a:spAutoFit/>
          </a:bodyPr>
          <a:lstStyle/>
          <a:p>
            <a:r>
              <a:rPr lang="en-US" dirty="0"/>
              <a:t>FIRST-YEAR EXPERIENCE?</a:t>
            </a:r>
          </a:p>
        </p:txBody>
      </p:sp>
      <p:sp>
        <p:nvSpPr>
          <p:cNvPr id="16" name="TextBox 15">
            <a:extLst>
              <a:ext uri="{FF2B5EF4-FFF2-40B4-BE49-F238E27FC236}">
                <a16:creationId xmlns:a16="http://schemas.microsoft.com/office/drawing/2014/main" id="{5659EC32-12B4-4450-933C-CB1A11FAF3F3}"/>
              </a:ext>
            </a:extLst>
          </p:cNvPr>
          <p:cNvSpPr txBox="1"/>
          <p:nvPr/>
        </p:nvSpPr>
        <p:spPr>
          <a:xfrm>
            <a:off x="6895268" y="1278346"/>
            <a:ext cx="4204997" cy="369332"/>
          </a:xfrm>
          <a:prstGeom prst="rect">
            <a:avLst/>
          </a:prstGeom>
          <a:noFill/>
        </p:spPr>
        <p:txBody>
          <a:bodyPr wrap="none" rtlCol="0">
            <a:spAutoFit/>
          </a:bodyPr>
          <a:lstStyle/>
          <a:p>
            <a:r>
              <a:rPr lang="en-US" dirty="0"/>
              <a:t>WRITING COMPOSITION (plus ORAL?)</a:t>
            </a:r>
          </a:p>
        </p:txBody>
      </p:sp>
      <p:sp>
        <p:nvSpPr>
          <p:cNvPr id="17" name="TextBox 16">
            <a:extLst>
              <a:ext uri="{FF2B5EF4-FFF2-40B4-BE49-F238E27FC236}">
                <a16:creationId xmlns:a16="http://schemas.microsoft.com/office/drawing/2014/main" id="{F0B7F154-A025-4CE4-B0F5-EE9E0490F671}"/>
              </a:ext>
            </a:extLst>
          </p:cNvPr>
          <p:cNvSpPr txBox="1"/>
          <p:nvPr/>
        </p:nvSpPr>
        <p:spPr>
          <a:xfrm>
            <a:off x="6895268" y="1895113"/>
            <a:ext cx="2737929" cy="369332"/>
          </a:xfrm>
          <a:prstGeom prst="rect">
            <a:avLst/>
          </a:prstGeom>
          <a:noFill/>
        </p:spPr>
        <p:txBody>
          <a:bodyPr wrap="none" rtlCol="0">
            <a:spAutoFit/>
          </a:bodyPr>
          <a:lstStyle/>
          <a:p>
            <a:r>
              <a:rPr lang="en-US" dirty="0"/>
              <a:t>QUANTITATIVE REASONING</a:t>
            </a:r>
          </a:p>
        </p:txBody>
      </p:sp>
      <p:sp>
        <p:nvSpPr>
          <p:cNvPr id="18" name="TextBox 17">
            <a:extLst>
              <a:ext uri="{FF2B5EF4-FFF2-40B4-BE49-F238E27FC236}">
                <a16:creationId xmlns:a16="http://schemas.microsoft.com/office/drawing/2014/main" id="{5AB282EC-6218-45B6-94FB-72B95CD01F85}"/>
              </a:ext>
            </a:extLst>
          </p:cNvPr>
          <p:cNvSpPr txBox="1"/>
          <p:nvPr/>
        </p:nvSpPr>
        <p:spPr>
          <a:xfrm>
            <a:off x="6895844" y="2511474"/>
            <a:ext cx="2004075" cy="369332"/>
          </a:xfrm>
          <a:prstGeom prst="rect">
            <a:avLst/>
          </a:prstGeom>
          <a:noFill/>
        </p:spPr>
        <p:txBody>
          <a:bodyPr wrap="none" rtlCol="0">
            <a:spAutoFit/>
          </a:bodyPr>
          <a:lstStyle/>
          <a:p>
            <a:r>
              <a:rPr lang="en-US" dirty="0"/>
              <a:t>CRITICAL THINKING</a:t>
            </a:r>
          </a:p>
        </p:txBody>
      </p:sp>
      <p:sp>
        <p:nvSpPr>
          <p:cNvPr id="19" name="TextBox 18">
            <a:extLst>
              <a:ext uri="{FF2B5EF4-FFF2-40B4-BE49-F238E27FC236}">
                <a16:creationId xmlns:a16="http://schemas.microsoft.com/office/drawing/2014/main" id="{587D204E-36F5-4AD7-AAD0-E8EA8F312B1B}"/>
              </a:ext>
            </a:extLst>
          </p:cNvPr>
          <p:cNvSpPr txBox="1"/>
          <p:nvPr/>
        </p:nvSpPr>
        <p:spPr>
          <a:xfrm>
            <a:off x="6895268" y="3128241"/>
            <a:ext cx="2004651" cy="369332"/>
          </a:xfrm>
          <a:prstGeom prst="rect">
            <a:avLst/>
          </a:prstGeom>
          <a:noFill/>
        </p:spPr>
        <p:txBody>
          <a:bodyPr wrap="none" rtlCol="0">
            <a:spAutoFit/>
          </a:bodyPr>
          <a:lstStyle/>
          <a:p>
            <a:r>
              <a:rPr lang="en-US" dirty="0"/>
              <a:t>NATURAL SCIENCES</a:t>
            </a:r>
          </a:p>
        </p:txBody>
      </p:sp>
      <p:sp>
        <p:nvSpPr>
          <p:cNvPr id="20" name="TextBox 19">
            <a:extLst>
              <a:ext uri="{FF2B5EF4-FFF2-40B4-BE49-F238E27FC236}">
                <a16:creationId xmlns:a16="http://schemas.microsoft.com/office/drawing/2014/main" id="{688D32AE-6227-46F3-B67B-47AB2B7A26C1}"/>
              </a:ext>
            </a:extLst>
          </p:cNvPr>
          <p:cNvSpPr txBox="1"/>
          <p:nvPr/>
        </p:nvSpPr>
        <p:spPr>
          <a:xfrm>
            <a:off x="6895268" y="3744602"/>
            <a:ext cx="1795043" cy="369332"/>
          </a:xfrm>
          <a:prstGeom prst="rect">
            <a:avLst/>
          </a:prstGeom>
          <a:noFill/>
        </p:spPr>
        <p:txBody>
          <a:bodyPr wrap="none" rtlCol="0">
            <a:spAutoFit/>
          </a:bodyPr>
          <a:lstStyle/>
          <a:p>
            <a:r>
              <a:rPr lang="en-US" dirty="0"/>
              <a:t>SOCIAL SCIENCES</a:t>
            </a:r>
          </a:p>
        </p:txBody>
      </p:sp>
      <p:sp>
        <p:nvSpPr>
          <p:cNvPr id="31" name="TextBox 30">
            <a:extLst>
              <a:ext uri="{FF2B5EF4-FFF2-40B4-BE49-F238E27FC236}">
                <a16:creationId xmlns:a16="http://schemas.microsoft.com/office/drawing/2014/main" id="{2E20DD19-0E11-4548-88E9-EBFA2D42F721}"/>
              </a:ext>
            </a:extLst>
          </p:cNvPr>
          <p:cNvSpPr txBox="1"/>
          <p:nvPr/>
        </p:nvSpPr>
        <p:spPr>
          <a:xfrm>
            <a:off x="6895268" y="4360153"/>
            <a:ext cx="982641" cy="369332"/>
          </a:xfrm>
          <a:prstGeom prst="rect">
            <a:avLst/>
          </a:prstGeom>
          <a:noFill/>
        </p:spPr>
        <p:txBody>
          <a:bodyPr wrap="none" rtlCol="0">
            <a:spAutoFit/>
          </a:bodyPr>
          <a:lstStyle/>
          <a:p>
            <a:r>
              <a:rPr lang="en-US" dirty="0"/>
              <a:t>HISTORY</a:t>
            </a:r>
          </a:p>
        </p:txBody>
      </p:sp>
      <p:sp>
        <p:nvSpPr>
          <p:cNvPr id="26" name="TextBox 25">
            <a:extLst>
              <a:ext uri="{FF2B5EF4-FFF2-40B4-BE49-F238E27FC236}">
                <a16:creationId xmlns:a16="http://schemas.microsoft.com/office/drawing/2014/main" id="{D0DF1CDD-6F92-4546-8721-7C5ACE8849E9}"/>
              </a:ext>
            </a:extLst>
          </p:cNvPr>
          <p:cNvSpPr txBox="1"/>
          <p:nvPr/>
        </p:nvSpPr>
        <p:spPr>
          <a:xfrm>
            <a:off x="6895268" y="4977325"/>
            <a:ext cx="3672800" cy="369332"/>
          </a:xfrm>
          <a:prstGeom prst="rect">
            <a:avLst/>
          </a:prstGeom>
          <a:noFill/>
        </p:spPr>
        <p:txBody>
          <a:bodyPr wrap="none" rtlCol="0">
            <a:spAutoFit/>
          </a:bodyPr>
          <a:lstStyle/>
          <a:p>
            <a:r>
              <a:rPr lang="en-US" dirty="0"/>
              <a:t>HUMANITIES (including Literature)</a:t>
            </a:r>
          </a:p>
        </p:txBody>
      </p:sp>
      <p:sp>
        <p:nvSpPr>
          <p:cNvPr id="23" name="TextBox 22">
            <a:extLst>
              <a:ext uri="{FF2B5EF4-FFF2-40B4-BE49-F238E27FC236}">
                <a16:creationId xmlns:a16="http://schemas.microsoft.com/office/drawing/2014/main" id="{BC683353-2723-4472-90E5-335ACD840206}"/>
              </a:ext>
            </a:extLst>
          </p:cNvPr>
          <p:cNvSpPr txBox="1"/>
          <p:nvPr/>
        </p:nvSpPr>
        <p:spPr>
          <a:xfrm>
            <a:off x="6895268" y="5594497"/>
            <a:ext cx="3495637" cy="369332"/>
          </a:xfrm>
          <a:prstGeom prst="rect">
            <a:avLst/>
          </a:prstGeom>
          <a:noFill/>
        </p:spPr>
        <p:txBody>
          <a:bodyPr wrap="none" rtlCol="0">
            <a:spAutoFit/>
          </a:bodyPr>
          <a:lstStyle/>
          <a:p>
            <a:r>
              <a:rPr lang="en-US" dirty="0"/>
              <a:t>CULTIVATING ARTISTIC AWARENESS</a:t>
            </a:r>
          </a:p>
        </p:txBody>
      </p:sp>
      <p:sp>
        <p:nvSpPr>
          <p:cNvPr id="24" name="TextBox 23">
            <a:extLst>
              <a:ext uri="{FF2B5EF4-FFF2-40B4-BE49-F238E27FC236}">
                <a16:creationId xmlns:a16="http://schemas.microsoft.com/office/drawing/2014/main" id="{DA6564BB-730F-4927-B5E6-9E2D17099AEE}"/>
              </a:ext>
            </a:extLst>
          </p:cNvPr>
          <p:cNvSpPr txBox="1"/>
          <p:nvPr/>
        </p:nvSpPr>
        <p:spPr>
          <a:xfrm>
            <a:off x="6895269" y="6211669"/>
            <a:ext cx="4329202" cy="646331"/>
          </a:xfrm>
          <a:prstGeom prst="rect">
            <a:avLst/>
          </a:prstGeom>
          <a:noFill/>
        </p:spPr>
        <p:txBody>
          <a:bodyPr wrap="square" rtlCol="0">
            <a:spAutoFit/>
          </a:bodyPr>
          <a:lstStyle/>
          <a:p>
            <a:r>
              <a:rPr lang="en-US" dirty="0"/>
              <a:t>GROWING AS AN INDIVIDUAL AND GLOBAL CITIZEN </a:t>
            </a:r>
          </a:p>
        </p:txBody>
      </p:sp>
      <p:sp>
        <p:nvSpPr>
          <p:cNvPr id="25" name="Arrow: Right 24" descr="Arrow connecting &quot;communicate effectively&quot; to &quot;writing composition (plus oral).&quot;">
            <a:extLst>
              <a:ext uri="{FF2B5EF4-FFF2-40B4-BE49-F238E27FC236}">
                <a16:creationId xmlns:a16="http://schemas.microsoft.com/office/drawing/2014/main" id="{F0738287-C05C-4F99-82ED-1254D54FC0ED}"/>
              </a:ext>
            </a:extLst>
          </p:cNvPr>
          <p:cNvSpPr/>
          <p:nvPr/>
        </p:nvSpPr>
        <p:spPr>
          <a:xfrm rot="20187203">
            <a:off x="3633632" y="2010911"/>
            <a:ext cx="3190825" cy="36369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mpetencies and Categories" hidden="1">
            <a:extLst>
              <a:ext uri="{FF2B5EF4-FFF2-40B4-BE49-F238E27FC236}">
                <a16:creationId xmlns:a16="http://schemas.microsoft.com/office/drawing/2014/main" id="{31372C65-4683-4010-A2E0-46DAA1D6E24D}"/>
              </a:ext>
            </a:extLst>
          </p:cNvPr>
          <p:cNvSpPr>
            <a:spLocks noGrp="1"/>
          </p:cNvSpPr>
          <p:nvPr>
            <p:ph type="title"/>
          </p:nvPr>
        </p:nvSpPr>
        <p:spPr>
          <a:xfrm>
            <a:off x="584665" y="-1894301"/>
            <a:ext cx="10515600" cy="1325563"/>
          </a:xfrm>
        </p:spPr>
        <p:txBody>
          <a:bodyPr/>
          <a:lstStyle/>
          <a:p>
            <a:r>
              <a:rPr lang="en-US" dirty="0"/>
              <a:t>Competencies and Categories</a:t>
            </a:r>
          </a:p>
        </p:txBody>
      </p:sp>
    </p:spTree>
    <p:extLst>
      <p:ext uri="{BB962C8B-B14F-4D97-AF65-F5344CB8AC3E}">
        <p14:creationId xmlns:p14="http://schemas.microsoft.com/office/powerpoint/2010/main" val="62816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D1D76B-6254-4641-B458-FEE27F38E2C4}"/>
              </a:ext>
            </a:extLst>
          </p:cNvPr>
          <p:cNvSpPr txBox="1"/>
          <p:nvPr/>
        </p:nvSpPr>
        <p:spPr>
          <a:xfrm>
            <a:off x="192980" y="1354633"/>
            <a:ext cx="4945585" cy="584775"/>
          </a:xfrm>
          <a:prstGeom prst="rect">
            <a:avLst/>
          </a:prstGeom>
          <a:noFill/>
        </p:spPr>
        <p:txBody>
          <a:bodyPr wrap="none" rtlCol="0">
            <a:spAutoFit/>
          </a:bodyPr>
          <a:lstStyle/>
          <a:p>
            <a:r>
              <a:rPr lang="en-US" sz="3200" dirty="0"/>
              <a:t>THE SIX COMPETENCIES</a:t>
            </a:r>
          </a:p>
        </p:txBody>
      </p:sp>
      <p:sp>
        <p:nvSpPr>
          <p:cNvPr id="9" name="TextBox 8">
            <a:extLst>
              <a:ext uri="{FF2B5EF4-FFF2-40B4-BE49-F238E27FC236}">
                <a16:creationId xmlns:a16="http://schemas.microsoft.com/office/drawing/2014/main" id="{AA6F368A-333F-4A38-BF21-14079A46630B}"/>
              </a:ext>
            </a:extLst>
          </p:cNvPr>
          <p:cNvSpPr txBox="1"/>
          <p:nvPr/>
        </p:nvSpPr>
        <p:spPr>
          <a:xfrm>
            <a:off x="192980" y="2179239"/>
            <a:ext cx="1842556" cy="369332"/>
          </a:xfrm>
          <a:prstGeom prst="rect">
            <a:avLst/>
          </a:prstGeom>
          <a:noFill/>
        </p:spPr>
        <p:txBody>
          <a:bodyPr wrap="none" rtlCol="0">
            <a:spAutoFit/>
          </a:bodyPr>
          <a:lstStyle/>
          <a:p>
            <a:r>
              <a:rPr lang="en-US" dirty="0"/>
              <a:t>THINK CRITICALLY</a:t>
            </a:r>
          </a:p>
        </p:txBody>
      </p:sp>
      <p:sp>
        <p:nvSpPr>
          <p:cNvPr id="10" name="TextBox 9">
            <a:extLst>
              <a:ext uri="{FF2B5EF4-FFF2-40B4-BE49-F238E27FC236}">
                <a16:creationId xmlns:a16="http://schemas.microsoft.com/office/drawing/2014/main" id="{78E62E29-CD1A-4420-B99D-5197373891FC}"/>
              </a:ext>
            </a:extLst>
          </p:cNvPr>
          <p:cNvSpPr txBox="1"/>
          <p:nvPr/>
        </p:nvSpPr>
        <p:spPr>
          <a:xfrm>
            <a:off x="192980" y="2678301"/>
            <a:ext cx="2885342" cy="369332"/>
          </a:xfrm>
          <a:prstGeom prst="rect">
            <a:avLst/>
          </a:prstGeom>
          <a:noFill/>
        </p:spPr>
        <p:txBody>
          <a:bodyPr wrap="none" rtlCol="0">
            <a:spAutoFit/>
          </a:bodyPr>
          <a:lstStyle/>
          <a:p>
            <a:r>
              <a:rPr lang="en-US" dirty="0"/>
              <a:t>COMMUNICATE EFFECTIVELY</a:t>
            </a:r>
          </a:p>
        </p:txBody>
      </p:sp>
      <p:sp>
        <p:nvSpPr>
          <p:cNvPr id="11" name="TextBox 10">
            <a:extLst>
              <a:ext uri="{FF2B5EF4-FFF2-40B4-BE49-F238E27FC236}">
                <a16:creationId xmlns:a16="http://schemas.microsoft.com/office/drawing/2014/main" id="{B2E92345-926F-4555-817E-585059E8CDA9}"/>
              </a:ext>
            </a:extLst>
          </p:cNvPr>
          <p:cNvSpPr txBox="1"/>
          <p:nvPr/>
        </p:nvSpPr>
        <p:spPr>
          <a:xfrm>
            <a:off x="192980" y="3177363"/>
            <a:ext cx="4493666" cy="369332"/>
          </a:xfrm>
          <a:prstGeom prst="rect">
            <a:avLst/>
          </a:prstGeom>
          <a:noFill/>
        </p:spPr>
        <p:txBody>
          <a:bodyPr wrap="none" rtlCol="0">
            <a:spAutoFit/>
          </a:bodyPr>
          <a:lstStyle/>
          <a:p>
            <a:r>
              <a:rPr lang="en-US" dirty="0"/>
              <a:t>UNDERSTAND NATURAL AND SOCIAL WORLDS</a:t>
            </a:r>
          </a:p>
        </p:txBody>
      </p:sp>
      <p:sp>
        <p:nvSpPr>
          <p:cNvPr id="12" name="TextBox 11">
            <a:extLst>
              <a:ext uri="{FF2B5EF4-FFF2-40B4-BE49-F238E27FC236}">
                <a16:creationId xmlns:a16="http://schemas.microsoft.com/office/drawing/2014/main" id="{686B8135-A6CE-40D2-8868-FFB09D60D811}"/>
              </a:ext>
            </a:extLst>
          </p:cNvPr>
          <p:cNvSpPr txBox="1"/>
          <p:nvPr/>
        </p:nvSpPr>
        <p:spPr>
          <a:xfrm>
            <a:off x="192980" y="3686581"/>
            <a:ext cx="3255186" cy="369332"/>
          </a:xfrm>
          <a:prstGeom prst="rect">
            <a:avLst/>
          </a:prstGeom>
          <a:noFill/>
        </p:spPr>
        <p:txBody>
          <a:bodyPr wrap="none" rtlCol="0">
            <a:spAutoFit/>
          </a:bodyPr>
          <a:lstStyle/>
          <a:p>
            <a:r>
              <a:rPr lang="en-US" dirty="0"/>
              <a:t>CULTIVATE ARTISTIC AWARENESS</a:t>
            </a:r>
          </a:p>
        </p:txBody>
      </p:sp>
      <p:sp>
        <p:nvSpPr>
          <p:cNvPr id="13" name="TextBox 12">
            <a:extLst>
              <a:ext uri="{FF2B5EF4-FFF2-40B4-BE49-F238E27FC236}">
                <a16:creationId xmlns:a16="http://schemas.microsoft.com/office/drawing/2014/main" id="{30C6CAD1-50DE-4C6C-B04C-D51EC54FA05F}"/>
              </a:ext>
            </a:extLst>
          </p:cNvPr>
          <p:cNvSpPr txBox="1"/>
          <p:nvPr/>
        </p:nvSpPr>
        <p:spPr>
          <a:xfrm>
            <a:off x="192980" y="4175487"/>
            <a:ext cx="3929602" cy="369332"/>
          </a:xfrm>
          <a:prstGeom prst="rect">
            <a:avLst/>
          </a:prstGeom>
          <a:noFill/>
        </p:spPr>
        <p:txBody>
          <a:bodyPr wrap="none" rtlCol="0">
            <a:spAutoFit/>
          </a:bodyPr>
          <a:lstStyle/>
          <a:p>
            <a:r>
              <a:rPr lang="en-US" dirty="0"/>
              <a:t>COLLABORATE AND BUILD COMMUNITY</a:t>
            </a:r>
          </a:p>
        </p:txBody>
      </p:sp>
      <p:sp>
        <p:nvSpPr>
          <p:cNvPr id="14" name="TextBox 13">
            <a:extLst>
              <a:ext uri="{FF2B5EF4-FFF2-40B4-BE49-F238E27FC236}">
                <a16:creationId xmlns:a16="http://schemas.microsoft.com/office/drawing/2014/main" id="{ADC0F465-1DFC-4991-A900-46611893CBD5}"/>
              </a:ext>
            </a:extLst>
          </p:cNvPr>
          <p:cNvSpPr txBox="1"/>
          <p:nvPr/>
        </p:nvSpPr>
        <p:spPr>
          <a:xfrm>
            <a:off x="192980" y="4684705"/>
            <a:ext cx="5309402" cy="369332"/>
          </a:xfrm>
          <a:prstGeom prst="rect">
            <a:avLst/>
          </a:prstGeom>
          <a:noFill/>
        </p:spPr>
        <p:txBody>
          <a:bodyPr wrap="none" rtlCol="0">
            <a:spAutoFit/>
          </a:bodyPr>
          <a:lstStyle/>
          <a:p>
            <a:r>
              <a:rPr lang="en-US" dirty="0"/>
              <a:t>GROW AND A RESPONSIBLE AND PRODUCTIVE CITIZEN</a:t>
            </a:r>
          </a:p>
        </p:txBody>
      </p:sp>
      <p:sp>
        <p:nvSpPr>
          <p:cNvPr id="21" name="TextBox 20">
            <a:extLst>
              <a:ext uri="{FF2B5EF4-FFF2-40B4-BE49-F238E27FC236}">
                <a16:creationId xmlns:a16="http://schemas.microsoft.com/office/drawing/2014/main" id="{2617A7F0-5414-47E2-8420-2E14CA5A57EC}"/>
              </a:ext>
            </a:extLst>
          </p:cNvPr>
          <p:cNvSpPr txBox="1"/>
          <p:nvPr/>
        </p:nvSpPr>
        <p:spPr>
          <a:xfrm>
            <a:off x="5049083" y="6436"/>
            <a:ext cx="7142917" cy="584775"/>
          </a:xfrm>
          <a:prstGeom prst="rect">
            <a:avLst/>
          </a:prstGeom>
          <a:noFill/>
        </p:spPr>
        <p:txBody>
          <a:bodyPr wrap="none" rtlCol="0">
            <a:spAutoFit/>
          </a:bodyPr>
          <a:lstStyle/>
          <a:p>
            <a:r>
              <a:rPr lang="en-US" sz="3200" dirty="0"/>
              <a:t>GENERAL EDUCATION CATEGORIES</a:t>
            </a:r>
          </a:p>
        </p:txBody>
      </p:sp>
      <p:sp>
        <p:nvSpPr>
          <p:cNvPr id="15" name="TextBox 14">
            <a:extLst>
              <a:ext uri="{FF2B5EF4-FFF2-40B4-BE49-F238E27FC236}">
                <a16:creationId xmlns:a16="http://schemas.microsoft.com/office/drawing/2014/main" id="{DA5BE7EA-3500-4B52-B60A-586B9E7893DD}"/>
              </a:ext>
            </a:extLst>
          </p:cNvPr>
          <p:cNvSpPr txBox="1"/>
          <p:nvPr/>
        </p:nvSpPr>
        <p:spPr>
          <a:xfrm>
            <a:off x="6895268" y="661174"/>
            <a:ext cx="3068148" cy="369332"/>
          </a:xfrm>
          <a:prstGeom prst="rect">
            <a:avLst/>
          </a:prstGeom>
          <a:noFill/>
        </p:spPr>
        <p:txBody>
          <a:bodyPr wrap="none" rtlCol="0">
            <a:spAutoFit/>
          </a:bodyPr>
          <a:lstStyle/>
          <a:p>
            <a:r>
              <a:rPr lang="en-US" dirty="0"/>
              <a:t>FIRST-YEAR EXPERIENCE?</a:t>
            </a:r>
          </a:p>
        </p:txBody>
      </p:sp>
      <p:sp>
        <p:nvSpPr>
          <p:cNvPr id="22" name="TextBox 21">
            <a:extLst>
              <a:ext uri="{FF2B5EF4-FFF2-40B4-BE49-F238E27FC236}">
                <a16:creationId xmlns:a16="http://schemas.microsoft.com/office/drawing/2014/main" id="{4FD8AC1C-BF68-4C8D-B5BA-0D22B119805D}"/>
              </a:ext>
            </a:extLst>
          </p:cNvPr>
          <p:cNvSpPr txBox="1"/>
          <p:nvPr/>
        </p:nvSpPr>
        <p:spPr>
          <a:xfrm>
            <a:off x="6895268" y="1278346"/>
            <a:ext cx="4204997" cy="369332"/>
          </a:xfrm>
          <a:prstGeom prst="rect">
            <a:avLst/>
          </a:prstGeom>
          <a:noFill/>
        </p:spPr>
        <p:txBody>
          <a:bodyPr wrap="none" rtlCol="0">
            <a:spAutoFit/>
          </a:bodyPr>
          <a:lstStyle/>
          <a:p>
            <a:r>
              <a:rPr lang="en-US" dirty="0"/>
              <a:t>WRITING COMPOSITION (plus ORAL?)</a:t>
            </a:r>
          </a:p>
        </p:txBody>
      </p:sp>
      <p:sp>
        <p:nvSpPr>
          <p:cNvPr id="17" name="TextBox 16">
            <a:extLst>
              <a:ext uri="{FF2B5EF4-FFF2-40B4-BE49-F238E27FC236}">
                <a16:creationId xmlns:a16="http://schemas.microsoft.com/office/drawing/2014/main" id="{F0B7F154-A025-4CE4-B0F5-EE9E0490F671}"/>
              </a:ext>
            </a:extLst>
          </p:cNvPr>
          <p:cNvSpPr txBox="1"/>
          <p:nvPr/>
        </p:nvSpPr>
        <p:spPr>
          <a:xfrm>
            <a:off x="6895268" y="1895113"/>
            <a:ext cx="2737929" cy="369332"/>
          </a:xfrm>
          <a:prstGeom prst="rect">
            <a:avLst/>
          </a:prstGeom>
          <a:noFill/>
        </p:spPr>
        <p:txBody>
          <a:bodyPr wrap="none" rtlCol="0">
            <a:spAutoFit/>
          </a:bodyPr>
          <a:lstStyle/>
          <a:p>
            <a:r>
              <a:rPr lang="en-US" dirty="0"/>
              <a:t>QUANTITATIVE REASONING</a:t>
            </a:r>
          </a:p>
        </p:txBody>
      </p:sp>
      <p:sp>
        <p:nvSpPr>
          <p:cNvPr id="18" name="TextBox 17">
            <a:extLst>
              <a:ext uri="{FF2B5EF4-FFF2-40B4-BE49-F238E27FC236}">
                <a16:creationId xmlns:a16="http://schemas.microsoft.com/office/drawing/2014/main" id="{5AB282EC-6218-45B6-94FB-72B95CD01F85}"/>
              </a:ext>
            </a:extLst>
          </p:cNvPr>
          <p:cNvSpPr txBox="1"/>
          <p:nvPr/>
        </p:nvSpPr>
        <p:spPr>
          <a:xfrm>
            <a:off x="6895844" y="2511474"/>
            <a:ext cx="2004075" cy="369332"/>
          </a:xfrm>
          <a:prstGeom prst="rect">
            <a:avLst/>
          </a:prstGeom>
          <a:noFill/>
        </p:spPr>
        <p:txBody>
          <a:bodyPr wrap="none" rtlCol="0">
            <a:spAutoFit/>
          </a:bodyPr>
          <a:lstStyle/>
          <a:p>
            <a:r>
              <a:rPr lang="en-US" dirty="0"/>
              <a:t>CRITICAL THINKING</a:t>
            </a:r>
          </a:p>
        </p:txBody>
      </p:sp>
      <p:sp>
        <p:nvSpPr>
          <p:cNvPr id="19" name="TextBox 18">
            <a:extLst>
              <a:ext uri="{FF2B5EF4-FFF2-40B4-BE49-F238E27FC236}">
                <a16:creationId xmlns:a16="http://schemas.microsoft.com/office/drawing/2014/main" id="{587D204E-36F5-4AD7-AAD0-E8EA8F312B1B}"/>
              </a:ext>
            </a:extLst>
          </p:cNvPr>
          <p:cNvSpPr txBox="1"/>
          <p:nvPr/>
        </p:nvSpPr>
        <p:spPr>
          <a:xfrm>
            <a:off x="6895268" y="3128241"/>
            <a:ext cx="2004651" cy="369332"/>
          </a:xfrm>
          <a:prstGeom prst="rect">
            <a:avLst/>
          </a:prstGeom>
          <a:noFill/>
        </p:spPr>
        <p:txBody>
          <a:bodyPr wrap="none" rtlCol="0">
            <a:spAutoFit/>
          </a:bodyPr>
          <a:lstStyle/>
          <a:p>
            <a:r>
              <a:rPr lang="en-US" dirty="0"/>
              <a:t>NATURAL SCIENCES</a:t>
            </a:r>
          </a:p>
        </p:txBody>
      </p:sp>
      <p:sp>
        <p:nvSpPr>
          <p:cNvPr id="20" name="TextBox 19">
            <a:extLst>
              <a:ext uri="{FF2B5EF4-FFF2-40B4-BE49-F238E27FC236}">
                <a16:creationId xmlns:a16="http://schemas.microsoft.com/office/drawing/2014/main" id="{688D32AE-6227-46F3-B67B-47AB2B7A26C1}"/>
              </a:ext>
            </a:extLst>
          </p:cNvPr>
          <p:cNvSpPr txBox="1"/>
          <p:nvPr/>
        </p:nvSpPr>
        <p:spPr>
          <a:xfrm>
            <a:off x="6895268" y="3744602"/>
            <a:ext cx="1795043" cy="369332"/>
          </a:xfrm>
          <a:prstGeom prst="rect">
            <a:avLst/>
          </a:prstGeom>
          <a:noFill/>
        </p:spPr>
        <p:txBody>
          <a:bodyPr wrap="none" rtlCol="0">
            <a:spAutoFit/>
          </a:bodyPr>
          <a:lstStyle/>
          <a:p>
            <a:r>
              <a:rPr lang="en-US" dirty="0"/>
              <a:t>SOCIAL SCIENCES</a:t>
            </a:r>
          </a:p>
        </p:txBody>
      </p:sp>
      <p:sp>
        <p:nvSpPr>
          <p:cNvPr id="31" name="TextBox 30">
            <a:extLst>
              <a:ext uri="{FF2B5EF4-FFF2-40B4-BE49-F238E27FC236}">
                <a16:creationId xmlns:a16="http://schemas.microsoft.com/office/drawing/2014/main" id="{2E20DD19-0E11-4548-88E9-EBFA2D42F721}"/>
              </a:ext>
            </a:extLst>
          </p:cNvPr>
          <p:cNvSpPr txBox="1"/>
          <p:nvPr/>
        </p:nvSpPr>
        <p:spPr>
          <a:xfrm>
            <a:off x="6895268" y="4360153"/>
            <a:ext cx="982641" cy="369332"/>
          </a:xfrm>
          <a:prstGeom prst="rect">
            <a:avLst/>
          </a:prstGeom>
          <a:noFill/>
        </p:spPr>
        <p:txBody>
          <a:bodyPr wrap="none" rtlCol="0">
            <a:spAutoFit/>
          </a:bodyPr>
          <a:lstStyle/>
          <a:p>
            <a:r>
              <a:rPr lang="en-US" dirty="0"/>
              <a:t>HISTORY</a:t>
            </a:r>
          </a:p>
        </p:txBody>
      </p:sp>
      <p:sp>
        <p:nvSpPr>
          <p:cNvPr id="27" name="TextBox 26">
            <a:extLst>
              <a:ext uri="{FF2B5EF4-FFF2-40B4-BE49-F238E27FC236}">
                <a16:creationId xmlns:a16="http://schemas.microsoft.com/office/drawing/2014/main" id="{876D30B8-DCF2-41F7-AC95-1601435BB52D}"/>
              </a:ext>
            </a:extLst>
          </p:cNvPr>
          <p:cNvSpPr txBox="1"/>
          <p:nvPr/>
        </p:nvSpPr>
        <p:spPr>
          <a:xfrm>
            <a:off x="6895268" y="4977325"/>
            <a:ext cx="3672800" cy="369332"/>
          </a:xfrm>
          <a:prstGeom prst="rect">
            <a:avLst/>
          </a:prstGeom>
          <a:noFill/>
        </p:spPr>
        <p:txBody>
          <a:bodyPr wrap="none" rtlCol="0">
            <a:spAutoFit/>
          </a:bodyPr>
          <a:lstStyle/>
          <a:p>
            <a:r>
              <a:rPr lang="en-US" dirty="0"/>
              <a:t>HUMANITIES (including Literature)</a:t>
            </a:r>
          </a:p>
        </p:txBody>
      </p:sp>
      <p:sp>
        <p:nvSpPr>
          <p:cNvPr id="23" name="TextBox 22">
            <a:extLst>
              <a:ext uri="{FF2B5EF4-FFF2-40B4-BE49-F238E27FC236}">
                <a16:creationId xmlns:a16="http://schemas.microsoft.com/office/drawing/2014/main" id="{BC683353-2723-4472-90E5-335ACD840206}"/>
              </a:ext>
            </a:extLst>
          </p:cNvPr>
          <p:cNvSpPr txBox="1"/>
          <p:nvPr/>
        </p:nvSpPr>
        <p:spPr>
          <a:xfrm>
            <a:off x="6895268" y="5594497"/>
            <a:ext cx="3495637" cy="369332"/>
          </a:xfrm>
          <a:prstGeom prst="rect">
            <a:avLst/>
          </a:prstGeom>
          <a:noFill/>
        </p:spPr>
        <p:txBody>
          <a:bodyPr wrap="none" rtlCol="0">
            <a:spAutoFit/>
          </a:bodyPr>
          <a:lstStyle/>
          <a:p>
            <a:r>
              <a:rPr lang="en-US" dirty="0"/>
              <a:t>CULTIVATING ARTISTIC AWARENESS</a:t>
            </a:r>
          </a:p>
        </p:txBody>
      </p:sp>
      <p:sp>
        <p:nvSpPr>
          <p:cNvPr id="24" name="TextBox 23">
            <a:extLst>
              <a:ext uri="{FF2B5EF4-FFF2-40B4-BE49-F238E27FC236}">
                <a16:creationId xmlns:a16="http://schemas.microsoft.com/office/drawing/2014/main" id="{DA6564BB-730F-4927-B5E6-9E2D17099AEE}"/>
              </a:ext>
            </a:extLst>
          </p:cNvPr>
          <p:cNvSpPr txBox="1"/>
          <p:nvPr/>
        </p:nvSpPr>
        <p:spPr>
          <a:xfrm>
            <a:off x="6895269" y="6211669"/>
            <a:ext cx="4329202" cy="646331"/>
          </a:xfrm>
          <a:prstGeom prst="rect">
            <a:avLst/>
          </a:prstGeom>
          <a:noFill/>
        </p:spPr>
        <p:txBody>
          <a:bodyPr wrap="square" rtlCol="0">
            <a:spAutoFit/>
          </a:bodyPr>
          <a:lstStyle/>
          <a:p>
            <a:r>
              <a:rPr lang="en-US" dirty="0"/>
              <a:t>GROWING AS AN INDIVIDUAL AND GLOBAL CITIZEN </a:t>
            </a:r>
          </a:p>
        </p:txBody>
      </p:sp>
      <p:sp>
        <p:nvSpPr>
          <p:cNvPr id="25" name="Arrow: Right 24" descr="arrows connecting &quot;understand natural and social worlds&quot; to &quot;natural sciences&quot; and &quot;social sciences&quot;">
            <a:extLst>
              <a:ext uri="{FF2B5EF4-FFF2-40B4-BE49-F238E27FC236}">
                <a16:creationId xmlns:a16="http://schemas.microsoft.com/office/drawing/2014/main" id="{3E95B279-5307-4BF9-9A19-E9C0E1A9AF9F}"/>
              </a:ext>
            </a:extLst>
          </p:cNvPr>
          <p:cNvSpPr/>
          <p:nvPr/>
        </p:nvSpPr>
        <p:spPr>
          <a:xfrm>
            <a:off x="5508536" y="3163655"/>
            <a:ext cx="1298411" cy="32616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descr="Arrows connecting &quot;understand natural and social worlds&quot; to &quot;natural sciences&quot; and &quot;social sciences&quot;">
            <a:extLst>
              <a:ext uri="{FF2B5EF4-FFF2-40B4-BE49-F238E27FC236}">
                <a16:creationId xmlns:a16="http://schemas.microsoft.com/office/drawing/2014/main" id="{70F625C2-C4F8-4DAE-95F8-2CF72FCF36DD}"/>
              </a:ext>
            </a:extLst>
          </p:cNvPr>
          <p:cNvSpPr/>
          <p:nvPr/>
        </p:nvSpPr>
        <p:spPr>
          <a:xfrm rot="1048143">
            <a:off x="5490212" y="3454017"/>
            <a:ext cx="1358444" cy="32598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mpetencies and Categories" hidden="1">
            <a:extLst>
              <a:ext uri="{FF2B5EF4-FFF2-40B4-BE49-F238E27FC236}">
                <a16:creationId xmlns:a16="http://schemas.microsoft.com/office/drawing/2014/main" id="{A7A95F8C-AE02-4F63-9083-345639672D85}"/>
              </a:ext>
            </a:extLst>
          </p:cNvPr>
          <p:cNvSpPr>
            <a:spLocks noGrp="1"/>
          </p:cNvSpPr>
          <p:nvPr>
            <p:ph type="title"/>
          </p:nvPr>
        </p:nvSpPr>
        <p:spPr>
          <a:xfrm>
            <a:off x="706747" y="-1486652"/>
            <a:ext cx="10515600" cy="1325563"/>
          </a:xfrm>
        </p:spPr>
        <p:txBody>
          <a:bodyPr/>
          <a:lstStyle/>
          <a:p>
            <a:r>
              <a:rPr lang="en-US" dirty="0"/>
              <a:t>Competencies and Categories</a:t>
            </a:r>
          </a:p>
        </p:txBody>
      </p:sp>
    </p:spTree>
    <p:extLst>
      <p:ext uri="{BB962C8B-B14F-4D97-AF65-F5344CB8AC3E}">
        <p14:creationId xmlns:p14="http://schemas.microsoft.com/office/powerpoint/2010/main" val="1384466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D1D76B-6254-4641-B458-FEE27F38E2C4}"/>
              </a:ext>
            </a:extLst>
          </p:cNvPr>
          <p:cNvSpPr txBox="1"/>
          <p:nvPr/>
        </p:nvSpPr>
        <p:spPr>
          <a:xfrm>
            <a:off x="192980" y="1354633"/>
            <a:ext cx="4945585" cy="584775"/>
          </a:xfrm>
          <a:prstGeom prst="rect">
            <a:avLst/>
          </a:prstGeom>
          <a:noFill/>
        </p:spPr>
        <p:txBody>
          <a:bodyPr wrap="none" rtlCol="0">
            <a:spAutoFit/>
          </a:bodyPr>
          <a:lstStyle/>
          <a:p>
            <a:r>
              <a:rPr lang="en-US" sz="3200" dirty="0"/>
              <a:t>THE SIX COMPETENCIES</a:t>
            </a:r>
          </a:p>
        </p:txBody>
      </p:sp>
      <p:sp>
        <p:nvSpPr>
          <p:cNvPr id="9" name="TextBox 8">
            <a:extLst>
              <a:ext uri="{FF2B5EF4-FFF2-40B4-BE49-F238E27FC236}">
                <a16:creationId xmlns:a16="http://schemas.microsoft.com/office/drawing/2014/main" id="{AA6F368A-333F-4A38-BF21-14079A46630B}"/>
              </a:ext>
            </a:extLst>
          </p:cNvPr>
          <p:cNvSpPr txBox="1"/>
          <p:nvPr/>
        </p:nvSpPr>
        <p:spPr>
          <a:xfrm>
            <a:off x="192980" y="2179239"/>
            <a:ext cx="1842556" cy="369332"/>
          </a:xfrm>
          <a:prstGeom prst="rect">
            <a:avLst/>
          </a:prstGeom>
          <a:noFill/>
        </p:spPr>
        <p:txBody>
          <a:bodyPr wrap="none" rtlCol="0">
            <a:spAutoFit/>
          </a:bodyPr>
          <a:lstStyle/>
          <a:p>
            <a:r>
              <a:rPr lang="en-US" dirty="0"/>
              <a:t>THINK CRITICALLY</a:t>
            </a:r>
          </a:p>
        </p:txBody>
      </p:sp>
      <p:sp>
        <p:nvSpPr>
          <p:cNvPr id="10" name="TextBox 9">
            <a:extLst>
              <a:ext uri="{FF2B5EF4-FFF2-40B4-BE49-F238E27FC236}">
                <a16:creationId xmlns:a16="http://schemas.microsoft.com/office/drawing/2014/main" id="{78E62E29-CD1A-4420-B99D-5197373891FC}"/>
              </a:ext>
            </a:extLst>
          </p:cNvPr>
          <p:cNvSpPr txBox="1"/>
          <p:nvPr/>
        </p:nvSpPr>
        <p:spPr>
          <a:xfrm>
            <a:off x="192980" y="2678301"/>
            <a:ext cx="2885342" cy="369332"/>
          </a:xfrm>
          <a:prstGeom prst="rect">
            <a:avLst/>
          </a:prstGeom>
          <a:noFill/>
        </p:spPr>
        <p:txBody>
          <a:bodyPr wrap="none" rtlCol="0">
            <a:spAutoFit/>
          </a:bodyPr>
          <a:lstStyle/>
          <a:p>
            <a:r>
              <a:rPr lang="en-US" dirty="0"/>
              <a:t>COMMUNICATE EFFECTIVELY</a:t>
            </a:r>
          </a:p>
        </p:txBody>
      </p:sp>
      <p:sp>
        <p:nvSpPr>
          <p:cNvPr id="11" name="TextBox 10">
            <a:extLst>
              <a:ext uri="{FF2B5EF4-FFF2-40B4-BE49-F238E27FC236}">
                <a16:creationId xmlns:a16="http://schemas.microsoft.com/office/drawing/2014/main" id="{B2E92345-926F-4555-817E-585059E8CDA9}"/>
              </a:ext>
            </a:extLst>
          </p:cNvPr>
          <p:cNvSpPr txBox="1"/>
          <p:nvPr/>
        </p:nvSpPr>
        <p:spPr>
          <a:xfrm>
            <a:off x="192980" y="3177363"/>
            <a:ext cx="4493666" cy="369332"/>
          </a:xfrm>
          <a:prstGeom prst="rect">
            <a:avLst/>
          </a:prstGeom>
          <a:noFill/>
        </p:spPr>
        <p:txBody>
          <a:bodyPr wrap="none" rtlCol="0">
            <a:spAutoFit/>
          </a:bodyPr>
          <a:lstStyle/>
          <a:p>
            <a:r>
              <a:rPr lang="en-US" dirty="0"/>
              <a:t>UNDERSTAND NATURAL AND SOCIAL WORLDS</a:t>
            </a:r>
          </a:p>
        </p:txBody>
      </p:sp>
      <p:sp>
        <p:nvSpPr>
          <p:cNvPr id="12" name="TextBox 11">
            <a:extLst>
              <a:ext uri="{FF2B5EF4-FFF2-40B4-BE49-F238E27FC236}">
                <a16:creationId xmlns:a16="http://schemas.microsoft.com/office/drawing/2014/main" id="{686B8135-A6CE-40D2-8868-FFB09D60D811}"/>
              </a:ext>
            </a:extLst>
          </p:cNvPr>
          <p:cNvSpPr txBox="1"/>
          <p:nvPr/>
        </p:nvSpPr>
        <p:spPr>
          <a:xfrm>
            <a:off x="192980" y="3686581"/>
            <a:ext cx="3255186" cy="369332"/>
          </a:xfrm>
          <a:prstGeom prst="rect">
            <a:avLst/>
          </a:prstGeom>
          <a:noFill/>
        </p:spPr>
        <p:txBody>
          <a:bodyPr wrap="none" rtlCol="0">
            <a:spAutoFit/>
          </a:bodyPr>
          <a:lstStyle/>
          <a:p>
            <a:r>
              <a:rPr lang="en-US" dirty="0"/>
              <a:t>CULTIVATE ARTISTIC AWARENESS</a:t>
            </a:r>
          </a:p>
        </p:txBody>
      </p:sp>
      <p:sp>
        <p:nvSpPr>
          <p:cNvPr id="13" name="TextBox 12">
            <a:extLst>
              <a:ext uri="{FF2B5EF4-FFF2-40B4-BE49-F238E27FC236}">
                <a16:creationId xmlns:a16="http://schemas.microsoft.com/office/drawing/2014/main" id="{30C6CAD1-50DE-4C6C-B04C-D51EC54FA05F}"/>
              </a:ext>
            </a:extLst>
          </p:cNvPr>
          <p:cNvSpPr txBox="1"/>
          <p:nvPr/>
        </p:nvSpPr>
        <p:spPr>
          <a:xfrm>
            <a:off x="192980" y="4175487"/>
            <a:ext cx="3929602" cy="369332"/>
          </a:xfrm>
          <a:prstGeom prst="rect">
            <a:avLst/>
          </a:prstGeom>
          <a:noFill/>
        </p:spPr>
        <p:txBody>
          <a:bodyPr wrap="none" rtlCol="0">
            <a:spAutoFit/>
          </a:bodyPr>
          <a:lstStyle/>
          <a:p>
            <a:r>
              <a:rPr lang="en-US" dirty="0"/>
              <a:t>COLLABORATE AND BUILD COMMUNITY</a:t>
            </a:r>
          </a:p>
        </p:txBody>
      </p:sp>
      <p:sp>
        <p:nvSpPr>
          <p:cNvPr id="14" name="TextBox 13">
            <a:extLst>
              <a:ext uri="{FF2B5EF4-FFF2-40B4-BE49-F238E27FC236}">
                <a16:creationId xmlns:a16="http://schemas.microsoft.com/office/drawing/2014/main" id="{ADC0F465-1DFC-4991-A900-46611893CBD5}"/>
              </a:ext>
            </a:extLst>
          </p:cNvPr>
          <p:cNvSpPr txBox="1"/>
          <p:nvPr/>
        </p:nvSpPr>
        <p:spPr>
          <a:xfrm>
            <a:off x="192980" y="4684705"/>
            <a:ext cx="5309402" cy="369332"/>
          </a:xfrm>
          <a:prstGeom prst="rect">
            <a:avLst/>
          </a:prstGeom>
          <a:noFill/>
        </p:spPr>
        <p:txBody>
          <a:bodyPr wrap="none" rtlCol="0">
            <a:spAutoFit/>
          </a:bodyPr>
          <a:lstStyle/>
          <a:p>
            <a:r>
              <a:rPr lang="en-US" dirty="0"/>
              <a:t>GROW AND A RESPONSIBLE AND PRODUCTIVE CITIZEN</a:t>
            </a:r>
          </a:p>
        </p:txBody>
      </p:sp>
      <p:sp>
        <p:nvSpPr>
          <p:cNvPr id="21" name="TextBox 20">
            <a:extLst>
              <a:ext uri="{FF2B5EF4-FFF2-40B4-BE49-F238E27FC236}">
                <a16:creationId xmlns:a16="http://schemas.microsoft.com/office/drawing/2014/main" id="{2617A7F0-5414-47E2-8420-2E14CA5A57EC}"/>
              </a:ext>
            </a:extLst>
          </p:cNvPr>
          <p:cNvSpPr txBox="1"/>
          <p:nvPr/>
        </p:nvSpPr>
        <p:spPr>
          <a:xfrm>
            <a:off x="5049083" y="6436"/>
            <a:ext cx="7142917" cy="584775"/>
          </a:xfrm>
          <a:prstGeom prst="rect">
            <a:avLst/>
          </a:prstGeom>
          <a:noFill/>
        </p:spPr>
        <p:txBody>
          <a:bodyPr wrap="none" rtlCol="0">
            <a:spAutoFit/>
          </a:bodyPr>
          <a:lstStyle/>
          <a:p>
            <a:r>
              <a:rPr lang="en-US" sz="3200" dirty="0"/>
              <a:t>GENERAL EDUCATION CATEGORIES</a:t>
            </a:r>
          </a:p>
        </p:txBody>
      </p:sp>
      <p:sp>
        <p:nvSpPr>
          <p:cNvPr id="15" name="TextBox 14">
            <a:extLst>
              <a:ext uri="{FF2B5EF4-FFF2-40B4-BE49-F238E27FC236}">
                <a16:creationId xmlns:a16="http://schemas.microsoft.com/office/drawing/2014/main" id="{DA5BE7EA-3500-4B52-B60A-586B9E7893DD}"/>
              </a:ext>
            </a:extLst>
          </p:cNvPr>
          <p:cNvSpPr txBox="1"/>
          <p:nvPr/>
        </p:nvSpPr>
        <p:spPr>
          <a:xfrm>
            <a:off x="6895268" y="661174"/>
            <a:ext cx="3068148" cy="369332"/>
          </a:xfrm>
          <a:prstGeom prst="rect">
            <a:avLst/>
          </a:prstGeom>
          <a:noFill/>
        </p:spPr>
        <p:txBody>
          <a:bodyPr wrap="none" rtlCol="0">
            <a:spAutoFit/>
          </a:bodyPr>
          <a:lstStyle/>
          <a:p>
            <a:r>
              <a:rPr lang="en-US" dirty="0"/>
              <a:t>FIRST-YEAR EXPERIENCE?</a:t>
            </a:r>
          </a:p>
        </p:txBody>
      </p:sp>
      <p:sp>
        <p:nvSpPr>
          <p:cNvPr id="22" name="TextBox 21">
            <a:extLst>
              <a:ext uri="{FF2B5EF4-FFF2-40B4-BE49-F238E27FC236}">
                <a16:creationId xmlns:a16="http://schemas.microsoft.com/office/drawing/2014/main" id="{8DE1495A-3A3E-4C36-B9E4-A7C21F472007}"/>
              </a:ext>
            </a:extLst>
          </p:cNvPr>
          <p:cNvSpPr txBox="1"/>
          <p:nvPr/>
        </p:nvSpPr>
        <p:spPr>
          <a:xfrm>
            <a:off x="6895268" y="1278346"/>
            <a:ext cx="4204997" cy="369332"/>
          </a:xfrm>
          <a:prstGeom prst="rect">
            <a:avLst/>
          </a:prstGeom>
          <a:noFill/>
        </p:spPr>
        <p:txBody>
          <a:bodyPr wrap="none" rtlCol="0">
            <a:spAutoFit/>
          </a:bodyPr>
          <a:lstStyle/>
          <a:p>
            <a:r>
              <a:rPr lang="en-US" dirty="0"/>
              <a:t>WRITING COMPOSITION (plus ORAL?)</a:t>
            </a:r>
          </a:p>
        </p:txBody>
      </p:sp>
      <p:sp>
        <p:nvSpPr>
          <p:cNvPr id="17" name="TextBox 16">
            <a:extLst>
              <a:ext uri="{FF2B5EF4-FFF2-40B4-BE49-F238E27FC236}">
                <a16:creationId xmlns:a16="http://schemas.microsoft.com/office/drawing/2014/main" id="{F0B7F154-A025-4CE4-B0F5-EE9E0490F671}"/>
              </a:ext>
            </a:extLst>
          </p:cNvPr>
          <p:cNvSpPr txBox="1"/>
          <p:nvPr/>
        </p:nvSpPr>
        <p:spPr>
          <a:xfrm>
            <a:off x="6895268" y="1895113"/>
            <a:ext cx="2737929" cy="369332"/>
          </a:xfrm>
          <a:prstGeom prst="rect">
            <a:avLst/>
          </a:prstGeom>
          <a:noFill/>
        </p:spPr>
        <p:txBody>
          <a:bodyPr wrap="none" rtlCol="0">
            <a:spAutoFit/>
          </a:bodyPr>
          <a:lstStyle/>
          <a:p>
            <a:r>
              <a:rPr lang="en-US" dirty="0"/>
              <a:t>QUANTITATIVE REASONING</a:t>
            </a:r>
          </a:p>
        </p:txBody>
      </p:sp>
      <p:sp>
        <p:nvSpPr>
          <p:cNvPr id="18" name="TextBox 17">
            <a:extLst>
              <a:ext uri="{FF2B5EF4-FFF2-40B4-BE49-F238E27FC236}">
                <a16:creationId xmlns:a16="http://schemas.microsoft.com/office/drawing/2014/main" id="{5AB282EC-6218-45B6-94FB-72B95CD01F85}"/>
              </a:ext>
            </a:extLst>
          </p:cNvPr>
          <p:cNvSpPr txBox="1"/>
          <p:nvPr/>
        </p:nvSpPr>
        <p:spPr>
          <a:xfrm>
            <a:off x="6895844" y="2511474"/>
            <a:ext cx="2004075" cy="369332"/>
          </a:xfrm>
          <a:prstGeom prst="rect">
            <a:avLst/>
          </a:prstGeom>
          <a:noFill/>
        </p:spPr>
        <p:txBody>
          <a:bodyPr wrap="none" rtlCol="0">
            <a:spAutoFit/>
          </a:bodyPr>
          <a:lstStyle/>
          <a:p>
            <a:r>
              <a:rPr lang="en-US" dirty="0"/>
              <a:t>CRITICAL THINKING</a:t>
            </a:r>
          </a:p>
        </p:txBody>
      </p:sp>
      <p:sp>
        <p:nvSpPr>
          <p:cNvPr id="19" name="TextBox 18">
            <a:extLst>
              <a:ext uri="{FF2B5EF4-FFF2-40B4-BE49-F238E27FC236}">
                <a16:creationId xmlns:a16="http://schemas.microsoft.com/office/drawing/2014/main" id="{587D204E-36F5-4AD7-AAD0-E8EA8F312B1B}"/>
              </a:ext>
            </a:extLst>
          </p:cNvPr>
          <p:cNvSpPr txBox="1"/>
          <p:nvPr/>
        </p:nvSpPr>
        <p:spPr>
          <a:xfrm>
            <a:off x="6895268" y="3128241"/>
            <a:ext cx="2004651" cy="369332"/>
          </a:xfrm>
          <a:prstGeom prst="rect">
            <a:avLst/>
          </a:prstGeom>
          <a:noFill/>
        </p:spPr>
        <p:txBody>
          <a:bodyPr wrap="none" rtlCol="0">
            <a:spAutoFit/>
          </a:bodyPr>
          <a:lstStyle/>
          <a:p>
            <a:r>
              <a:rPr lang="en-US" dirty="0"/>
              <a:t>NATURAL SCIENCES</a:t>
            </a:r>
          </a:p>
        </p:txBody>
      </p:sp>
      <p:sp>
        <p:nvSpPr>
          <p:cNvPr id="20" name="TextBox 19">
            <a:extLst>
              <a:ext uri="{FF2B5EF4-FFF2-40B4-BE49-F238E27FC236}">
                <a16:creationId xmlns:a16="http://schemas.microsoft.com/office/drawing/2014/main" id="{688D32AE-6227-46F3-B67B-47AB2B7A26C1}"/>
              </a:ext>
            </a:extLst>
          </p:cNvPr>
          <p:cNvSpPr txBox="1"/>
          <p:nvPr/>
        </p:nvSpPr>
        <p:spPr>
          <a:xfrm>
            <a:off x="6895268" y="3744602"/>
            <a:ext cx="1795043" cy="369332"/>
          </a:xfrm>
          <a:prstGeom prst="rect">
            <a:avLst/>
          </a:prstGeom>
          <a:noFill/>
        </p:spPr>
        <p:txBody>
          <a:bodyPr wrap="none" rtlCol="0">
            <a:spAutoFit/>
          </a:bodyPr>
          <a:lstStyle/>
          <a:p>
            <a:r>
              <a:rPr lang="en-US" dirty="0"/>
              <a:t>SOCIAL SCIENCES</a:t>
            </a:r>
          </a:p>
        </p:txBody>
      </p:sp>
      <p:sp>
        <p:nvSpPr>
          <p:cNvPr id="31" name="TextBox 30">
            <a:extLst>
              <a:ext uri="{FF2B5EF4-FFF2-40B4-BE49-F238E27FC236}">
                <a16:creationId xmlns:a16="http://schemas.microsoft.com/office/drawing/2014/main" id="{2E20DD19-0E11-4548-88E9-EBFA2D42F721}"/>
              </a:ext>
            </a:extLst>
          </p:cNvPr>
          <p:cNvSpPr txBox="1"/>
          <p:nvPr/>
        </p:nvSpPr>
        <p:spPr>
          <a:xfrm>
            <a:off x="6895268" y="4360153"/>
            <a:ext cx="982641" cy="369332"/>
          </a:xfrm>
          <a:prstGeom prst="rect">
            <a:avLst/>
          </a:prstGeom>
          <a:noFill/>
        </p:spPr>
        <p:txBody>
          <a:bodyPr wrap="none" rtlCol="0">
            <a:spAutoFit/>
          </a:bodyPr>
          <a:lstStyle/>
          <a:p>
            <a:r>
              <a:rPr lang="en-US" dirty="0"/>
              <a:t>HISTORY</a:t>
            </a:r>
          </a:p>
        </p:txBody>
      </p:sp>
      <p:sp>
        <p:nvSpPr>
          <p:cNvPr id="27" name="TextBox 26">
            <a:extLst>
              <a:ext uri="{FF2B5EF4-FFF2-40B4-BE49-F238E27FC236}">
                <a16:creationId xmlns:a16="http://schemas.microsoft.com/office/drawing/2014/main" id="{EEE3E5CF-8DD4-49F5-8F1D-6E702956DF49}"/>
              </a:ext>
            </a:extLst>
          </p:cNvPr>
          <p:cNvSpPr txBox="1"/>
          <p:nvPr/>
        </p:nvSpPr>
        <p:spPr>
          <a:xfrm>
            <a:off x="6895268" y="4977325"/>
            <a:ext cx="3672800" cy="369332"/>
          </a:xfrm>
          <a:prstGeom prst="rect">
            <a:avLst/>
          </a:prstGeom>
          <a:noFill/>
        </p:spPr>
        <p:txBody>
          <a:bodyPr wrap="none" rtlCol="0">
            <a:spAutoFit/>
          </a:bodyPr>
          <a:lstStyle/>
          <a:p>
            <a:r>
              <a:rPr lang="en-US" dirty="0"/>
              <a:t>HUMANITIES (including Literature)</a:t>
            </a:r>
          </a:p>
        </p:txBody>
      </p:sp>
      <p:sp>
        <p:nvSpPr>
          <p:cNvPr id="23" name="TextBox 22">
            <a:extLst>
              <a:ext uri="{FF2B5EF4-FFF2-40B4-BE49-F238E27FC236}">
                <a16:creationId xmlns:a16="http://schemas.microsoft.com/office/drawing/2014/main" id="{BC683353-2723-4472-90E5-335ACD840206}"/>
              </a:ext>
            </a:extLst>
          </p:cNvPr>
          <p:cNvSpPr txBox="1"/>
          <p:nvPr/>
        </p:nvSpPr>
        <p:spPr>
          <a:xfrm>
            <a:off x="6895268" y="5594497"/>
            <a:ext cx="3495637" cy="369332"/>
          </a:xfrm>
          <a:prstGeom prst="rect">
            <a:avLst/>
          </a:prstGeom>
          <a:noFill/>
        </p:spPr>
        <p:txBody>
          <a:bodyPr wrap="none" rtlCol="0">
            <a:spAutoFit/>
          </a:bodyPr>
          <a:lstStyle/>
          <a:p>
            <a:r>
              <a:rPr lang="en-US" dirty="0"/>
              <a:t>CULTIVATING ARTISTIC AWARENESS</a:t>
            </a:r>
          </a:p>
        </p:txBody>
      </p:sp>
      <p:sp>
        <p:nvSpPr>
          <p:cNvPr id="24" name="TextBox 23">
            <a:extLst>
              <a:ext uri="{FF2B5EF4-FFF2-40B4-BE49-F238E27FC236}">
                <a16:creationId xmlns:a16="http://schemas.microsoft.com/office/drawing/2014/main" id="{DA6564BB-730F-4927-B5E6-9E2D17099AEE}"/>
              </a:ext>
            </a:extLst>
          </p:cNvPr>
          <p:cNvSpPr txBox="1"/>
          <p:nvPr/>
        </p:nvSpPr>
        <p:spPr>
          <a:xfrm>
            <a:off x="6895269" y="6211669"/>
            <a:ext cx="4329202" cy="646331"/>
          </a:xfrm>
          <a:prstGeom prst="rect">
            <a:avLst/>
          </a:prstGeom>
          <a:noFill/>
        </p:spPr>
        <p:txBody>
          <a:bodyPr wrap="square" rtlCol="0">
            <a:spAutoFit/>
          </a:bodyPr>
          <a:lstStyle/>
          <a:p>
            <a:r>
              <a:rPr lang="en-US" dirty="0"/>
              <a:t>GROWING AS AN INDIVIDUAL AND GLOBAL CITIZEN </a:t>
            </a:r>
          </a:p>
        </p:txBody>
      </p:sp>
      <p:sp>
        <p:nvSpPr>
          <p:cNvPr id="25" name="Arrow: Bent-Up 24" descr="&quot;">
            <a:extLst>
              <a:ext uri="{FF2B5EF4-FFF2-40B4-BE49-F238E27FC236}">
                <a16:creationId xmlns:a16="http://schemas.microsoft.com/office/drawing/2014/main" id="{F00AD665-44B3-49C2-B5BA-D8B2C4B717C4}"/>
              </a:ext>
            </a:extLst>
          </p:cNvPr>
          <p:cNvSpPr/>
          <p:nvPr/>
        </p:nvSpPr>
        <p:spPr>
          <a:xfrm rot="5400000">
            <a:off x="5454887" y="4547278"/>
            <a:ext cx="2057222" cy="66376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descr="arrow connecting &quot;cultivate artistic awareness&quot; to &quot;cultivating artistic awareness&quot;">
            <a:extLst>
              <a:ext uri="{FF2B5EF4-FFF2-40B4-BE49-F238E27FC236}">
                <a16:creationId xmlns:a16="http://schemas.microsoft.com/office/drawing/2014/main" id="{F888CE94-559D-485F-AD13-918269D53EF0}"/>
              </a:ext>
            </a:extLst>
          </p:cNvPr>
          <p:cNvSpPr/>
          <p:nvPr/>
        </p:nvSpPr>
        <p:spPr>
          <a:xfrm flipV="1">
            <a:off x="4097403" y="3790089"/>
            <a:ext cx="2219508" cy="144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mpetencies and Categories" hidden="1">
            <a:extLst>
              <a:ext uri="{FF2B5EF4-FFF2-40B4-BE49-F238E27FC236}">
                <a16:creationId xmlns:a16="http://schemas.microsoft.com/office/drawing/2014/main" id="{7A432C6E-C6D4-4419-BD65-F3A883322023}"/>
              </a:ext>
            </a:extLst>
          </p:cNvPr>
          <p:cNvSpPr>
            <a:spLocks noGrp="1"/>
          </p:cNvSpPr>
          <p:nvPr>
            <p:ph type="title"/>
          </p:nvPr>
        </p:nvSpPr>
        <p:spPr>
          <a:xfrm>
            <a:off x="838200" y="-1459013"/>
            <a:ext cx="10515600" cy="1325563"/>
          </a:xfrm>
        </p:spPr>
        <p:txBody>
          <a:bodyPr/>
          <a:lstStyle/>
          <a:p>
            <a:r>
              <a:rPr lang="en-US" dirty="0"/>
              <a:t>Competencies and Categories</a:t>
            </a:r>
          </a:p>
        </p:txBody>
      </p:sp>
    </p:spTree>
    <p:extLst>
      <p:ext uri="{BB962C8B-B14F-4D97-AF65-F5344CB8AC3E}">
        <p14:creationId xmlns:p14="http://schemas.microsoft.com/office/powerpoint/2010/main" val="4223225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D1D76B-6254-4641-B458-FEE27F38E2C4}"/>
              </a:ext>
            </a:extLst>
          </p:cNvPr>
          <p:cNvSpPr txBox="1"/>
          <p:nvPr/>
        </p:nvSpPr>
        <p:spPr>
          <a:xfrm>
            <a:off x="192980" y="1354633"/>
            <a:ext cx="4945585" cy="584775"/>
          </a:xfrm>
          <a:prstGeom prst="rect">
            <a:avLst/>
          </a:prstGeom>
          <a:noFill/>
        </p:spPr>
        <p:txBody>
          <a:bodyPr wrap="none" rtlCol="0">
            <a:spAutoFit/>
          </a:bodyPr>
          <a:lstStyle/>
          <a:p>
            <a:r>
              <a:rPr lang="en-US" sz="3200" dirty="0"/>
              <a:t>THE SIX COMPETENCIES</a:t>
            </a:r>
          </a:p>
        </p:txBody>
      </p:sp>
      <p:sp>
        <p:nvSpPr>
          <p:cNvPr id="9" name="TextBox 8">
            <a:extLst>
              <a:ext uri="{FF2B5EF4-FFF2-40B4-BE49-F238E27FC236}">
                <a16:creationId xmlns:a16="http://schemas.microsoft.com/office/drawing/2014/main" id="{AA6F368A-333F-4A38-BF21-14079A46630B}"/>
              </a:ext>
            </a:extLst>
          </p:cNvPr>
          <p:cNvSpPr txBox="1"/>
          <p:nvPr/>
        </p:nvSpPr>
        <p:spPr>
          <a:xfrm>
            <a:off x="192980" y="2179239"/>
            <a:ext cx="1842556" cy="369332"/>
          </a:xfrm>
          <a:prstGeom prst="rect">
            <a:avLst/>
          </a:prstGeom>
          <a:noFill/>
        </p:spPr>
        <p:txBody>
          <a:bodyPr wrap="none" rtlCol="0">
            <a:spAutoFit/>
          </a:bodyPr>
          <a:lstStyle/>
          <a:p>
            <a:r>
              <a:rPr lang="en-US" dirty="0"/>
              <a:t>THINK CRITICALLY</a:t>
            </a:r>
          </a:p>
        </p:txBody>
      </p:sp>
      <p:sp>
        <p:nvSpPr>
          <p:cNvPr id="10" name="TextBox 9">
            <a:extLst>
              <a:ext uri="{FF2B5EF4-FFF2-40B4-BE49-F238E27FC236}">
                <a16:creationId xmlns:a16="http://schemas.microsoft.com/office/drawing/2014/main" id="{78E62E29-CD1A-4420-B99D-5197373891FC}"/>
              </a:ext>
            </a:extLst>
          </p:cNvPr>
          <p:cNvSpPr txBox="1"/>
          <p:nvPr/>
        </p:nvSpPr>
        <p:spPr>
          <a:xfrm>
            <a:off x="192980" y="2678301"/>
            <a:ext cx="2885342" cy="369332"/>
          </a:xfrm>
          <a:prstGeom prst="rect">
            <a:avLst/>
          </a:prstGeom>
          <a:noFill/>
        </p:spPr>
        <p:txBody>
          <a:bodyPr wrap="none" rtlCol="0">
            <a:spAutoFit/>
          </a:bodyPr>
          <a:lstStyle/>
          <a:p>
            <a:r>
              <a:rPr lang="en-US" dirty="0"/>
              <a:t>COMMUNICATE EFFECTIVELY</a:t>
            </a:r>
          </a:p>
        </p:txBody>
      </p:sp>
      <p:sp>
        <p:nvSpPr>
          <p:cNvPr id="11" name="TextBox 10">
            <a:extLst>
              <a:ext uri="{FF2B5EF4-FFF2-40B4-BE49-F238E27FC236}">
                <a16:creationId xmlns:a16="http://schemas.microsoft.com/office/drawing/2014/main" id="{B2E92345-926F-4555-817E-585059E8CDA9}"/>
              </a:ext>
            </a:extLst>
          </p:cNvPr>
          <p:cNvSpPr txBox="1"/>
          <p:nvPr/>
        </p:nvSpPr>
        <p:spPr>
          <a:xfrm>
            <a:off x="192980" y="3177363"/>
            <a:ext cx="4493666" cy="369332"/>
          </a:xfrm>
          <a:prstGeom prst="rect">
            <a:avLst/>
          </a:prstGeom>
          <a:noFill/>
        </p:spPr>
        <p:txBody>
          <a:bodyPr wrap="none" rtlCol="0">
            <a:spAutoFit/>
          </a:bodyPr>
          <a:lstStyle/>
          <a:p>
            <a:r>
              <a:rPr lang="en-US" dirty="0"/>
              <a:t>UNDERSTAND NATURAL AND SOCIAL WORLDS</a:t>
            </a:r>
          </a:p>
        </p:txBody>
      </p:sp>
      <p:sp>
        <p:nvSpPr>
          <p:cNvPr id="12" name="TextBox 11">
            <a:extLst>
              <a:ext uri="{FF2B5EF4-FFF2-40B4-BE49-F238E27FC236}">
                <a16:creationId xmlns:a16="http://schemas.microsoft.com/office/drawing/2014/main" id="{686B8135-A6CE-40D2-8868-FFB09D60D811}"/>
              </a:ext>
            </a:extLst>
          </p:cNvPr>
          <p:cNvSpPr txBox="1"/>
          <p:nvPr/>
        </p:nvSpPr>
        <p:spPr>
          <a:xfrm>
            <a:off x="192980" y="3686581"/>
            <a:ext cx="3255186" cy="369332"/>
          </a:xfrm>
          <a:prstGeom prst="rect">
            <a:avLst/>
          </a:prstGeom>
          <a:noFill/>
        </p:spPr>
        <p:txBody>
          <a:bodyPr wrap="none" rtlCol="0">
            <a:spAutoFit/>
          </a:bodyPr>
          <a:lstStyle/>
          <a:p>
            <a:r>
              <a:rPr lang="en-US" dirty="0"/>
              <a:t>CULTIVATE ARTISTIC AWARENESS</a:t>
            </a:r>
          </a:p>
        </p:txBody>
      </p:sp>
      <p:sp>
        <p:nvSpPr>
          <p:cNvPr id="13" name="TextBox 12">
            <a:extLst>
              <a:ext uri="{FF2B5EF4-FFF2-40B4-BE49-F238E27FC236}">
                <a16:creationId xmlns:a16="http://schemas.microsoft.com/office/drawing/2014/main" id="{30C6CAD1-50DE-4C6C-B04C-D51EC54FA05F}"/>
              </a:ext>
            </a:extLst>
          </p:cNvPr>
          <p:cNvSpPr txBox="1"/>
          <p:nvPr/>
        </p:nvSpPr>
        <p:spPr>
          <a:xfrm>
            <a:off x="192980" y="4175487"/>
            <a:ext cx="3929602" cy="369332"/>
          </a:xfrm>
          <a:prstGeom prst="rect">
            <a:avLst/>
          </a:prstGeom>
          <a:noFill/>
        </p:spPr>
        <p:txBody>
          <a:bodyPr wrap="none" rtlCol="0">
            <a:spAutoFit/>
          </a:bodyPr>
          <a:lstStyle/>
          <a:p>
            <a:r>
              <a:rPr lang="en-US" dirty="0"/>
              <a:t>COLLABORATE AND BUILD COMMUNITY</a:t>
            </a:r>
          </a:p>
        </p:txBody>
      </p:sp>
      <p:sp>
        <p:nvSpPr>
          <p:cNvPr id="14" name="TextBox 13">
            <a:extLst>
              <a:ext uri="{FF2B5EF4-FFF2-40B4-BE49-F238E27FC236}">
                <a16:creationId xmlns:a16="http://schemas.microsoft.com/office/drawing/2014/main" id="{ADC0F465-1DFC-4991-A900-46611893CBD5}"/>
              </a:ext>
            </a:extLst>
          </p:cNvPr>
          <p:cNvSpPr txBox="1"/>
          <p:nvPr/>
        </p:nvSpPr>
        <p:spPr>
          <a:xfrm>
            <a:off x="192980" y="4684705"/>
            <a:ext cx="5309402" cy="369332"/>
          </a:xfrm>
          <a:prstGeom prst="rect">
            <a:avLst/>
          </a:prstGeom>
          <a:noFill/>
        </p:spPr>
        <p:txBody>
          <a:bodyPr wrap="none" rtlCol="0">
            <a:spAutoFit/>
          </a:bodyPr>
          <a:lstStyle/>
          <a:p>
            <a:r>
              <a:rPr lang="en-US" dirty="0"/>
              <a:t>GROW AND A RESPONSIBLE AND PRODUCTIVE CITIZEN</a:t>
            </a:r>
          </a:p>
        </p:txBody>
      </p:sp>
      <p:sp>
        <p:nvSpPr>
          <p:cNvPr id="21" name="TextBox 20">
            <a:extLst>
              <a:ext uri="{FF2B5EF4-FFF2-40B4-BE49-F238E27FC236}">
                <a16:creationId xmlns:a16="http://schemas.microsoft.com/office/drawing/2014/main" id="{2617A7F0-5414-47E2-8420-2E14CA5A57EC}"/>
              </a:ext>
            </a:extLst>
          </p:cNvPr>
          <p:cNvSpPr txBox="1"/>
          <p:nvPr/>
        </p:nvSpPr>
        <p:spPr>
          <a:xfrm>
            <a:off x="5049083" y="6436"/>
            <a:ext cx="7142917" cy="584775"/>
          </a:xfrm>
          <a:prstGeom prst="rect">
            <a:avLst/>
          </a:prstGeom>
          <a:noFill/>
        </p:spPr>
        <p:txBody>
          <a:bodyPr wrap="none" rtlCol="0">
            <a:spAutoFit/>
          </a:bodyPr>
          <a:lstStyle/>
          <a:p>
            <a:r>
              <a:rPr lang="en-US" sz="3200" dirty="0"/>
              <a:t>GENERAL EDUCATION CATEGORIES</a:t>
            </a:r>
          </a:p>
        </p:txBody>
      </p:sp>
      <p:sp>
        <p:nvSpPr>
          <p:cNvPr id="15" name="TextBox 14">
            <a:extLst>
              <a:ext uri="{FF2B5EF4-FFF2-40B4-BE49-F238E27FC236}">
                <a16:creationId xmlns:a16="http://schemas.microsoft.com/office/drawing/2014/main" id="{DA5BE7EA-3500-4B52-B60A-586B9E7893DD}"/>
              </a:ext>
            </a:extLst>
          </p:cNvPr>
          <p:cNvSpPr txBox="1"/>
          <p:nvPr/>
        </p:nvSpPr>
        <p:spPr>
          <a:xfrm>
            <a:off x="6895268" y="661174"/>
            <a:ext cx="3068148" cy="369332"/>
          </a:xfrm>
          <a:prstGeom prst="rect">
            <a:avLst/>
          </a:prstGeom>
          <a:noFill/>
        </p:spPr>
        <p:txBody>
          <a:bodyPr wrap="none" rtlCol="0">
            <a:spAutoFit/>
          </a:bodyPr>
          <a:lstStyle/>
          <a:p>
            <a:r>
              <a:rPr lang="en-US" dirty="0"/>
              <a:t>FIRST-YEAR EXPERIENCE?</a:t>
            </a:r>
          </a:p>
        </p:txBody>
      </p:sp>
      <p:sp>
        <p:nvSpPr>
          <p:cNvPr id="32" name="TextBox 31">
            <a:extLst>
              <a:ext uri="{FF2B5EF4-FFF2-40B4-BE49-F238E27FC236}">
                <a16:creationId xmlns:a16="http://schemas.microsoft.com/office/drawing/2014/main" id="{412AA97B-F4BF-4B43-BE06-7FCFF9999F99}"/>
              </a:ext>
            </a:extLst>
          </p:cNvPr>
          <p:cNvSpPr txBox="1"/>
          <p:nvPr/>
        </p:nvSpPr>
        <p:spPr>
          <a:xfrm>
            <a:off x="6895268" y="1278346"/>
            <a:ext cx="4204997" cy="369332"/>
          </a:xfrm>
          <a:prstGeom prst="rect">
            <a:avLst/>
          </a:prstGeom>
          <a:noFill/>
        </p:spPr>
        <p:txBody>
          <a:bodyPr wrap="none" rtlCol="0">
            <a:spAutoFit/>
          </a:bodyPr>
          <a:lstStyle/>
          <a:p>
            <a:r>
              <a:rPr lang="en-US" dirty="0"/>
              <a:t>WRITING COMPOSITION (plus ORAL?)</a:t>
            </a:r>
          </a:p>
        </p:txBody>
      </p:sp>
      <p:sp>
        <p:nvSpPr>
          <p:cNvPr id="17" name="TextBox 16">
            <a:extLst>
              <a:ext uri="{FF2B5EF4-FFF2-40B4-BE49-F238E27FC236}">
                <a16:creationId xmlns:a16="http://schemas.microsoft.com/office/drawing/2014/main" id="{F0B7F154-A025-4CE4-B0F5-EE9E0490F671}"/>
              </a:ext>
            </a:extLst>
          </p:cNvPr>
          <p:cNvSpPr txBox="1"/>
          <p:nvPr/>
        </p:nvSpPr>
        <p:spPr>
          <a:xfrm>
            <a:off x="6895268" y="1895113"/>
            <a:ext cx="2737929" cy="369332"/>
          </a:xfrm>
          <a:prstGeom prst="rect">
            <a:avLst/>
          </a:prstGeom>
          <a:noFill/>
        </p:spPr>
        <p:txBody>
          <a:bodyPr wrap="none" rtlCol="0">
            <a:spAutoFit/>
          </a:bodyPr>
          <a:lstStyle/>
          <a:p>
            <a:r>
              <a:rPr lang="en-US" dirty="0"/>
              <a:t>QUANTITATIVE REASONING</a:t>
            </a:r>
          </a:p>
        </p:txBody>
      </p:sp>
      <p:sp>
        <p:nvSpPr>
          <p:cNvPr id="18" name="TextBox 17">
            <a:extLst>
              <a:ext uri="{FF2B5EF4-FFF2-40B4-BE49-F238E27FC236}">
                <a16:creationId xmlns:a16="http://schemas.microsoft.com/office/drawing/2014/main" id="{5AB282EC-6218-45B6-94FB-72B95CD01F85}"/>
              </a:ext>
            </a:extLst>
          </p:cNvPr>
          <p:cNvSpPr txBox="1"/>
          <p:nvPr/>
        </p:nvSpPr>
        <p:spPr>
          <a:xfrm>
            <a:off x="6895844" y="2511474"/>
            <a:ext cx="2004075" cy="369332"/>
          </a:xfrm>
          <a:prstGeom prst="rect">
            <a:avLst/>
          </a:prstGeom>
          <a:noFill/>
        </p:spPr>
        <p:txBody>
          <a:bodyPr wrap="none" rtlCol="0">
            <a:spAutoFit/>
          </a:bodyPr>
          <a:lstStyle/>
          <a:p>
            <a:r>
              <a:rPr lang="en-US" dirty="0"/>
              <a:t>CRITICAL THINKING</a:t>
            </a:r>
          </a:p>
        </p:txBody>
      </p:sp>
      <p:sp>
        <p:nvSpPr>
          <p:cNvPr id="19" name="TextBox 18">
            <a:extLst>
              <a:ext uri="{FF2B5EF4-FFF2-40B4-BE49-F238E27FC236}">
                <a16:creationId xmlns:a16="http://schemas.microsoft.com/office/drawing/2014/main" id="{587D204E-36F5-4AD7-AAD0-E8EA8F312B1B}"/>
              </a:ext>
            </a:extLst>
          </p:cNvPr>
          <p:cNvSpPr txBox="1"/>
          <p:nvPr/>
        </p:nvSpPr>
        <p:spPr>
          <a:xfrm>
            <a:off x="6895268" y="3128241"/>
            <a:ext cx="2004651" cy="369332"/>
          </a:xfrm>
          <a:prstGeom prst="rect">
            <a:avLst/>
          </a:prstGeom>
          <a:noFill/>
        </p:spPr>
        <p:txBody>
          <a:bodyPr wrap="none" rtlCol="0">
            <a:spAutoFit/>
          </a:bodyPr>
          <a:lstStyle/>
          <a:p>
            <a:r>
              <a:rPr lang="en-US" dirty="0"/>
              <a:t>NATURAL SCIENCES</a:t>
            </a:r>
          </a:p>
        </p:txBody>
      </p:sp>
      <p:sp>
        <p:nvSpPr>
          <p:cNvPr id="20" name="TextBox 19">
            <a:extLst>
              <a:ext uri="{FF2B5EF4-FFF2-40B4-BE49-F238E27FC236}">
                <a16:creationId xmlns:a16="http://schemas.microsoft.com/office/drawing/2014/main" id="{688D32AE-6227-46F3-B67B-47AB2B7A26C1}"/>
              </a:ext>
            </a:extLst>
          </p:cNvPr>
          <p:cNvSpPr txBox="1"/>
          <p:nvPr/>
        </p:nvSpPr>
        <p:spPr>
          <a:xfrm>
            <a:off x="6895268" y="3744602"/>
            <a:ext cx="1795043" cy="369332"/>
          </a:xfrm>
          <a:prstGeom prst="rect">
            <a:avLst/>
          </a:prstGeom>
          <a:noFill/>
        </p:spPr>
        <p:txBody>
          <a:bodyPr wrap="none" rtlCol="0">
            <a:spAutoFit/>
          </a:bodyPr>
          <a:lstStyle/>
          <a:p>
            <a:r>
              <a:rPr lang="en-US" dirty="0"/>
              <a:t>SOCIAL SCIENCES</a:t>
            </a:r>
          </a:p>
        </p:txBody>
      </p:sp>
      <p:sp>
        <p:nvSpPr>
          <p:cNvPr id="31" name="TextBox 30">
            <a:extLst>
              <a:ext uri="{FF2B5EF4-FFF2-40B4-BE49-F238E27FC236}">
                <a16:creationId xmlns:a16="http://schemas.microsoft.com/office/drawing/2014/main" id="{2E20DD19-0E11-4548-88E9-EBFA2D42F721}"/>
              </a:ext>
            </a:extLst>
          </p:cNvPr>
          <p:cNvSpPr txBox="1"/>
          <p:nvPr/>
        </p:nvSpPr>
        <p:spPr>
          <a:xfrm>
            <a:off x="6895268" y="4360153"/>
            <a:ext cx="982641" cy="369332"/>
          </a:xfrm>
          <a:prstGeom prst="rect">
            <a:avLst/>
          </a:prstGeom>
          <a:noFill/>
        </p:spPr>
        <p:txBody>
          <a:bodyPr wrap="none" rtlCol="0">
            <a:spAutoFit/>
          </a:bodyPr>
          <a:lstStyle/>
          <a:p>
            <a:r>
              <a:rPr lang="en-US" dirty="0"/>
              <a:t>HISTORY</a:t>
            </a:r>
          </a:p>
        </p:txBody>
      </p:sp>
      <p:sp>
        <p:nvSpPr>
          <p:cNvPr id="30" name="TextBox 29">
            <a:extLst>
              <a:ext uri="{FF2B5EF4-FFF2-40B4-BE49-F238E27FC236}">
                <a16:creationId xmlns:a16="http://schemas.microsoft.com/office/drawing/2014/main" id="{64E6AC86-87F0-4C02-B2D0-212C93769B9F}"/>
              </a:ext>
            </a:extLst>
          </p:cNvPr>
          <p:cNvSpPr txBox="1"/>
          <p:nvPr/>
        </p:nvSpPr>
        <p:spPr>
          <a:xfrm>
            <a:off x="6895268" y="4977325"/>
            <a:ext cx="3672800" cy="369332"/>
          </a:xfrm>
          <a:prstGeom prst="rect">
            <a:avLst/>
          </a:prstGeom>
          <a:noFill/>
        </p:spPr>
        <p:txBody>
          <a:bodyPr wrap="none" rtlCol="0">
            <a:spAutoFit/>
          </a:bodyPr>
          <a:lstStyle/>
          <a:p>
            <a:r>
              <a:rPr lang="en-US" dirty="0"/>
              <a:t>HUMANITIES (including Literature)</a:t>
            </a:r>
          </a:p>
        </p:txBody>
      </p:sp>
      <p:sp>
        <p:nvSpPr>
          <p:cNvPr id="23" name="TextBox 22">
            <a:extLst>
              <a:ext uri="{FF2B5EF4-FFF2-40B4-BE49-F238E27FC236}">
                <a16:creationId xmlns:a16="http://schemas.microsoft.com/office/drawing/2014/main" id="{BC683353-2723-4472-90E5-335ACD840206}"/>
              </a:ext>
            </a:extLst>
          </p:cNvPr>
          <p:cNvSpPr txBox="1"/>
          <p:nvPr/>
        </p:nvSpPr>
        <p:spPr>
          <a:xfrm>
            <a:off x="6895268" y="5594497"/>
            <a:ext cx="3495637" cy="369332"/>
          </a:xfrm>
          <a:prstGeom prst="rect">
            <a:avLst/>
          </a:prstGeom>
          <a:noFill/>
        </p:spPr>
        <p:txBody>
          <a:bodyPr wrap="none" rtlCol="0">
            <a:spAutoFit/>
          </a:bodyPr>
          <a:lstStyle/>
          <a:p>
            <a:r>
              <a:rPr lang="en-US" dirty="0"/>
              <a:t>CULTIVATING ARTISTIC AWARENESS</a:t>
            </a:r>
          </a:p>
        </p:txBody>
      </p:sp>
      <p:sp>
        <p:nvSpPr>
          <p:cNvPr id="24" name="TextBox 23">
            <a:extLst>
              <a:ext uri="{FF2B5EF4-FFF2-40B4-BE49-F238E27FC236}">
                <a16:creationId xmlns:a16="http://schemas.microsoft.com/office/drawing/2014/main" id="{DA6564BB-730F-4927-B5E6-9E2D17099AEE}"/>
              </a:ext>
            </a:extLst>
          </p:cNvPr>
          <p:cNvSpPr txBox="1"/>
          <p:nvPr/>
        </p:nvSpPr>
        <p:spPr>
          <a:xfrm>
            <a:off x="6895269" y="6211669"/>
            <a:ext cx="4329202" cy="646331"/>
          </a:xfrm>
          <a:prstGeom prst="rect">
            <a:avLst/>
          </a:prstGeom>
          <a:noFill/>
        </p:spPr>
        <p:txBody>
          <a:bodyPr wrap="square" rtlCol="0">
            <a:spAutoFit/>
          </a:bodyPr>
          <a:lstStyle/>
          <a:p>
            <a:r>
              <a:rPr lang="en-US" dirty="0"/>
              <a:t>GROWING AS AN INDIVIDUAL AND GLOBAL CITIZEN </a:t>
            </a:r>
          </a:p>
        </p:txBody>
      </p:sp>
      <p:sp>
        <p:nvSpPr>
          <p:cNvPr id="27" name="Arrow: Right 26" descr="arrow connecting &quot;collaborate and build community&quot; to &quot;first-year experience&quot;">
            <a:extLst>
              <a:ext uri="{FF2B5EF4-FFF2-40B4-BE49-F238E27FC236}">
                <a16:creationId xmlns:a16="http://schemas.microsoft.com/office/drawing/2014/main" id="{028D05A6-DBAD-410F-910B-6B1E5A1CC891}"/>
              </a:ext>
            </a:extLst>
          </p:cNvPr>
          <p:cNvSpPr/>
          <p:nvPr/>
        </p:nvSpPr>
        <p:spPr>
          <a:xfrm rot="18099775">
            <a:off x="3959908" y="2422462"/>
            <a:ext cx="3887251" cy="3405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F7B4AE02-AD85-4A57-869B-882106656F6A}"/>
              </a:ext>
              <a:ext uri="{C183D7F6-B498-43B3-948B-1728B52AA6E4}">
                <adec:decorative xmlns:adec="http://schemas.microsoft.com/office/drawing/2017/decorative" val="1"/>
              </a:ext>
            </a:extLst>
          </p:cNvPr>
          <p:cNvSpPr/>
          <p:nvPr/>
        </p:nvSpPr>
        <p:spPr>
          <a:xfrm rot="2969449">
            <a:off x="4323870" y="5256724"/>
            <a:ext cx="3037092" cy="388491"/>
          </a:xfrm>
          <a:prstGeom prst="rightArrow">
            <a:avLst>
              <a:gd name="adj1" fmla="val 47019"/>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mpetencies and Categories" hidden="1">
            <a:extLst>
              <a:ext uri="{FF2B5EF4-FFF2-40B4-BE49-F238E27FC236}">
                <a16:creationId xmlns:a16="http://schemas.microsoft.com/office/drawing/2014/main" id="{F6E40454-08C6-4B14-8784-57F20B5213BD}"/>
              </a:ext>
            </a:extLst>
          </p:cNvPr>
          <p:cNvSpPr>
            <a:spLocks noGrp="1"/>
          </p:cNvSpPr>
          <p:nvPr>
            <p:ph type="title"/>
          </p:nvPr>
        </p:nvSpPr>
        <p:spPr>
          <a:xfrm>
            <a:off x="645733" y="-1524798"/>
            <a:ext cx="10515600" cy="1325563"/>
          </a:xfrm>
        </p:spPr>
        <p:txBody>
          <a:bodyPr/>
          <a:lstStyle/>
          <a:p>
            <a:r>
              <a:rPr lang="en-US" dirty="0"/>
              <a:t>Competencies and Categories</a:t>
            </a:r>
          </a:p>
        </p:txBody>
      </p:sp>
    </p:spTree>
    <p:extLst>
      <p:ext uri="{BB962C8B-B14F-4D97-AF65-F5344CB8AC3E}">
        <p14:creationId xmlns:p14="http://schemas.microsoft.com/office/powerpoint/2010/main" val="3524446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81F9-99E8-4FE5-BB75-718ABA3AFE5D}"/>
              </a:ext>
            </a:extLst>
          </p:cNvPr>
          <p:cNvSpPr>
            <a:spLocks noGrp="1"/>
          </p:cNvSpPr>
          <p:nvPr>
            <p:ph type="ctrTitle"/>
          </p:nvPr>
        </p:nvSpPr>
        <p:spPr/>
        <p:txBody>
          <a:bodyPr/>
          <a:lstStyle/>
          <a:p>
            <a:r>
              <a:rPr lang="en-US" dirty="0">
                <a:latin typeface="+mn-lt"/>
              </a:rPr>
              <a:t>Agenda</a:t>
            </a:r>
          </a:p>
        </p:txBody>
      </p:sp>
      <p:sp>
        <p:nvSpPr>
          <p:cNvPr id="3" name="Content Placeholder 2">
            <a:extLst>
              <a:ext uri="{FF2B5EF4-FFF2-40B4-BE49-F238E27FC236}">
                <a16:creationId xmlns:a16="http://schemas.microsoft.com/office/drawing/2014/main" id="{E26AAB33-6829-48E7-963B-7A5CCA077D7D}"/>
              </a:ext>
            </a:extLst>
          </p:cNvPr>
          <p:cNvSpPr>
            <a:spLocks noGrp="1"/>
          </p:cNvSpPr>
          <p:nvPr>
            <p:ph sz="quarter" idx="13"/>
          </p:nvPr>
        </p:nvSpPr>
        <p:spPr>
          <a:xfrm>
            <a:off x="5413258" y="3904089"/>
            <a:ext cx="6093731" cy="2695493"/>
          </a:xfrm>
        </p:spPr>
        <p:txBody>
          <a:bodyPr/>
          <a:lstStyle/>
          <a:p>
            <a:pPr marL="514350" indent="-514350">
              <a:buFont typeface="+mj-lt"/>
              <a:buAutoNum type="arabicPeriod"/>
            </a:pPr>
            <a:r>
              <a:rPr lang="en-US" dirty="0">
                <a:latin typeface="+mn-lt"/>
              </a:rPr>
              <a:t>Background</a:t>
            </a:r>
          </a:p>
          <a:p>
            <a:pPr marL="514350" indent="-514350">
              <a:buFont typeface="+mj-lt"/>
              <a:buAutoNum type="arabicPeriod"/>
            </a:pPr>
            <a:r>
              <a:rPr lang="en-US" dirty="0">
                <a:latin typeface="+mn-lt"/>
              </a:rPr>
              <a:t>Process</a:t>
            </a:r>
          </a:p>
          <a:p>
            <a:pPr marL="514350" indent="-514350">
              <a:buFont typeface="+mj-lt"/>
              <a:buAutoNum type="arabicPeriod"/>
            </a:pPr>
            <a:r>
              <a:rPr lang="en-US" dirty="0">
                <a:latin typeface="+mn-lt"/>
              </a:rPr>
              <a:t>Proposal</a:t>
            </a:r>
          </a:p>
          <a:p>
            <a:pPr marL="514350" indent="-514350">
              <a:buFont typeface="+mj-lt"/>
              <a:buAutoNum type="arabicPeriod"/>
            </a:pPr>
            <a:r>
              <a:rPr lang="en-US" dirty="0">
                <a:latin typeface="+mn-lt"/>
              </a:rPr>
              <a:t>Feedback</a:t>
            </a:r>
          </a:p>
          <a:p>
            <a:pPr marL="514350" indent="-514350">
              <a:buFont typeface="+mj-lt"/>
              <a:buAutoNum type="arabicPeriod"/>
            </a:pPr>
            <a:r>
              <a:rPr lang="en-US" dirty="0">
                <a:latin typeface="+mn-lt"/>
              </a:rPr>
              <a:t>Next steps</a:t>
            </a:r>
          </a:p>
        </p:txBody>
      </p:sp>
    </p:spTree>
    <p:extLst>
      <p:ext uri="{BB962C8B-B14F-4D97-AF65-F5344CB8AC3E}">
        <p14:creationId xmlns:p14="http://schemas.microsoft.com/office/powerpoint/2010/main" val="151458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D1D76B-6254-4641-B458-FEE27F38E2C4}"/>
              </a:ext>
            </a:extLst>
          </p:cNvPr>
          <p:cNvSpPr txBox="1"/>
          <p:nvPr/>
        </p:nvSpPr>
        <p:spPr>
          <a:xfrm>
            <a:off x="192980" y="1354633"/>
            <a:ext cx="4945585" cy="584775"/>
          </a:xfrm>
          <a:prstGeom prst="rect">
            <a:avLst/>
          </a:prstGeom>
          <a:noFill/>
        </p:spPr>
        <p:txBody>
          <a:bodyPr wrap="none" rtlCol="0">
            <a:spAutoFit/>
          </a:bodyPr>
          <a:lstStyle/>
          <a:p>
            <a:r>
              <a:rPr lang="en-US" sz="3200" dirty="0"/>
              <a:t>THE SIX COMPETENCIES</a:t>
            </a:r>
          </a:p>
        </p:txBody>
      </p:sp>
      <p:sp>
        <p:nvSpPr>
          <p:cNvPr id="9" name="TextBox 8">
            <a:extLst>
              <a:ext uri="{FF2B5EF4-FFF2-40B4-BE49-F238E27FC236}">
                <a16:creationId xmlns:a16="http://schemas.microsoft.com/office/drawing/2014/main" id="{AA6F368A-333F-4A38-BF21-14079A46630B}"/>
              </a:ext>
            </a:extLst>
          </p:cNvPr>
          <p:cNvSpPr txBox="1"/>
          <p:nvPr/>
        </p:nvSpPr>
        <p:spPr>
          <a:xfrm>
            <a:off x="192980" y="2179239"/>
            <a:ext cx="1842556" cy="369332"/>
          </a:xfrm>
          <a:prstGeom prst="rect">
            <a:avLst/>
          </a:prstGeom>
          <a:noFill/>
        </p:spPr>
        <p:txBody>
          <a:bodyPr wrap="none" rtlCol="0">
            <a:spAutoFit/>
          </a:bodyPr>
          <a:lstStyle/>
          <a:p>
            <a:r>
              <a:rPr lang="en-US" dirty="0"/>
              <a:t>THINK CRITICALLY</a:t>
            </a:r>
          </a:p>
        </p:txBody>
      </p:sp>
      <p:sp>
        <p:nvSpPr>
          <p:cNvPr id="10" name="TextBox 9">
            <a:extLst>
              <a:ext uri="{FF2B5EF4-FFF2-40B4-BE49-F238E27FC236}">
                <a16:creationId xmlns:a16="http://schemas.microsoft.com/office/drawing/2014/main" id="{78E62E29-CD1A-4420-B99D-5197373891FC}"/>
              </a:ext>
            </a:extLst>
          </p:cNvPr>
          <p:cNvSpPr txBox="1"/>
          <p:nvPr/>
        </p:nvSpPr>
        <p:spPr>
          <a:xfrm>
            <a:off x="192980" y="2678301"/>
            <a:ext cx="2885342" cy="369332"/>
          </a:xfrm>
          <a:prstGeom prst="rect">
            <a:avLst/>
          </a:prstGeom>
          <a:noFill/>
        </p:spPr>
        <p:txBody>
          <a:bodyPr wrap="none" rtlCol="0">
            <a:spAutoFit/>
          </a:bodyPr>
          <a:lstStyle/>
          <a:p>
            <a:r>
              <a:rPr lang="en-US" dirty="0"/>
              <a:t>COMMUNICATE EFFECTIVELY</a:t>
            </a:r>
          </a:p>
        </p:txBody>
      </p:sp>
      <p:sp>
        <p:nvSpPr>
          <p:cNvPr id="11" name="TextBox 10">
            <a:extLst>
              <a:ext uri="{FF2B5EF4-FFF2-40B4-BE49-F238E27FC236}">
                <a16:creationId xmlns:a16="http://schemas.microsoft.com/office/drawing/2014/main" id="{B2E92345-926F-4555-817E-585059E8CDA9}"/>
              </a:ext>
            </a:extLst>
          </p:cNvPr>
          <p:cNvSpPr txBox="1"/>
          <p:nvPr/>
        </p:nvSpPr>
        <p:spPr>
          <a:xfrm>
            <a:off x="192980" y="3177363"/>
            <a:ext cx="4493666" cy="369332"/>
          </a:xfrm>
          <a:prstGeom prst="rect">
            <a:avLst/>
          </a:prstGeom>
          <a:noFill/>
        </p:spPr>
        <p:txBody>
          <a:bodyPr wrap="none" rtlCol="0">
            <a:spAutoFit/>
          </a:bodyPr>
          <a:lstStyle/>
          <a:p>
            <a:r>
              <a:rPr lang="en-US" dirty="0"/>
              <a:t>UNDERSTAND NATURAL AND SOCIAL WORLDS</a:t>
            </a:r>
          </a:p>
        </p:txBody>
      </p:sp>
      <p:sp>
        <p:nvSpPr>
          <p:cNvPr id="12" name="TextBox 11">
            <a:extLst>
              <a:ext uri="{FF2B5EF4-FFF2-40B4-BE49-F238E27FC236}">
                <a16:creationId xmlns:a16="http://schemas.microsoft.com/office/drawing/2014/main" id="{686B8135-A6CE-40D2-8868-FFB09D60D811}"/>
              </a:ext>
            </a:extLst>
          </p:cNvPr>
          <p:cNvSpPr txBox="1"/>
          <p:nvPr/>
        </p:nvSpPr>
        <p:spPr>
          <a:xfrm>
            <a:off x="192980" y="3686581"/>
            <a:ext cx="3255186" cy="369332"/>
          </a:xfrm>
          <a:prstGeom prst="rect">
            <a:avLst/>
          </a:prstGeom>
          <a:noFill/>
        </p:spPr>
        <p:txBody>
          <a:bodyPr wrap="none" rtlCol="0">
            <a:spAutoFit/>
          </a:bodyPr>
          <a:lstStyle/>
          <a:p>
            <a:r>
              <a:rPr lang="en-US" dirty="0"/>
              <a:t>CULTIVATE ARTISTIC AWARENESS</a:t>
            </a:r>
          </a:p>
        </p:txBody>
      </p:sp>
      <p:sp>
        <p:nvSpPr>
          <p:cNvPr id="13" name="TextBox 12">
            <a:extLst>
              <a:ext uri="{FF2B5EF4-FFF2-40B4-BE49-F238E27FC236}">
                <a16:creationId xmlns:a16="http://schemas.microsoft.com/office/drawing/2014/main" id="{30C6CAD1-50DE-4C6C-B04C-D51EC54FA05F}"/>
              </a:ext>
            </a:extLst>
          </p:cNvPr>
          <p:cNvSpPr txBox="1"/>
          <p:nvPr/>
        </p:nvSpPr>
        <p:spPr>
          <a:xfrm>
            <a:off x="192980" y="4175487"/>
            <a:ext cx="3929602" cy="369332"/>
          </a:xfrm>
          <a:prstGeom prst="rect">
            <a:avLst/>
          </a:prstGeom>
          <a:noFill/>
        </p:spPr>
        <p:txBody>
          <a:bodyPr wrap="none" rtlCol="0">
            <a:spAutoFit/>
          </a:bodyPr>
          <a:lstStyle/>
          <a:p>
            <a:r>
              <a:rPr lang="en-US" dirty="0"/>
              <a:t>COLLABORATE AND BUILD COMMUNITY</a:t>
            </a:r>
          </a:p>
        </p:txBody>
      </p:sp>
      <p:sp>
        <p:nvSpPr>
          <p:cNvPr id="14" name="TextBox 13">
            <a:extLst>
              <a:ext uri="{FF2B5EF4-FFF2-40B4-BE49-F238E27FC236}">
                <a16:creationId xmlns:a16="http://schemas.microsoft.com/office/drawing/2014/main" id="{ADC0F465-1DFC-4991-A900-46611893CBD5}"/>
              </a:ext>
            </a:extLst>
          </p:cNvPr>
          <p:cNvSpPr txBox="1"/>
          <p:nvPr/>
        </p:nvSpPr>
        <p:spPr>
          <a:xfrm>
            <a:off x="192980" y="4684705"/>
            <a:ext cx="5309402" cy="369332"/>
          </a:xfrm>
          <a:prstGeom prst="rect">
            <a:avLst/>
          </a:prstGeom>
          <a:noFill/>
        </p:spPr>
        <p:txBody>
          <a:bodyPr wrap="none" rtlCol="0">
            <a:spAutoFit/>
          </a:bodyPr>
          <a:lstStyle/>
          <a:p>
            <a:r>
              <a:rPr lang="en-US" dirty="0"/>
              <a:t>GROW AND A RESPONSIBLE AND PRODUCTIVE CITIZEN</a:t>
            </a:r>
          </a:p>
        </p:txBody>
      </p:sp>
      <p:sp>
        <p:nvSpPr>
          <p:cNvPr id="21" name="TextBox 20">
            <a:extLst>
              <a:ext uri="{FF2B5EF4-FFF2-40B4-BE49-F238E27FC236}">
                <a16:creationId xmlns:a16="http://schemas.microsoft.com/office/drawing/2014/main" id="{2617A7F0-5414-47E2-8420-2E14CA5A57EC}"/>
              </a:ext>
            </a:extLst>
          </p:cNvPr>
          <p:cNvSpPr txBox="1"/>
          <p:nvPr/>
        </p:nvSpPr>
        <p:spPr>
          <a:xfrm>
            <a:off x="5049083" y="6436"/>
            <a:ext cx="7142917" cy="584775"/>
          </a:xfrm>
          <a:prstGeom prst="rect">
            <a:avLst/>
          </a:prstGeom>
          <a:noFill/>
        </p:spPr>
        <p:txBody>
          <a:bodyPr wrap="none" rtlCol="0">
            <a:spAutoFit/>
          </a:bodyPr>
          <a:lstStyle/>
          <a:p>
            <a:r>
              <a:rPr lang="en-US" sz="3200" dirty="0"/>
              <a:t>GENERAL EDUCATION CATEGORIES</a:t>
            </a:r>
          </a:p>
        </p:txBody>
      </p:sp>
      <p:sp>
        <p:nvSpPr>
          <p:cNvPr id="15" name="TextBox 14">
            <a:extLst>
              <a:ext uri="{FF2B5EF4-FFF2-40B4-BE49-F238E27FC236}">
                <a16:creationId xmlns:a16="http://schemas.microsoft.com/office/drawing/2014/main" id="{DA5BE7EA-3500-4B52-B60A-586B9E7893DD}"/>
              </a:ext>
            </a:extLst>
          </p:cNvPr>
          <p:cNvSpPr txBox="1"/>
          <p:nvPr/>
        </p:nvSpPr>
        <p:spPr>
          <a:xfrm>
            <a:off x="6895268" y="661174"/>
            <a:ext cx="3068148" cy="369332"/>
          </a:xfrm>
          <a:prstGeom prst="rect">
            <a:avLst/>
          </a:prstGeom>
          <a:noFill/>
        </p:spPr>
        <p:txBody>
          <a:bodyPr wrap="none" rtlCol="0">
            <a:spAutoFit/>
          </a:bodyPr>
          <a:lstStyle/>
          <a:p>
            <a:r>
              <a:rPr lang="en-US" dirty="0"/>
              <a:t>FIRST-YEAR EXPERIENCE?</a:t>
            </a:r>
          </a:p>
        </p:txBody>
      </p:sp>
      <p:sp>
        <p:nvSpPr>
          <p:cNvPr id="22" name="TextBox 21">
            <a:extLst>
              <a:ext uri="{FF2B5EF4-FFF2-40B4-BE49-F238E27FC236}">
                <a16:creationId xmlns:a16="http://schemas.microsoft.com/office/drawing/2014/main" id="{9E5CEE8A-DB4E-4243-B176-8057DB2E2796}"/>
              </a:ext>
            </a:extLst>
          </p:cNvPr>
          <p:cNvSpPr txBox="1"/>
          <p:nvPr/>
        </p:nvSpPr>
        <p:spPr>
          <a:xfrm>
            <a:off x="6895268" y="1278346"/>
            <a:ext cx="4204997" cy="369332"/>
          </a:xfrm>
          <a:prstGeom prst="rect">
            <a:avLst/>
          </a:prstGeom>
          <a:noFill/>
        </p:spPr>
        <p:txBody>
          <a:bodyPr wrap="none" rtlCol="0">
            <a:spAutoFit/>
          </a:bodyPr>
          <a:lstStyle/>
          <a:p>
            <a:r>
              <a:rPr lang="en-US" dirty="0"/>
              <a:t>WRITING COMPOSITION (plus ORAL?)</a:t>
            </a:r>
          </a:p>
        </p:txBody>
      </p:sp>
      <p:sp>
        <p:nvSpPr>
          <p:cNvPr id="17" name="TextBox 16">
            <a:extLst>
              <a:ext uri="{FF2B5EF4-FFF2-40B4-BE49-F238E27FC236}">
                <a16:creationId xmlns:a16="http://schemas.microsoft.com/office/drawing/2014/main" id="{F0B7F154-A025-4CE4-B0F5-EE9E0490F671}"/>
              </a:ext>
            </a:extLst>
          </p:cNvPr>
          <p:cNvSpPr txBox="1"/>
          <p:nvPr/>
        </p:nvSpPr>
        <p:spPr>
          <a:xfrm>
            <a:off x="6895268" y="1895113"/>
            <a:ext cx="2737929" cy="369332"/>
          </a:xfrm>
          <a:prstGeom prst="rect">
            <a:avLst/>
          </a:prstGeom>
          <a:noFill/>
        </p:spPr>
        <p:txBody>
          <a:bodyPr wrap="none" rtlCol="0">
            <a:spAutoFit/>
          </a:bodyPr>
          <a:lstStyle/>
          <a:p>
            <a:r>
              <a:rPr lang="en-US" dirty="0"/>
              <a:t>QUANTITATIVE REASONING</a:t>
            </a:r>
          </a:p>
        </p:txBody>
      </p:sp>
      <p:sp>
        <p:nvSpPr>
          <p:cNvPr id="18" name="TextBox 17">
            <a:extLst>
              <a:ext uri="{FF2B5EF4-FFF2-40B4-BE49-F238E27FC236}">
                <a16:creationId xmlns:a16="http://schemas.microsoft.com/office/drawing/2014/main" id="{5AB282EC-6218-45B6-94FB-72B95CD01F85}"/>
              </a:ext>
            </a:extLst>
          </p:cNvPr>
          <p:cNvSpPr txBox="1"/>
          <p:nvPr/>
        </p:nvSpPr>
        <p:spPr>
          <a:xfrm>
            <a:off x="6895844" y="2511474"/>
            <a:ext cx="2004075" cy="369332"/>
          </a:xfrm>
          <a:prstGeom prst="rect">
            <a:avLst/>
          </a:prstGeom>
          <a:noFill/>
        </p:spPr>
        <p:txBody>
          <a:bodyPr wrap="none" rtlCol="0">
            <a:spAutoFit/>
          </a:bodyPr>
          <a:lstStyle/>
          <a:p>
            <a:r>
              <a:rPr lang="en-US" dirty="0"/>
              <a:t>CRITICAL THINKING</a:t>
            </a:r>
          </a:p>
        </p:txBody>
      </p:sp>
      <p:sp>
        <p:nvSpPr>
          <p:cNvPr id="19" name="TextBox 18">
            <a:extLst>
              <a:ext uri="{FF2B5EF4-FFF2-40B4-BE49-F238E27FC236}">
                <a16:creationId xmlns:a16="http://schemas.microsoft.com/office/drawing/2014/main" id="{587D204E-36F5-4AD7-AAD0-E8EA8F312B1B}"/>
              </a:ext>
            </a:extLst>
          </p:cNvPr>
          <p:cNvSpPr txBox="1"/>
          <p:nvPr/>
        </p:nvSpPr>
        <p:spPr>
          <a:xfrm>
            <a:off x="6895268" y="3128241"/>
            <a:ext cx="2004651" cy="369332"/>
          </a:xfrm>
          <a:prstGeom prst="rect">
            <a:avLst/>
          </a:prstGeom>
          <a:noFill/>
        </p:spPr>
        <p:txBody>
          <a:bodyPr wrap="none" rtlCol="0">
            <a:spAutoFit/>
          </a:bodyPr>
          <a:lstStyle/>
          <a:p>
            <a:r>
              <a:rPr lang="en-US" dirty="0"/>
              <a:t>NATURAL SCIENCES</a:t>
            </a:r>
          </a:p>
        </p:txBody>
      </p:sp>
      <p:sp>
        <p:nvSpPr>
          <p:cNvPr id="20" name="TextBox 19">
            <a:extLst>
              <a:ext uri="{FF2B5EF4-FFF2-40B4-BE49-F238E27FC236}">
                <a16:creationId xmlns:a16="http://schemas.microsoft.com/office/drawing/2014/main" id="{688D32AE-6227-46F3-B67B-47AB2B7A26C1}"/>
              </a:ext>
            </a:extLst>
          </p:cNvPr>
          <p:cNvSpPr txBox="1"/>
          <p:nvPr/>
        </p:nvSpPr>
        <p:spPr>
          <a:xfrm>
            <a:off x="6895268" y="3744602"/>
            <a:ext cx="1795043" cy="369332"/>
          </a:xfrm>
          <a:prstGeom prst="rect">
            <a:avLst/>
          </a:prstGeom>
          <a:noFill/>
        </p:spPr>
        <p:txBody>
          <a:bodyPr wrap="none" rtlCol="0">
            <a:spAutoFit/>
          </a:bodyPr>
          <a:lstStyle/>
          <a:p>
            <a:r>
              <a:rPr lang="en-US" dirty="0"/>
              <a:t>SOCIAL SCIENCES</a:t>
            </a:r>
          </a:p>
        </p:txBody>
      </p:sp>
      <p:sp>
        <p:nvSpPr>
          <p:cNvPr id="31" name="TextBox 30">
            <a:extLst>
              <a:ext uri="{FF2B5EF4-FFF2-40B4-BE49-F238E27FC236}">
                <a16:creationId xmlns:a16="http://schemas.microsoft.com/office/drawing/2014/main" id="{2E20DD19-0E11-4548-88E9-EBFA2D42F721}"/>
              </a:ext>
            </a:extLst>
          </p:cNvPr>
          <p:cNvSpPr txBox="1"/>
          <p:nvPr/>
        </p:nvSpPr>
        <p:spPr>
          <a:xfrm>
            <a:off x="6895268" y="4360153"/>
            <a:ext cx="982641" cy="369332"/>
          </a:xfrm>
          <a:prstGeom prst="rect">
            <a:avLst/>
          </a:prstGeom>
          <a:noFill/>
        </p:spPr>
        <p:txBody>
          <a:bodyPr wrap="none" rtlCol="0">
            <a:spAutoFit/>
          </a:bodyPr>
          <a:lstStyle/>
          <a:p>
            <a:r>
              <a:rPr lang="en-US" dirty="0"/>
              <a:t>HISTORY</a:t>
            </a:r>
          </a:p>
        </p:txBody>
      </p:sp>
      <p:sp>
        <p:nvSpPr>
          <p:cNvPr id="27" name="TextBox 26">
            <a:extLst>
              <a:ext uri="{FF2B5EF4-FFF2-40B4-BE49-F238E27FC236}">
                <a16:creationId xmlns:a16="http://schemas.microsoft.com/office/drawing/2014/main" id="{9F4FF6BF-85B1-4BC5-9791-EBA38CD65BE9}"/>
              </a:ext>
            </a:extLst>
          </p:cNvPr>
          <p:cNvSpPr txBox="1"/>
          <p:nvPr/>
        </p:nvSpPr>
        <p:spPr>
          <a:xfrm>
            <a:off x="6895268" y="4977325"/>
            <a:ext cx="3672800" cy="369332"/>
          </a:xfrm>
          <a:prstGeom prst="rect">
            <a:avLst/>
          </a:prstGeom>
          <a:noFill/>
        </p:spPr>
        <p:txBody>
          <a:bodyPr wrap="none" rtlCol="0">
            <a:spAutoFit/>
          </a:bodyPr>
          <a:lstStyle/>
          <a:p>
            <a:r>
              <a:rPr lang="en-US" dirty="0"/>
              <a:t>HUMANITIES (including Literature)</a:t>
            </a:r>
          </a:p>
        </p:txBody>
      </p:sp>
      <p:sp>
        <p:nvSpPr>
          <p:cNvPr id="23" name="TextBox 22">
            <a:extLst>
              <a:ext uri="{FF2B5EF4-FFF2-40B4-BE49-F238E27FC236}">
                <a16:creationId xmlns:a16="http://schemas.microsoft.com/office/drawing/2014/main" id="{BC683353-2723-4472-90E5-335ACD840206}"/>
              </a:ext>
            </a:extLst>
          </p:cNvPr>
          <p:cNvSpPr txBox="1"/>
          <p:nvPr/>
        </p:nvSpPr>
        <p:spPr>
          <a:xfrm>
            <a:off x="6895268" y="5594497"/>
            <a:ext cx="3495637" cy="369332"/>
          </a:xfrm>
          <a:prstGeom prst="rect">
            <a:avLst/>
          </a:prstGeom>
          <a:noFill/>
        </p:spPr>
        <p:txBody>
          <a:bodyPr wrap="none" rtlCol="0">
            <a:spAutoFit/>
          </a:bodyPr>
          <a:lstStyle/>
          <a:p>
            <a:r>
              <a:rPr lang="en-US" dirty="0"/>
              <a:t>CULTIVATING ARTISTIC AWARENESS</a:t>
            </a:r>
          </a:p>
        </p:txBody>
      </p:sp>
      <p:sp>
        <p:nvSpPr>
          <p:cNvPr id="24" name="TextBox 23">
            <a:extLst>
              <a:ext uri="{FF2B5EF4-FFF2-40B4-BE49-F238E27FC236}">
                <a16:creationId xmlns:a16="http://schemas.microsoft.com/office/drawing/2014/main" id="{DA6564BB-730F-4927-B5E6-9E2D17099AEE}"/>
              </a:ext>
            </a:extLst>
          </p:cNvPr>
          <p:cNvSpPr txBox="1"/>
          <p:nvPr/>
        </p:nvSpPr>
        <p:spPr>
          <a:xfrm>
            <a:off x="6895269" y="6211669"/>
            <a:ext cx="4329202" cy="646331"/>
          </a:xfrm>
          <a:prstGeom prst="rect">
            <a:avLst/>
          </a:prstGeom>
          <a:noFill/>
        </p:spPr>
        <p:txBody>
          <a:bodyPr wrap="square" rtlCol="0">
            <a:spAutoFit/>
          </a:bodyPr>
          <a:lstStyle/>
          <a:p>
            <a:r>
              <a:rPr lang="en-US" dirty="0"/>
              <a:t>GROWING AS AN INDIVIDUAL AND GLOBAL CITIZEN </a:t>
            </a:r>
          </a:p>
        </p:txBody>
      </p:sp>
      <p:sp>
        <p:nvSpPr>
          <p:cNvPr id="25" name="Arrow: Right 24" descr="Arrows connecting &quot;grow and a responsible and productive citizen&quot; to &quot;first-year experience&quot; and &quot;growing as an individual and global citizen&quot;">
            <a:extLst>
              <a:ext uri="{FF2B5EF4-FFF2-40B4-BE49-F238E27FC236}">
                <a16:creationId xmlns:a16="http://schemas.microsoft.com/office/drawing/2014/main" id="{EFE2F534-D281-408E-8DEE-DA2D45A0B73C}"/>
              </a:ext>
            </a:extLst>
          </p:cNvPr>
          <p:cNvSpPr/>
          <p:nvPr/>
        </p:nvSpPr>
        <p:spPr>
          <a:xfrm rot="17306372">
            <a:off x="4365220" y="2667890"/>
            <a:ext cx="3835801" cy="367944"/>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rrow: Right 25">
            <a:extLst>
              <a:ext uri="{FF2B5EF4-FFF2-40B4-BE49-F238E27FC236}">
                <a16:creationId xmlns:a16="http://schemas.microsoft.com/office/drawing/2014/main" id="{D140DEF6-4346-47C3-8074-9B0C09D39EEC}"/>
              </a:ext>
              <a:ext uri="{C183D7F6-B498-43B3-948B-1728B52AA6E4}">
                <adec:decorative xmlns:adec="http://schemas.microsoft.com/office/drawing/2017/decorative" val="1"/>
              </a:ext>
            </a:extLst>
          </p:cNvPr>
          <p:cNvSpPr/>
          <p:nvPr/>
        </p:nvSpPr>
        <p:spPr>
          <a:xfrm rot="3149231">
            <a:off x="5492211" y="5557629"/>
            <a:ext cx="1628605" cy="34079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mpetencies and Categories" hidden="1">
            <a:extLst>
              <a:ext uri="{FF2B5EF4-FFF2-40B4-BE49-F238E27FC236}">
                <a16:creationId xmlns:a16="http://schemas.microsoft.com/office/drawing/2014/main" id="{ACF4F186-D548-4D9B-A125-E2D62843632A}"/>
              </a:ext>
            </a:extLst>
          </p:cNvPr>
          <p:cNvSpPr>
            <a:spLocks noGrp="1"/>
          </p:cNvSpPr>
          <p:nvPr>
            <p:ph type="title"/>
          </p:nvPr>
        </p:nvSpPr>
        <p:spPr>
          <a:xfrm>
            <a:off x="689937" y="-1635754"/>
            <a:ext cx="10515600" cy="1325563"/>
          </a:xfrm>
        </p:spPr>
        <p:txBody>
          <a:bodyPr/>
          <a:lstStyle/>
          <a:p>
            <a:r>
              <a:rPr lang="en-US" dirty="0"/>
              <a:t>Competencies and Categories</a:t>
            </a:r>
          </a:p>
        </p:txBody>
      </p:sp>
    </p:spTree>
    <p:extLst>
      <p:ext uri="{BB962C8B-B14F-4D97-AF65-F5344CB8AC3E}">
        <p14:creationId xmlns:p14="http://schemas.microsoft.com/office/powerpoint/2010/main" val="2858578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D1D76B-6254-4641-B458-FEE27F38E2C4}"/>
              </a:ext>
            </a:extLst>
          </p:cNvPr>
          <p:cNvSpPr txBox="1"/>
          <p:nvPr/>
        </p:nvSpPr>
        <p:spPr>
          <a:xfrm>
            <a:off x="192980" y="1354633"/>
            <a:ext cx="4945585" cy="584775"/>
          </a:xfrm>
          <a:prstGeom prst="rect">
            <a:avLst/>
          </a:prstGeom>
          <a:noFill/>
        </p:spPr>
        <p:txBody>
          <a:bodyPr wrap="none" rtlCol="0">
            <a:spAutoFit/>
          </a:bodyPr>
          <a:lstStyle/>
          <a:p>
            <a:r>
              <a:rPr lang="en-US" sz="3200" dirty="0"/>
              <a:t>THE SIX COMPETENCIES</a:t>
            </a:r>
          </a:p>
        </p:txBody>
      </p:sp>
      <p:sp>
        <p:nvSpPr>
          <p:cNvPr id="9" name="TextBox 8">
            <a:extLst>
              <a:ext uri="{FF2B5EF4-FFF2-40B4-BE49-F238E27FC236}">
                <a16:creationId xmlns:a16="http://schemas.microsoft.com/office/drawing/2014/main" id="{AA6F368A-333F-4A38-BF21-14079A46630B}"/>
              </a:ext>
            </a:extLst>
          </p:cNvPr>
          <p:cNvSpPr txBox="1"/>
          <p:nvPr/>
        </p:nvSpPr>
        <p:spPr>
          <a:xfrm>
            <a:off x="192980" y="2179239"/>
            <a:ext cx="1842556" cy="369332"/>
          </a:xfrm>
          <a:prstGeom prst="rect">
            <a:avLst/>
          </a:prstGeom>
          <a:noFill/>
        </p:spPr>
        <p:txBody>
          <a:bodyPr wrap="none" rtlCol="0">
            <a:spAutoFit/>
          </a:bodyPr>
          <a:lstStyle/>
          <a:p>
            <a:r>
              <a:rPr lang="en-US" dirty="0"/>
              <a:t>THINK CRITICALLY</a:t>
            </a:r>
          </a:p>
        </p:txBody>
      </p:sp>
      <p:sp>
        <p:nvSpPr>
          <p:cNvPr id="10" name="TextBox 9">
            <a:extLst>
              <a:ext uri="{FF2B5EF4-FFF2-40B4-BE49-F238E27FC236}">
                <a16:creationId xmlns:a16="http://schemas.microsoft.com/office/drawing/2014/main" id="{78E62E29-CD1A-4420-B99D-5197373891FC}"/>
              </a:ext>
            </a:extLst>
          </p:cNvPr>
          <p:cNvSpPr txBox="1"/>
          <p:nvPr/>
        </p:nvSpPr>
        <p:spPr>
          <a:xfrm>
            <a:off x="192980" y="2678301"/>
            <a:ext cx="2885342" cy="369332"/>
          </a:xfrm>
          <a:prstGeom prst="rect">
            <a:avLst/>
          </a:prstGeom>
          <a:noFill/>
        </p:spPr>
        <p:txBody>
          <a:bodyPr wrap="none" rtlCol="0">
            <a:spAutoFit/>
          </a:bodyPr>
          <a:lstStyle/>
          <a:p>
            <a:r>
              <a:rPr lang="en-US" dirty="0"/>
              <a:t>COMMUNICATE EFFECTIVELY</a:t>
            </a:r>
          </a:p>
        </p:txBody>
      </p:sp>
      <p:sp>
        <p:nvSpPr>
          <p:cNvPr id="11" name="TextBox 10">
            <a:extLst>
              <a:ext uri="{FF2B5EF4-FFF2-40B4-BE49-F238E27FC236}">
                <a16:creationId xmlns:a16="http://schemas.microsoft.com/office/drawing/2014/main" id="{B2E92345-926F-4555-817E-585059E8CDA9}"/>
              </a:ext>
            </a:extLst>
          </p:cNvPr>
          <p:cNvSpPr txBox="1"/>
          <p:nvPr/>
        </p:nvSpPr>
        <p:spPr>
          <a:xfrm>
            <a:off x="192980" y="3177363"/>
            <a:ext cx="4493666" cy="369332"/>
          </a:xfrm>
          <a:prstGeom prst="rect">
            <a:avLst/>
          </a:prstGeom>
          <a:noFill/>
        </p:spPr>
        <p:txBody>
          <a:bodyPr wrap="none" rtlCol="0">
            <a:spAutoFit/>
          </a:bodyPr>
          <a:lstStyle/>
          <a:p>
            <a:r>
              <a:rPr lang="en-US" dirty="0"/>
              <a:t>UNDERSTAND NATURAL AND SOCIAL WORLDS</a:t>
            </a:r>
          </a:p>
        </p:txBody>
      </p:sp>
      <p:sp>
        <p:nvSpPr>
          <p:cNvPr id="12" name="TextBox 11">
            <a:extLst>
              <a:ext uri="{FF2B5EF4-FFF2-40B4-BE49-F238E27FC236}">
                <a16:creationId xmlns:a16="http://schemas.microsoft.com/office/drawing/2014/main" id="{686B8135-A6CE-40D2-8868-FFB09D60D811}"/>
              </a:ext>
            </a:extLst>
          </p:cNvPr>
          <p:cNvSpPr txBox="1"/>
          <p:nvPr/>
        </p:nvSpPr>
        <p:spPr>
          <a:xfrm>
            <a:off x="192980" y="3686581"/>
            <a:ext cx="3255186" cy="369332"/>
          </a:xfrm>
          <a:prstGeom prst="rect">
            <a:avLst/>
          </a:prstGeom>
          <a:noFill/>
        </p:spPr>
        <p:txBody>
          <a:bodyPr wrap="none" rtlCol="0">
            <a:spAutoFit/>
          </a:bodyPr>
          <a:lstStyle/>
          <a:p>
            <a:r>
              <a:rPr lang="en-US" dirty="0"/>
              <a:t>CULTIVATE ARTISTIC AWARENESS</a:t>
            </a:r>
          </a:p>
        </p:txBody>
      </p:sp>
      <p:sp>
        <p:nvSpPr>
          <p:cNvPr id="13" name="TextBox 12">
            <a:extLst>
              <a:ext uri="{FF2B5EF4-FFF2-40B4-BE49-F238E27FC236}">
                <a16:creationId xmlns:a16="http://schemas.microsoft.com/office/drawing/2014/main" id="{30C6CAD1-50DE-4C6C-B04C-D51EC54FA05F}"/>
              </a:ext>
            </a:extLst>
          </p:cNvPr>
          <p:cNvSpPr txBox="1"/>
          <p:nvPr/>
        </p:nvSpPr>
        <p:spPr>
          <a:xfrm>
            <a:off x="192980" y="4175487"/>
            <a:ext cx="3929602" cy="369332"/>
          </a:xfrm>
          <a:prstGeom prst="rect">
            <a:avLst/>
          </a:prstGeom>
          <a:noFill/>
        </p:spPr>
        <p:txBody>
          <a:bodyPr wrap="none" rtlCol="0">
            <a:spAutoFit/>
          </a:bodyPr>
          <a:lstStyle/>
          <a:p>
            <a:r>
              <a:rPr lang="en-US" dirty="0"/>
              <a:t>COLLABORATE AND BUILD COMMUNITY</a:t>
            </a:r>
          </a:p>
        </p:txBody>
      </p:sp>
      <p:sp>
        <p:nvSpPr>
          <p:cNvPr id="14" name="TextBox 13">
            <a:extLst>
              <a:ext uri="{FF2B5EF4-FFF2-40B4-BE49-F238E27FC236}">
                <a16:creationId xmlns:a16="http://schemas.microsoft.com/office/drawing/2014/main" id="{ADC0F465-1DFC-4991-A900-46611893CBD5}"/>
              </a:ext>
            </a:extLst>
          </p:cNvPr>
          <p:cNvSpPr txBox="1"/>
          <p:nvPr/>
        </p:nvSpPr>
        <p:spPr>
          <a:xfrm>
            <a:off x="192980" y="4684705"/>
            <a:ext cx="5309402" cy="369332"/>
          </a:xfrm>
          <a:prstGeom prst="rect">
            <a:avLst/>
          </a:prstGeom>
          <a:noFill/>
        </p:spPr>
        <p:txBody>
          <a:bodyPr wrap="none" rtlCol="0">
            <a:spAutoFit/>
          </a:bodyPr>
          <a:lstStyle/>
          <a:p>
            <a:r>
              <a:rPr lang="en-US" dirty="0"/>
              <a:t>GROW AND A RESPONSIBLE AND PRODUCTIVE CITIZEN</a:t>
            </a:r>
          </a:p>
        </p:txBody>
      </p:sp>
      <p:sp>
        <p:nvSpPr>
          <p:cNvPr id="21" name="TextBox 20">
            <a:extLst>
              <a:ext uri="{FF2B5EF4-FFF2-40B4-BE49-F238E27FC236}">
                <a16:creationId xmlns:a16="http://schemas.microsoft.com/office/drawing/2014/main" id="{2617A7F0-5414-47E2-8420-2E14CA5A57EC}"/>
              </a:ext>
            </a:extLst>
          </p:cNvPr>
          <p:cNvSpPr txBox="1"/>
          <p:nvPr/>
        </p:nvSpPr>
        <p:spPr>
          <a:xfrm>
            <a:off x="5049083" y="6436"/>
            <a:ext cx="7142917" cy="584775"/>
          </a:xfrm>
          <a:prstGeom prst="rect">
            <a:avLst/>
          </a:prstGeom>
          <a:noFill/>
        </p:spPr>
        <p:txBody>
          <a:bodyPr wrap="none" rtlCol="0">
            <a:spAutoFit/>
          </a:bodyPr>
          <a:lstStyle/>
          <a:p>
            <a:r>
              <a:rPr lang="en-US" sz="3200" dirty="0"/>
              <a:t>GENERAL EDUCATION CATEGORIES</a:t>
            </a:r>
          </a:p>
        </p:txBody>
      </p:sp>
      <p:sp>
        <p:nvSpPr>
          <p:cNvPr id="15" name="TextBox 14">
            <a:extLst>
              <a:ext uri="{FF2B5EF4-FFF2-40B4-BE49-F238E27FC236}">
                <a16:creationId xmlns:a16="http://schemas.microsoft.com/office/drawing/2014/main" id="{DA5BE7EA-3500-4B52-B60A-586B9E7893DD}"/>
              </a:ext>
            </a:extLst>
          </p:cNvPr>
          <p:cNvSpPr txBox="1"/>
          <p:nvPr/>
        </p:nvSpPr>
        <p:spPr>
          <a:xfrm>
            <a:off x="6895268" y="661174"/>
            <a:ext cx="3068148" cy="369332"/>
          </a:xfrm>
          <a:prstGeom prst="rect">
            <a:avLst/>
          </a:prstGeom>
          <a:noFill/>
        </p:spPr>
        <p:txBody>
          <a:bodyPr wrap="none" rtlCol="0">
            <a:spAutoFit/>
          </a:bodyPr>
          <a:lstStyle/>
          <a:p>
            <a:r>
              <a:rPr lang="en-US" dirty="0"/>
              <a:t>FIRST-YEAR EXPERIENCE?</a:t>
            </a:r>
          </a:p>
        </p:txBody>
      </p:sp>
      <p:sp>
        <p:nvSpPr>
          <p:cNvPr id="40" name="TextBox 39">
            <a:extLst>
              <a:ext uri="{FF2B5EF4-FFF2-40B4-BE49-F238E27FC236}">
                <a16:creationId xmlns:a16="http://schemas.microsoft.com/office/drawing/2014/main" id="{9CB4E841-8126-48FB-9B63-2D8F7A9DCC04}"/>
              </a:ext>
            </a:extLst>
          </p:cNvPr>
          <p:cNvSpPr txBox="1"/>
          <p:nvPr/>
        </p:nvSpPr>
        <p:spPr>
          <a:xfrm>
            <a:off x="6895268" y="1278346"/>
            <a:ext cx="4204997" cy="369332"/>
          </a:xfrm>
          <a:prstGeom prst="rect">
            <a:avLst/>
          </a:prstGeom>
          <a:noFill/>
        </p:spPr>
        <p:txBody>
          <a:bodyPr wrap="none" rtlCol="0">
            <a:spAutoFit/>
          </a:bodyPr>
          <a:lstStyle/>
          <a:p>
            <a:r>
              <a:rPr lang="en-US" dirty="0"/>
              <a:t>WRITING COMPOSITION (plus ORAL?)</a:t>
            </a:r>
          </a:p>
        </p:txBody>
      </p:sp>
      <p:sp>
        <p:nvSpPr>
          <p:cNvPr id="17" name="TextBox 16">
            <a:extLst>
              <a:ext uri="{FF2B5EF4-FFF2-40B4-BE49-F238E27FC236}">
                <a16:creationId xmlns:a16="http://schemas.microsoft.com/office/drawing/2014/main" id="{F0B7F154-A025-4CE4-B0F5-EE9E0490F671}"/>
              </a:ext>
            </a:extLst>
          </p:cNvPr>
          <p:cNvSpPr txBox="1"/>
          <p:nvPr/>
        </p:nvSpPr>
        <p:spPr>
          <a:xfrm>
            <a:off x="6895268" y="1895113"/>
            <a:ext cx="2737929" cy="369332"/>
          </a:xfrm>
          <a:prstGeom prst="rect">
            <a:avLst/>
          </a:prstGeom>
          <a:noFill/>
        </p:spPr>
        <p:txBody>
          <a:bodyPr wrap="none" rtlCol="0">
            <a:spAutoFit/>
          </a:bodyPr>
          <a:lstStyle/>
          <a:p>
            <a:r>
              <a:rPr lang="en-US" dirty="0"/>
              <a:t>QUANTITATIVE REASONING</a:t>
            </a:r>
          </a:p>
        </p:txBody>
      </p:sp>
      <p:sp>
        <p:nvSpPr>
          <p:cNvPr id="18" name="TextBox 17">
            <a:extLst>
              <a:ext uri="{FF2B5EF4-FFF2-40B4-BE49-F238E27FC236}">
                <a16:creationId xmlns:a16="http://schemas.microsoft.com/office/drawing/2014/main" id="{5AB282EC-6218-45B6-94FB-72B95CD01F85}"/>
              </a:ext>
            </a:extLst>
          </p:cNvPr>
          <p:cNvSpPr txBox="1"/>
          <p:nvPr/>
        </p:nvSpPr>
        <p:spPr>
          <a:xfrm>
            <a:off x="6895844" y="2511474"/>
            <a:ext cx="2004075" cy="369332"/>
          </a:xfrm>
          <a:prstGeom prst="rect">
            <a:avLst/>
          </a:prstGeom>
          <a:noFill/>
        </p:spPr>
        <p:txBody>
          <a:bodyPr wrap="none" rtlCol="0">
            <a:spAutoFit/>
          </a:bodyPr>
          <a:lstStyle/>
          <a:p>
            <a:r>
              <a:rPr lang="en-US" dirty="0"/>
              <a:t>CRITICAL THINKING</a:t>
            </a:r>
          </a:p>
        </p:txBody>
      </p:sp>
      <p:sp>
        <p:nvSpPr>
          <p:cNvPr id="19" name="TextBox 18">
            <a:extLst>
              <a:ext uri="{FF2B5EF4-FFF2-40B4-BE49-F238E27FC236}">
                <a16:creationId xmlns:a16="http://schemas.microsoft.com/office/drawing/2014/main" id="{587D204E-36F5-4AD7-AAD0-E8EA8F312B1B}"/>
              </a:ext>
            </a:extLst>
          </p:cNvPr>
          <p:cNvSpPr txBox="1"/>
          <p:nvPr/>
        </p:nvSpPr>
        <p:spPr>
          <a:xfrm>
            <a:off x="6895268" y="3128241"/>
            <a:ext cx="2004651" cy="369332"/>
          </a:xfrm>
          <a:prstGeom prst="rect">
            <a:avLst/>
          </a:prstGeom>
          <a:noFill/>
        </p:spPr>
        <p:txBody>
          <a:bodyPr wrap="none" rtlCol="0">
            <a:spAutoFit/>
          </a:bodyPr>
          <a:lstStyle/>
          <a:p>
            <a:r>
              <a:rPr lang="en-US" dirty="0"/>
              <a:t>NATURAL SCIENCES</a:t>
            </a:r>
          </a:p>
        </p:txBody>
      </p:sp>
      <p:sp>
        <p:nvSpPr>
          <p:cNvPr id="20" name="TextBox 19">
            <a:extLst>
              <a:ext uri="{FF2B5EF4-FFF2-40B4-BE49-F238E27FC236}">
                <a16:creationId xmlns:a16="http://schemas.microsoft.com/office/drawing/2014/main" id="{688D32AE-6227-46F3-B67B-47AB2B7A26C1}"/>
              </a:ext>
            </a:extLst>
          </p:cNvPr>
          <p:cNvSpPr txBox="1"/>
          <p:nvPr/>
        </p:nvSpPr>
        <p:spPr>
          <a:xfrm>
            <a:off x="6895268" y="3744602"/>
            <a:ext cx="1795043" cy="369332"/>
          </a:xfrm>
          <a:prstGeom prst="rect">
            <a:avLst/>
          </a:prstGeom>
          <a:noFill/>
        </p:spPr>
        <p:txBody>
          <a:bodyPr wrap="none" rtlCol="0">
            <a:spAutoFit/>
          </a:bodyPr>
          <a:lstStyle/>
          <a:p>
            <a:r>
              <a:rPr lang="en-US" dirty="0"/>
              <a:t>SOCIAL SCIENCES</a:t>
            </a:r>
          </a:p>
        </p:txBody>
      </p:sp>
      <p:sp>
        <p:nvSpPr>
          <p:cNvPr id="31" name="TextBox 30">
            <a:extLst>
              <a:ext uri="{FF2B5EF4-FFF2-40B4-BE49-F238E27FC236}">
                <a16:creationId xmlns:a16="http://schemas.microsoft.com/office/drawing/2014/main" id="{2E20DD19-0E11-4548-88E9-EBFA2D42F721}"/>
              </a:ext>
            </a:extLst>
          </p:cNvPr>
          <p:cNvSpPr txBox="1"/>
          <p:nvPr/>
        </p:nvSpPr>
        <p:spPr>
          <a:xfrm>
            <a:off x="6895268" y="4360153"/>
            <a:ext cx="982641" cy="369332"/>
          </a:xfrm>
          <a:prstGeom prst="rect">
            <a:avLst/>
          </a:prstGeom>
          <a:noFill/>
        </p:spPr>
        <p:txBody>
          <a:bodyPr wrap="none" rtlCol="0">
            <a:spAutoFit/>
          </a:bodyPr>
          <a:lstStyle/>
          <a:p>
            <a:r>
              <a:rPr lang="en-US" dirty="0"/>
              <a:t>HISTORY</a:t>
            </a:r>
          </a:p>
        </p:txBody>
      </p:sp>
      <p:sp>
        <p:nvSpPr>
          <p:cNvPr id="39" name="TextBox 38">
            <a:extLst>
              <a:ext uri="{FF2B5EF4-FFF2-40B4-BE49-F238E27FC236}">
                <a16:creationId xmlns:a16="http://schemas.microsoft.com/office/drawing/2014/main" id="{9484D6AA-F593-47CC-B678-DBD65F598283}"/>
              </a:ext>
            </a:extLst>
          </p:cNvPr>
          <p:cNvSpPr txBox="1"/>
          <p:nvPr/>
        </p:nvSpPr>
        <p:spPr>
          <a:xfrm>
            <a:off x="6895268" y="4977325"/>
            <a:ext cx="3672800" cy="369332"/>
          </a:xfrm>
          <a:prstGeom prst="rect">
            <a:avLst/>
          </a:prstGeom>
          <a:noFill/>
        </p:spPr>
        <p:txBody>
          <a:bodyPr wrap="none" rtlCol="0">
            <a:spAutoFit/>
          </a:bodyPr>
          <a:lstStyle/>
          <a:p>
            <a:r>
              <a:rPr lang="en-US" dirty="0"/>
              <a:t>HUMANITIES (including Literature)</a:t>
            </a:r>
          </a:p>
        </p:txBody>
      </p:sp>
      <p:sp>
        <p:nvSpPr>
          <p:cNvPr id="23" name="TextBox 22">
            <a:extLst>
              <a:ext uri="{FF2B5EF4-FFF2-40B4-BE49-F238E27FC236}">
                <a16:creationId xmlns:a16="http://schemas.microsoft.com/office/drawing/2014/main" id="{BC683353-2723-4472-90E5-335ACD840206}"/>
              </a:ext>
            </a:extLst>
          </p:cNvPr>
          <p:cNvSpPr txBox="1"/>
          <p:nvPr/>
        </p:nvSpPr>
        <p:spPr>
          <a:xfrm>
            <a:off x="6895268" y="5594497"/>
            <a:ext cx="3495637" cy="369332"/>
          </a:xfrm>
          <a:prstGeom prst="rect">
            <a:avLst/>
          </a:prstGeom>
          <a:noFill/>
        </p:spPr>
        <p:txBody>
          <a:bodyPr wrap="none" rtlCol="0">
            <a:spAutoFit/>
          </a:bodyPr>
          <a:lstStyle/>
          <a:p>
            <a:r>
              <a:rPr lang="en-US" dirty="0"/>
              <a:t>CULTIVATING ARTISTIC AWARENESS</a:t>
            </a:r>
          </a:p>
        </p:txBody>
      </p:sp>
      <p:sp>
        <p:nvSpPr>
          <p:cNvPr id="24" name="TextBox 23">
            <a:extLst>
              <a:ext uri="{FF2B5EF4-FFF2-40B4-BE49-F238E27FC236}">
                <a16:creationId xmlns:a16="http://schemas.microsoft.com/office/drawing/2014/main" id="{DA6564BB-730F-4927-B5E6-9E2D17099AEE}"/>
              </a:ext>
            </a:extLst>
          </p:cNvPr>
          <p:cNvSpPr txBox="1"/>
          <p:nvPr/>
        </p:nvSpPr>
        <p:spPr>
          <a:xfrm>
            <a:off x="6895269" y="6211669"/>
            <a:ext cx="4329202" cy="646331"/>
          </a:xfrm>
          <a:prstGeom prst="rect">
            <a:avLst/>
          </a:prstGeom>
          <a:noFill/>
        </p:spPr>
        <p:txBody>
          <a:bodyPr wrap="square" rtlCol="0">
            <a:spAutoFit/>
          </a:bodyPr>
          <a:lstStyle/>
          <a:p>
            <a:r>
              <a:rPr lang="en-US" dirty="0"/>
              <a:t>GROWING AS AN INDIVIDUAL AND GLOBAL CITIZEN </a:t>
            </a:r>
          </a:p>
        </p:txBody>
      </p:sp>
      <p:sp>
        <p:nvSpPr>
          <p:cNvPr id="25" name="Arrow: Right 24">
            <a:extLst>
              <a:ext uri="{FF2B5EF4-FFF2-40B4-BE49-F238E27FC236}">
                <a16:creationId xmlns:a16="http://schemas.microsoft.com/office/drawing/2014/main" id="{4A0F9339-B309-4FCC-912D-0CCAA1E361CE}"/>
              </a:ext>
              <a:ext uri="{C183D7F6-B498-43B3-948B-1728B52AA6E4}">
                <adec:decorative xmlns:adec="http://schemas.microsoft.com/office/drawing/2017/decorative" val="1"/>
              </a:ext>
            </a:extLst>
          </p:cNvPr>
          <p:cNvSpPr/>
          <p:nvPr/>
        </p:nvSpPr>
        <p:spPr>
          <a:xfrm rot="17306372">
            <a:off x="4365220" y="2667890"/>
            <a:ext cx="3835801" cy="367944"/>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rrow: Right 25">
            <a:extLst>
              <a:ext uri="{FF2B5EF4-FFF2-40B4-BE49-F238E27FC236}">
                <a16:creationId xmlns:a16="http://schemas.microsoft.com/office/drawing/2014/main" id="{05C3C274-4EA4-4C5C-88A1-9E04BA665C41}"/>
              </a:ext>
              <a:ext uri="{C183D7F6-B498-43B3-948B-1728B52AA6E4}">
                <adec:decorative xmlns:adec="http://schemas.microsoft.com/office/drawing/2017/decorative" val="1"/>
              </a:ext>
            </a:extLst>
          </p:cNvPr>
          <p:cNvSpPr/>
          <p:nvPr/>
        </p:nvSpPr>
        <p:spPr>
          <a:xfrm rot="3149231">
            <a:off x="5492211" y="5557629"/>
            <a:ext cx="1628605" cy="34079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BDD70AB2-D791-4375-A72F-16F22AED2FEB}"/>
              </a:ext>
              <a:ext uri="{C183D7F6-B498-43B3-948B-1728B52AA6E4}">
                <adec:decorative xmlns:adec="http://schemas.microsoft.com/office/drawing/2017/decorative" val="1"/>
              </a:ext>
            </a:extLst>
          </p:cNvPr>
          <p:cNvSpPr/>
          <p:nvPr/>
        </p:nvSpPr>
        <p:spPr>
          <a:xfrm rot="18099775">
            <a:off x="3959908" y="2422462"/>
            <a:ext cx="3887251" cy="3405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538BD88F-D33D-4913-BDC3-FCDB1C9C5D0A}"/>
              </a:ext>
              <a:ext uri="{C183D7F6-B498-43B3-948B-1728B52AA6E4}">
                <adec:decorative xmlns:adec="http://schemas.microsoft.com/office/drawing/2017/decorative" val="1"/>
              </a:ext>
            </a:extLst>
          </p:cNvPr>
          <p:cNvSpPr/>
          <p:nvPr/>
        </p:nvSpPr>
        <p:spPr>
          <a:xfrm rot="2969449">
            <a:off x="4323870" y="5256724"/>
            <a:ext cx="3037092" cy="388491"/>
          </a:xfrm>
          <a:prstGeom prst="rightArrow">
            <a:avLst>
              <a:gd name="adj1" fmla="val 47019"/>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Bent-Up 32">
            <a:extLst>
              <a:ext uri="{FF2B5EF4-FFF2-40B4-BE49-F238E27FC236}">
                <a16:creationId xmlns:a16="http://schemas.microsoft.com/office/drawing/2014/main" id="{73FF8F6F-0DEF-47CC-B68D-D3BEDCEAE849}"/>
              </a:ext>
              <a:ext uri="{C183D7F6-B498-43B3-948B-1728B52AA6E4}">
                <adec:decorative xmlns:adec="http://schemas.microsoft.com/office/drawing/2017/decorative" val="1"/>
              </a:ext>
            </a:extLst>
          </p:cNvPr>
          <p:cNvSpPr/>
          <p:nvPr/>
        </p:nvSpPr>
        <p:spPr>
          <a:xfrm rot="5400000">
            <a:off x="5454887" y="4547278"/>
            <a:ext cx="2057222" cy="66376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E22D1A3-22A5-42F4-91FF-0FFE6099D19C}"/>
              </a:ext>
              <a:ext uri="{C183D7F6-B498-43B3-948B-1728B52AA6E4}">
                <adec:decorative xmlns:adec="http://schemas.microsoft.com/office/drawing/2017/decorative" val="1"/>
              </a:ext>
            </a:extLst>
          </p:cNvPr>
          <p:cNvSpPr/>
          <p:nvPr/>
        </p:nvSpPr>
        <p:spPr>
          <a:xfrm flipV="1">
            <a:off x="4097403" y="3790089"/>
            <a:ext cx="2219508" cy="144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57177DA1-49EE-401B-8570-14AE6B87EBEC}"/>
              </a:ext>
              <a:ext uri="{C183D7F6-B498-43B3-948B-1728B52AA6E4}">
                <adec:decorative xmlns:adec="http://schemas.microsoft.com/office/drawing/2017/decorative" val="1"/>
              </a:ext>
            </a:extLst>
          </p:cNvPr>
          <p:cNvSpPr/>
          <p:nvPr/>
        </p:nvSpPr>
        <p:spPr>
          <a:xfrm>
            <a:off x="5508536" y="3163655"/>
            <a:ext cx="1298411" cy="32616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AE9EAAF4-FBFD-482E-8353-DEE99D3DA5D1}"/>
              </a:ext>
              <a:ext uri="{C183D7F6-B498-43B3-948B-1728B52AA6E4}">
                <adec:decorative xmlns:adec="http://schemas.microsoft.com/office/drawing/2017/decorative" val="1"/>
              </a:ext>
            </a:extLst>
          </p:cNvPr>
          <p:cNvSpPr/>
          <p:nvPr/>
        </p:nvSpPr>
        <p:spPr>
          <a:xfrm rot="1048143">
            <a:off x="5490212" y="3454017"/>
            <a:ext cx="1358444" cy="32598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811F3F11-FB53-4934-A4FA-E8CD875056D4}"/>
              </a:ext>
              <a:ext uri="{C183D7F6-B498-43B3-948B-1728B52AA6E4}">
                <adec:decorative xmlns:adec="http://schemas.microsoft.com/office/drawing/2017/decorative" val="1"/>
              </a:ext>
            </a:extLst>
          </p:cNvPr>
          <p:cNvSpPr/>
          <p:nvPr/>
        </p:nvSpPr>
        <p:spPr>
          <a:xfrm rot="20187203">
            <a:off x="3633632" y="2010911"/>
            <a:ext cx="3190825" cy="36369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FF3FF6B9-1CC4-4F00-BED5-A045A30BD7FE}"/>
              </a:ext>
              <a:ext uri="{C183D7F6-B498-43B3-948B-1728B52AA6E4}">
                <adec:decorative xmlns:adec="http://schemas.microsoft.com/office/drawing/2017/decorative" val="1"/>
              </a:ext>
            </a:extLst>
          </p:cNvPr>
          <p:cNvSpPr/>
          <p:nvPr/>
        </p:nvSpPr>
        <p:spPr>
          <a:xfrm rot="208302">
            <a:off x="2488737" y="2338909"/>
            <a:ext cx="4399821" cy="354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mpetencies and Categories" hidden="1">
            <a:extLst>
              <a:ext uri="{FF2B5EF4-FFF2-40B4-BE49-F238E27FC236}">
                <a16:creationId xmlns:a16="http://schemas.microsoft.com/office/drawing/2014/main" id="{ED8C7D00-33BA-4EBB-B92E-88E43FB7779C}"/>
              </a:ext>
            </a:extLst>
          </p:cNvPr>
          <p:cNvSpPr>
            <a:spLocks noGrp="1"/>
          </p:cNvSpPr>
          <p:nvPr>
            <p:ph type="title"/>
          </p:nvPr>
        </p:nvSpPr>
        <p:spPr>
          <a:xfrm>
            <a:off x="708871" y="-1424180"/>
            <a:ext cx="10515600" cy="1325563"/>
          </a:xfrm>
        </p:spPr>
        <p:txBody>
          <a:bodyPr/>
          <a:lstStyle/>
          <a:p>
            <a:r>
              <a:rPr lang="en-US" dirty="0"/>
              <a:t>Competencies and Categories</a:t>
            </a:r>
          </a:p>
        </p:txBody>
      </p:sp>
    </p:spTree>
    <p:extLst>
      <p:ext uri="{BB962C8B-B14F-4D97-AF65-F5344CB8AC3E}">
        <p14:creationId xmlns:p14="http://schemas.microsoft.com/office/powerpoint/2010/main" val="4053807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D1D76B-6254-4641-B458-FEE27F38E2C4}"/>
              </a:ext>
            </a:extLst>
          </p:cNvPr>
          <p:cNvSpPr txBox="1"/>
          <p:nvPr/>
        </p:nvSpPr>
        <p:spPr>
          <a:xfrm>
            <a:off x="192980" y="1354633"/>
            <a:ext cx="4945585" cy="584775"/>
          </a:xfrm>
          <a:prstGeom prst="rect">
            <a:avLst/>
          </a:prstGeom>
          <a:noFill/>
        </p:spPr>
        <p:txBody>
          <a:bodyPr wrap="none" rtlCol="0">
            <a:spAutoFit/>
          </a:bodyPr>
          <a:lstStyle/>
          <a:p>
            <a:r>
              <a:rPr lang="en-US" sz="3200" dirty="0"/>
              <a:t>THE SIX COMPETENCIES</a:t>
            </a:r>
          </a:p>
        </p:txBody>
      </p:sp>
      <p:sp>
        <p:nvSpPr>
          <p:cNvPr id="9" name="TextBox 8">
            <a:extLst>
              <a:ext uri="{FF2B5EF4-FFF2-40B4-BE49-F238E27FC236}">
                <a16:creationId xmlns:a16="http://schemas.microsoft.com/office/drawing/2014/main" id="{AA6F368A-333F-4A38-BF21-14079A46630B}"/>
              </a:ext>
            </a:extLst>
          </p:cNvPr>
          <p:cNvSpPr txBox="1"/>
          <p:nvPr/>
        </p:nvSpPr>
        <p:spPr>
          <a:xfrm>
            <a:off x="192980" y="2179239"/>
            <a:ext cx="1842556" cy="369332"/>
          </a:xfrm>
          <a:prstGeom prst="rect">
            <a:avLst/>
          </a:prstGeom>
          <a:noFill/>
        </p:spPr>
        <p:txBody>
          <a:bodyPr wrap="none" rtlCol="0">
            <a:spAutoFit/>
          </a:bodyPr>
          <a:lstStyle/>
          <a:p>
            <a:r>
              <a:rPr lang="en-US" dirty="0"/>
              <a:t>THINK CRITICALLY</a:t>
            </a:r>
          </a:p>
        </p:txBody>
      </p:sp>
      <p:sp>
        <p:nvSpPr>
          <p:cNvPr id="10" name="TextBox 9">
            <a:extLst>
              <a:ext uri="{FF2B5EF4-FFF2-40B4-BE49-F238E27FC236}">
                <a16:creationId xmlns:a16="http://schemas.microsoft.com/office/drawing/2014/main" id="{78E62E29-CD1A-4420-B99D-5197373891FC}"/>
              </a:ext>
            </a:extLst>
          </p:cNvPr>
          <p:cNvSpPr txBox="1"/>
          <p:nvPr/>
        </p:nvSpPr>
        <p:spPr>
          <a:xfrm>
            <a:off x="192980" y="2678301"/>
            <a:ext cx="2885342" cy="369332"/>
          </a:xfrm>
          <a:prstGeom prst="rect">
            <a:avLst/>
          </a:prstGeom>
          <a:noFill/>
        </p:spPr>
        <p:txBody>
          <a:bodyPr wrap="none" rtlCol="0">
            <a:spAutoFit/>
          </a:bodyPr>
          <a:lstStyle/>
          <a:p>
            <a:r>
              <a:rPr lang="en-US" dirty="0"/>
              <a:t>COMMUNICATE EFFECTIVELY</a:t>
            </a:r>
          </a:p>
        </p:txBody>
      </p:sp>
      <p:sp>
        <p:nvSpPr>
          <p:cNvPr id="11" name="TextBox 10">
            <a:extLst>
              <a:ext uri="{FF2B5EF4-FFF2-40B4-BE49-F238E27FC236}">
                <a16:creationId xmlns:a16="http://schemas.microsoft.com/office/drawing/2014/main" id="{B2E92345-926F-4555-817E-585059E8CDA9}"/>
              </a:ext>
            </a:extLst>
          </p:cNvPr>
          <p:cNvSpPr txBox="1"/>
          <p:nvPr/>
        </p:nvSpPr>
        <p:spPr>
          <a:xfrm>
            <a:off x="192980" y="3177363"/>
            <a:ext cx="4493666" cy="369332"/>
          </a:xfrm>
          <a:prstGeom prst="rect">
            <a:avLst/>
          </a:prstGeom>
          <a:noFill/>
        </p:spPr>
        <p:txBody>
          <a:bodyPr wrap="none" rtlCol="0">
            <a:spAutoFit/>
          </a:bodyPr>
          <a:lstStyle/>
          <a:p>
            <a:r>
              <a:rPr lang="en-US" dirty="0"/>
              <a:t>UNDERSTAND NATURAL AND SOCIAL WORLDS</a:t>
            </a:r>
          </a:p>
        </p:txBody>
      </p:sp>
      <p:sp>
        <p:nvSpPr>
          <p:cNvPr id="12" name="TextBox 11">
            <a:extLst>
              <a:ext uri="{FF2B5EF4-FFF2-40B4-BE49-F238E27FC236}">
                <a16:creationId xmlns:a16="http://schemas.microsoft.com/office/drawing/2014/main" id="{686B8135-A6CE-40D2-8868-FFB09D60D811}"/>
              </a:ext>
            </a:extLst>
          </p:cNvPr>
          <p:cNvSpPr txBox="1"/>
          <p:nvPr/>
        </p:nvSpPr>
        <p:spPr>
          <a:xfrm>
            <a:off x="192980" y="3686581"/>
            <a:ext cx="3255186" cy="369332"/>
          </a:xfrm>
          <a:prstGeom prst="rect">
            <a:avLst/>
          </a:prstGeom>
          <a:noFill/>
        </p:spPr>
        <p:txBody>
          <a:bodyPr wrap="none" rtlCol="0">
            <a:spAutoFit/>
          </a:bodyPr>
          <a:lstStyle/>
          <a:p>
            <a:r>
              <a:rPr lang="en-US" dirty="0"/>
              <a:t>CULTIVATE ARTISTIC AWARENESS</a:t>
            </a:r>
          </a:p>
        </p:txBody>
      </p:sp>
      <p:sp>
        <p:nvSpPr>
          <p:cNvPr id="13" name="TextBox 12">
            <a:extLst>
              <a:ext uri="{FF2B5EF4-FFF2-40B4-BE49-F238E27FC236}">
                <a16:creationId xmlns:a16="http://schemas.microsoft.com/office/drawing/2014/main" id="{30C6CAD1-50DE-4C6C-B04C-D51EC54FA05F}"/>
              </a:ext>
            </a:extLst>
          </p:cNvPr>
          <p:cNvSpPr txBox="1"/>
          <p:nvPr/>
        </p:nvSpPr>
        <p:spPr>
          <a:xfrm>
            <a:off x="192980" y="4175487"/>
            <a:ext cx="3929602" cy="369332"/>
          </a:xfrm>
          <a:prstGeom prst="rect">
            <a:avLst/>
          </a:prstGeom>
          <a:noFill/>
        </p:spPr>
        <p:txBody>
          <a:bodyPr wrap="none" rtlCol="0">
            <a:spAutoFit/>
          </a:bodyPr>
          <a:lstStyle/>
          <a:p>
            <a:r>
              <a:rPr lang="en-US" dirty="0"/>
              <a:t>COLLABORATE AND BUILD COMMUNITY</a:t>
            </a:r>
          </a:p>
        </p:txBody>
      </p:sp>
      <p:sp>
        <p:nvSpPr>
          <p:cNvPr id="14" name="TextBox 13">
            <a:extLst>
              <a:ext uri="{FF2B5EF4-FFF2-40B4-BE49-F238E27FC236}">
                <a16:creationId xmlns:a16="http://schemas.microsoft.com/office/drawing/2014/main" id="{ADC0F465-1DFC-4991-A900-46611893CBD5}"/>
              </a:ext>
            </a:extLst>
          </p:cNvPr>
          <p:cNvSpPr txBox="1"/>
          <p:nvPr/>
        </p:nvSpPr>
        <p:spPr>
          <a:xfrm>
            <a:off x="192980" y="4684705"/>
            <a:ext cx="5309402" cy="369332"/>
          </a:xfrm>
          <a:prstGeom prst="rect">
            <a:avLst/>
          </a:prstGeom>
          <a:noFill/>
        </p:spPr>
        <p:txBody>
          <a:bodyPr wrap="none" rtlCol="0">
            <a:spAutoFit/>
          </a:bodyPr>
          <a:lstStyle/>
          <a:p>
            <a:r>
              <a:rPr lang="en-US" dirty="0"/>
              <a:t>GROW AND A RESPONSIBLE AND PRODUCTIVE CITIZEN</a:t>
            </a:r>
          </a:p>
        </p:txBody>
      </p:sp>
      <p:sp>
        <p:nvSpPr>
          <p:cNvPr id="21" name="TextBox 20">
            <a:extLst>
              <a:ext uri="{FF2B5EF4-FFF2-40B4-BE49-F238E27FC236}">
                <a16:creationId xmlns:a16="http://schemas.microsoft.com/office/drawing/2014/main" id="{2617A7F0-5414-47E2-8420-2E14CA5A57EC}"/>
              </a:ext>
            </a:extLst>
          </p:cNvPr>
          <p:cNvSpPr txBox="1"/>
          <p:nvPr/>
        </p:nvSpPr>
        <p:spPr>
          <a:xfrm>
            <a:off x="5049083" y="6436"/>
            <a:ext cx="7142917" cy="584775"/>
          </a:xfrm>
          <a:prstGeom prst="rect">
            <a:avLst/>
          </a:prstGeom>
          <a:noFill/>
        </p:spPr>
        <p:txBody>
          <a:bodyPr wrap="none" rtlCol="0">
            <a:spAutoFit/>
          </a:bodyPr>
          <a:lstStyle/>
          <a:p>
            <a:r>
              <a:rPr lang="en-US" sz="3200" dirty="0"/>
              <a:t>GENERAL EDUCATION CATEGORIES</a:t>
            </a:r>
          </a:p>
        </p:txBody>
      </p:sp>
      <p:sp>
        <p:nvSpPr>
          <p:cNvPr id="15" name="TextBox 14">
            <a:extLst>
              <a:ext uri="{FF2B5EF4-FFF2-40B4-BE49-F238E27FC236}">
                <a16:creationId xmlns:a16="http://schemas.microsoft.com/office/drawing/2014/main" id="{DA5BE7EA-3500-4B52-B60A-586B9E7893DD}"/>
              </a:ext>
            </a:extLst>
          </p:cNvPr>
          <p:cNvSpPr txBox="1"/>
          <p:nvPr/>
        </p:nvSpPr>
        <p:spPr>
          <a:xfrm>
            <a:off x="6895268" y="661174"/>
            <a:ext cx="3068148" cy="369332"/>
          </a:xfrm>
          <a:prstGeom prst="rect">
            <a:avLst/>
          </a:prstGeom>
          <a:noFill/>
        </p:spPr>
        <p:txBody>
          <a:bodyPr wrap="none" rtlCol="0">
            <a:spAutoFit/>
          </a:bodyPr>
          <a:lstStyle/>
          <a:p>
            <a:r>
              <a:rPr lang="en-US" dirty="0"/>
              <a:t>FIRST-YEAR EXPERIENCE?</a:t>
            </a:r>
          </a:p>
        </p:txBody>
      </p:sp>
      <p:sp>
        <p:nvSpPr>
          <p:cNvPr id="32" name="TextBox 31">
            <a:extLst>
              <a:ext uri="{FF2B5EF4-FFF2-40B4-BE49-F238E27FC236}">
                <a16:creationId xmlns:a16="http://schemas.microsoft.com/office/drawing/2014/main" id="{5C62C545-1837-481D-B46C-9745674A740B}"/>
              </a:ext>
            </a:extLst>
          </p:cNvPr>
          <p:cNvSpPr txBox="1"/>
          <p:nvPr/>
        </p:nvSpPr>
        <p:spPr>
          <a:xfrm>
            <a:off x="6895268" y="1278346"/>
            <a:ext cx="4204997" cy="369332"/>
          </a:xfrm>
          <a:prstGeom prst="rect">
            <a:avLst/>
          </a:prstGeom>
          <a:noFill/>
        </p:spPr>
        <p:txBody>
          <a:bodyPr wrap="none" rtlCol="0">
            <a:spAutoFit/>
          </a:bodyPr>
          <a:lstStyle/>
          <a:p>
            <a:r>
              <a:rPr lang="en-US" dirty="0"/>
              <a:t>WRITING COMPOSITION (plus ORAL?)</a:t>
            </a:r>
          </a:p>
        </p:txBody>
      </p:sp>
      <p:sp>
        <p:nvSpPr>
          <p:cNvPr id="17" name="TextBox 16">
            <a:extLst>
              <a:ext uri="{FF2B5EF4-FFF2-40B4-BE49-F238E27FC236}">
                <a16:creationId xmlns:a16="http://schemas.microsoft.com/office/drawing/2014/main" id="{F0B7F154-A025-4CE4-B0F5-EE9E0490F671}"/>
              </a:ext>
            </a:extLst>
          </p:cNvPr>
          <p:cNvSpPr txBox="1"/>
          <p:nvPr/>
        </p:nvSpPr>
        <p:spPr>
          <a:xfrm>
            <a:off x="6895268" y="1895113"/>
            <a:ext cx="2737929" cy="369332"/>
          </a:xfrm>
          <a:prstGeom prst="rect">
            <a:avLst/>
          </a:prstGeom>
          <a:noFill/>
        </p:spPr>
        <p:txBody>
          <a:bodyPr wrap="none" rtlCol="0">
            <a:spAutoFit/>
          </a:bodyPr>
          <a:lstStyle/>
          <a:p>
            <a:r>
              <a:rPr lang="en-US" dirty="0"/>
              <a:t>QUANTITATIVE REASONING</a:t>
            </a:r>
          </a:p>
        </p:txBody>
      </p:sp>
      <p:sp>
        <p:nvSpPr>
          <p:cNvPr id="18" name="TextBox 17">
            <a:extLst>
              <a:ext uri="{FF2B5EF4-FFF2-40B4-BE49-F238E27FC236}">
                <a16:creationId xmlns:a16="http://schemas.microsoft.com/office/drawing/2014/main" id="{5AB282EC-6218-45B6-94FB-72B95CD01F85}"/>
              </a:ext>
            </a:extLst>
          </p:cNvPr>
          <p:cNvSpPr txBox="1"/>
          <p:nvPr/>
        </p:nvSpPr>
        <p:spPr>
          <a:xfrm>
            <a:off x="6895844" y="2511474"/>
            <a:ext cx="2004075" cy="369332"/>
          </a:xfrm>
          <a:prstGeom prst="rect">
            <a:avLst/>
          </a:prstGeom>
          <a:noFill/>
        </p:spPr>
        <p:txBody>
          <a:bodyPr wrap="none" rtlCol="0">
            <a:spAutoFit/>
          </a:bodyPr>
          <a:lstStyle/>
          <a:p>
            <a:r>
              <a:rPr lang="en-US" dirty="0"/>
              <a:t>CRITICAL THINKING</a:t>
            </a:r>
          </a:p>
        </p:txBody>
      </p:sp>
      <p:sp>
        <p:nvSpPr>
          <p:cNvPr id="19" name="TextBox 18">
            <a:extLst>
              <a:ext uri="{FF2B5EF4-FFF2-40B4-BE49-F238E27FC236}">
                <a16:creationId xmlns:a16="http://schemas.microsoft.com/office/drawing/2014/main" id="{587D204E-36F5-4AD7-AAD0-E8EA8F312B1B}"/>
              </a:ext>
            </a:extLst>
          </p:cNvPr>
          <p:cNvSpPr txBox="1"/>
          <p:nvPr/>
        </p:nvSpPr>
        <p:spPr>
          <a:xfrm>
            <a:off x="6895268" y="3128241"/>
            <a:ext cx="2004651" cy="369332"/>
          </a:xfrm>
          <a:prstGeom prst="rect">
            <a:avLst/>
          </a:prstGeom>
          <a:noFill/>
        </p:spPr>
        <p:txBody>
          <a:bodyPr wrap="none" rtlCol="0">
            <a:spAutoFit/>
          </a:bodyPr>
          <a:lstStyle/>
          <a:p>
            <a:r>
              <a:rPr lang="en-US" dirty="0"/>
              <a:t>NATURAL SCIENCES</a:t>
            </a:r>
          </a:p>
        </p:txBody>
      </p:sp>
      <p:sp>
        <p:nvSpPr>
          <p:cNvPr id="20" name="TextBox 19">
            <a:extLst>
              <a:ext uri="{FF2B5EF4-FFF2-40B4-BE49-F238E27FC236}">
                <a16:creationId xmlns:a16="http://schemas.microsoft.com/office/drawing/2014/main" id="{688D32AE-6227-46F3-B67B-47AB2B7A26C1}"/>
              </a:ext>
            </a:extLst>
          </p:cNvPr>
          <p:cNvSpPr txBox="1"/>
          <p:nvPr/>
        </p:nvSpPr>
        <p:spPr>
          <a:xfrm>
            <a:off x="6895268" y="3744602"/>
            <a:ext cx="1795043" cy="369332"/>
          </a:xfrm>
          <a:prstGeom prst="rect">
            <a:avLst/>
          </a:prstGeom>
          <a:noFill/>
        </p:spPr>
        <p:txBody>
          <a:bodyPr wrap="none" rtlCol="0">
            <a:spAutoFit/>
          </a:bodyPr>
          <a:lstStyle/>
          <a:p>
            <a:r>
              <a:rPr lang="en-US" dirty="0"/>
              <a:t>SOCIAL SCIENCES</a:t>
            </a:r>
          </a:p>
        </p:txBody>
      </p:sp>
      <p:sp>
        <p:nvSpPr>
          <p:cNvPr id="31" name="TextBox 30">
            <a:extLst>
              <a:ext uri="{FF2B5EF4-FFF2-40B4-BE49-F238E27FC236}">
                <a16:creationId xmlns:a16="http://schemas.microsoft.com/office/drawing/2014/main" id="{2E20DD19-0E11-4548-88E9-EBFA2D42F721}"/>
              </a:ext>
            </a:extLst>
          </p:cNvPr>
          <p:cNvSpPr txBox="1"/>
          <p:nvPr/>
        </p:nvSpPr>
        <p:spPr>
          <a:xfrm>
            <a:off x="6895268" y="4360153"/>
            <a:ext cx="982641" cy="369332"/>
          </a:xfrm>
          <a:prstGeom prst="rect">
            <a:avLst/>
          </a:prstGeom>
          <a:noFill/>
        </p:spPr>
        <p:txBody>
          <a:bodyPr wrap="none" rtlCol="0">
            <a:spAutoFit/>
          </a:bodyPr>
          <a:lstStyle/>
          <a:p>
            <a:r>
              <a:rPr lang="en-US" dirty="0"/>
              <a:t>HISTORY</a:t>
            </a:r>
          </a:p>
        </p:txBody>
      </p:sp>
      <p:sp>
        <p:nvSpPr>
          <p:cNvPr id="39" name="TextBox 38">
            <a:extLst>
              <a:ext uri="{FF2B5EF4-FFF2-40B4-BE49-F238E27FC236}">
                <a16:creationId xmlns:a16="http://schemas.microsoft.com/office/drawing/2014/main" id="{9484D6AA-F593-47CC-B678-DBD65F598283}"/>
              </a:ext>
            </a:extLst>
          </p:cNvPr>
          <p:cNvSpPr txBox="1"/>
          <p:nvPr/>
        </p:nvSpPr>
        <p:spPr>
          <a:xfrm>
            <a:off x="6895268" y="4977325"/>
            <a:ext cx="3672800" cy="369332"/>
          </a:xfrm>
          <a:prstGeom prst="rect">
            <a:avLst/>
          </a:prstGeom>
          <a:noFill/>
        </p:spPr>
        <p:txBody>
          <a:bodyPr wrap="none" rtlCol="0">
            <a:spAutoFit/>
          </a:bodyPr>
          <a:lstStyle/>
          <a:p>
            <a:r>
              <a:rPr lang="en-US" dirty="0"/>
              <a:t>HUMANITIES (including Literature)</a:t>
            </a:r>
          </a:p>
        </p:txBody>
      </p:sp>
      <p:sp>
        <p:nvSpPr>
          <p:cNvPr id="23" name="TextBox 22">
            <a:extLst>
              <a:ext uri="{FF2B5EF4-FFF2-40B4-BE49-F238E27FC236}">
                <a16:creationId xmlns:a16="http://schemas.microsoft.com/office/drawing/2014/main" id="{BC683353-2723-4472-90E5-335ACD840206}"/>
              </a:ext>
            </a:extLst>
          </p:cNvPr>
          <p:cNvSpPr txBox="1"/>
          <p:nvPr/>
        </p:nvSpPr>
        <p:spPr>
          <a:xfrm>
            <a:off x="6895268" y="5594497"/>
            <a:ext cx="3495637" cy="369332"/>
          </a:xfrm>
          <a:prstGeom prst="rect">
            <a:avLst/>
          </a:prstGeom>
          <a:noFill/>
        </p:spPr>
        <p:txBody>
          <a:bodyPr wrap="none" rtlCol="0">
            <a:spAutoFit/>
          </a:bodyPr>
          <a:lstStyle/>
          <a:p>
            <a:r>
              <a:rPr lang="en-US" dirty="0"/>
              <a:t>CULTIVATING ARTISTIC AWARENESS</a:t>
            </a:r>
          </a:p>
        </p:txBody>
      </p:sp>
      <p:sp>
        <p:nvSpPr>
          <p:cNvPr id="24" name="TextBox 23">
            <a:extLst>
              <a:ext uri="{FF2B5EF4-FFF2-40B4-BE49-F238E27FC236}">
                <a16:creationId xmlns:a16="http://schemas.microsoft.com/office/drawing/2014/main" id="{DA6564BB-730F-4927-B5E6-9E2D17099AEE}"/>
              </a:ext>
            </a:extLst>
          </p:cNvPr>
          <p:cNvSpPr txBox="1"/>
          <p:nvPr/>
        </p:nvSpPr>
        <p:spPr>
          <a:xfrm>
            <a:off x="6895269" y="6211669"/>
            <a:ext cx="4329202" cy="646331"/>
          </a:xfrm>
          <a:prstGeom prst="rect">
            <a:avLst/>
          </a:prstGeom>
          <a:noFill/>
        </p:spPr>
        <p:txBody>
          <a:bodyPr wrap="square" rtlCol="0">
            <a:spAutoFit/>
          </a:bodyPr>
          <a:lstStyle/>
          <a:p>
            <a:r>
              <a:rPr lang="en-US" dirty="0"/>
              <a:t>GROWING AS AN INDIVIDUAL AND GLOBAL CITIZEN </a:t>
            </a:r>
          </a:p>
        </p:txBody>
      </p:sp>
      <p:cxnSp>
        <p:nvCxnSpPr>
          <p:cNvPr id="40" name="Connector: Curved 39" descr="&quot;Think critically&quot; is connected to all general education categories listed.">
            <a:extLst>
              <a:ext uri="{FF2B5EF4-FFF2-40B4-BE49-F238E27FC236}">
                <a16:creationId xmlns:a16="http://schemas.microsoft.com/office/drawing/2014/main" id="{FCEDC462-39AE-4232-819F-DD3297045886}"/>
              </a:ext>
            </a:extLst>
          </p:cNvPr>
          <p:cNvCxnSpPr>
            <a:cxnSpLocks/>
          </p:cNvCxnSpPr>
          <p:nvPr/>
        </p:nvCxnSpPr>
        <p:spPr>
          <a:xfrm flipV="1">
            <a:off x="2776940" y="899330"/>
            <a:ext cx="4040895" cy="1462874"/>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73A71CA2-E165-4A00-A728-43B31C5CABD1}"/>
              </a:ext>
              <a:ext uri="{C183D7F6-B498-43B3-948B-1728B52AA6E4}">
                <adec:decorative xmlns:adec="http://schemas.microsoft.com/office/drawing/2017/decorative" val="1"/>
              </a:ext>
            </a:extLst>
          </p:cNvPr>
          <p:cNvCxnSpPr>
            <a:cxnSpLocks/>
          </p:cNvCxnSpPr>
          <p:nvPr/>
        </p:nvCxnSpPr>
        <p:spPr>
          <a:xfrm flipV="1">
            <a:off x="2741417" y="1586894"/>
            <a:ext cx="4050833" cy="802986"/>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1B02597A-83A7-4DDA-9613-5362A586B0C8}"/>
              </a:ext>
              <a:ext uri="{C183D7F6-B498-43B3-948B-1728B52AA6E4}">
                <adec:decorative xmlns:adec="http://schemas.microsoft.com/office/drawing/2017/decorative" val="1"/>
              </a:ext>
            </a:extLst>
          </p:cNvPr>
          <p:cNvCxnSpPr>
            <a:cxnSpLocks/>
          </p:cNvCxnSpPr>
          <p:nvPr/>
        </p:nvCxnSpPr>
        <p:spPr>
          <a:xfrm flipV="1">
            <a:off x="2442556" y="2088681"/>
            <a:ext cx="4322350" cy="298360"/>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3" name="Connector: Curved 42">
            <a:extLst>
              <a:ext uri="{FF2B5EF4-FFF2-40B4-BE49-F238E27FC236}">
                <a16:creationId xmlns:a16="http://schemas.microsoft.com/office/drawing/2014/main" id="{9F7526D7-18F2-4A17-92AB-F367011241F6}"/>
              </a:ext>
              <a:ext uri="{C183D7F6-B498-43B3-948B-1728B52AA6E4}">
                <adec:decorative xmlns:adec="http://schemas.microsoft.com/office/drawing/2017/decorative" val="1"/>
              </a:ext>
            </a:extLst>
          </p:cNvPr>
          <p:cNvCxnSpPr>
            <a:cxnSpLocks/>
          </p:cNvCxnSpPr>
          <p:nvPr/>
        </p:nvCxnSpPr>
        <p:spPr>
          <a:xfrm>
            <a:off x="2462959" y="2408376"/>
            <a:ext cx="4301947" cy="970531"/>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Connector: Curved 43">
            <a:extLst>
              <a:ext uri="{FF2B5EF4-FFF2-40B4-BE49-F238E27FC236}">
                <a16:creationId xmlns:a16="http://schemas.microsoft.com/office/drawing/2014/main" id="{CFEDB8FB-6D7B-4F5A-8440-D66336F687D0}"/>
              </a:ext>
              <a:ext uri="{C183D7F6-B498-43B3-948B-1728B52AA6E4}">
                <adec:decorative xmlns:adec="http://schemas.microsoft.com/office/drawing/2017/decorative" val="1"/>
              </a:ext>
            </a:extLst>
          </p:cNvPr>
          <p:cNvCxnSpPr>
            <a:cxnSpLocks/>
          </p:cNvCxnSpPr>
          <p:nvPr/>
        </p:nvCxnSpPr>
        <p:spPr>
          <a:xfrm>
            <a:off x="2462959" y="2396112"/>
            <a:ext cx="4301947" cy="1573217"/>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Connector: Curved 44">
            <a:extLst>
              <a:ext uri="{FF2B5EF4-FFF2-40B4-BE49-F238E27FC236}">
                <a16:creationId xmlns:a16="http://schemas.microsoft.com/office/drawing/2014/main" id="{65BCFCFB-432D-4022-B46E-3E385F54A221}"/>
              </a:ext>
              <a:ext uri="{C183D7F6-B498-43B3-948B-1728B52AA6E4}">
                <adec:decorative xmlns:adec="http://schemas.microsoft.com/office/drawing/2017/decorative" val="1"/>
              </a:ext>
            </a:extLst>
          </p:cNvPr>
          <p:cNvCxnSpPr>
            <a:cxnSpLocks/>
          </p:cNvCxnSpPr>
          <p:nvPr/>
        </p:nvCxnSpPr>
        <p:spPr>
          <a:xfrm>
            <a:off x="2442556" y="2380700"/>
            <a:ext cx="4322350" cy="2164119"/>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6" name="Arrow: Right 45">
            <a:extLst>
              <a:ext uri="{FF2B5EF4-FFF2-40B4-BE49-F238E27FC236}">
                <a16:creationId xmlns:a16="http://schemas.microsoft.com/office/drawing/2014/main" id="{ED7E59C7-327E-4752-BCC4-5529C78B54B2}"/>
              </a:ext>
              <a:ext uri="{C183D7F6-B498-43B3-948B-1728B52AA6E4}">
                <adec:decorative xmlns:adec="http://schemas.microsoft.com/office/drawing/2017/decorative" val="1"/>
              </a:ext>
            </a:extLst>
          </p:cNvPr>
          <p:cNvSpPr/>
          <p:nvPr/>
        </p:nvSpPr>
        <p:spPr>
          <a:xfrm rot="244173">
            <a:off x="2443317" y="2348909"/>
            <a:ext cx="4367666" cy="348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Connector: Curved 46">
            <a:extLst>
              <a:ext uri="{FF2B5EF4-FFF2-40B4-BE49-F238E27FC236}">
                <a16:creationId xmlns:a16="http://schemas.microsoft.com/office/drawing/2014/main" id="{20A63A9D-6619-4F19-8C80-F2756BD613CC}"/>
              </a:ext>
              <a:ext uri="{C183D7F6-B498-43B3-948B-1728B52AA6E4}">
                <adec:decorative xmlns:adec="http://schemas.microsoft.com/office/drawing/2017/decorative" val="1"/>
              </a:ext>
            </a:extLst>
          </p:cNvPr>
          <p:cNvCxnSpPr>
            <a:cxnSpLocks/>
          </p:cNvCxnSpPr>
          <p:nvPr/>
        </p:nvCxnSpPr>
        <p:spPr>
          <a:xfrm rot="16200000" flipH="1">
            <a:off x="4242333" y="3963305"/>
            <a:ext cx="2905113" cy="2181463"/>
          </a:xfrm>
          <a:prstGeom prst="curvedConnector3">
            <a:avLst>
              <a:gd name="adj1" fmla="val 9943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Connector: Curved 47">
            <a:extLst>
              <a:ext uri="{FF2B5EF4-FFF2-40B4-BE49-F238E27FC236}">
                <a16:creationId xmlns:a16="http://schemas.microsoft.com/office/drawing/2014/main" id="{C5717527-8A93-4A3B-A1CC-434B879F9059}"/>
              </a:ext>
              <a:ext uri="{C183D7F6-B498-43B3-948B-1728B52AA6E4}">
                <adec:decorative xmlns:adec="http://schemas.microsoft.com/office/drawing/2017/decorative" val="1"/>
              </a:ext>
            </a:extLst>
          </p:cNvPr>
          <p:cNvCxnSpPr>
            <a:cxnSpLocks/>
          </p:cNvCxnSpPr>
          <p:nvPr/>
        </p:nvCxnSpPr>
        <p:spPr>
          <a:xfrm>
            <a:off x="2808424" y="2415894"/>
            <a:ext cx="3933962" cy="3446617"/>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Connector: Curved 48">
            <a:extLst>
              <a:ext uri="{FF2B5EF4-FFF2-40B4-BE49-F238E27FC236}">
                <a16:creationId xmlns:a16="http://schemas.microsoft.com/office/drawing/2014/main" id="{D474D846-F5A1-4321-88C9-A23C5EADCDE8}"/>
              </a:ext>
              <a:ext uri="{C183D7F6-B498-43B3-948B-1728B52AA6E4}">
                <adec:decorative xmlns:adec="http://schemas.microsoft.com/office/drawing/2017/decorative" val="1"/>
              </a:ext>
            </a:extLst>
          </p:cNvPr>
          <p:cNvCxnSpPr>
            <a:cxnSpLocks/>
          </p:cNvCxnSpPr>
          <p:nvPr/>
        </p:nvCxnSpPr>
        <p:spPr>
          <a:xfrm>
            <a:off x="2741417" y="2403645"/>
            <a:ext cx="3982058" cy="2785327"/>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586A2591-C64F-457A-ACB7-6AABE6530753}"/>
              </a:ext>
              <a:ext uri="{C183D7F6-B498-43B3-948B-1728B52AA6E4}">
                <adec:decorative xmlns:adec="http://schemas.microsoft.com/office/drawing/2017/decorative" val="1"/>
              </a:ext>
            </a:extLst>
          </p:cNvPr>
          <p:cNvSpPr/>
          <p:nvPr/>
        </p:nvSpPr>
        <p:spPr>
          <a:xfrm rot="307477">
            <a:off x="2400246" y="2268139"/>
            <a:ext cx="193911" cy="280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mpetencies and Categories" hidden="1">
            <a:extLst>
              <a:ext uri="{FF2B5EF4-FFF2-40B4-BE49-F238E27FC236}">
                <a16:creationId xmlns:a16="http://schemas.microsoft.com/office/drawing/2014/main" id="{B51470CD-8FDE-4113-9964-A782CE7E4656}"/>
              </a:ext>
            </a:extLst>
          </p:cNvPr>
          <p:cNvSpPr>
            <a:spLocks noGrp="1"/>
          </p:cNvSpPr>
          <p:nvPr>
            <p:ph type="title"/>
          </p:nvPr>
        </p:nvSpPr>
        <p:spPr>
          <a:xfrm>
            <a:off x="838200" y="-1463898"/>
            <a:ext cx="10515600" cy="1325563"/>
          </a:xfrm>
        </p:spPr>
        <p:txBody>
          <a:bodyPr/>
          <a:lstStyle/>
          <a:p>
            <a:r>
              <a:rPr lang="en-US" dirty="0"/>
              <a:t>Competencies and Categories</a:t>
            </a:r>
          </a:p>
        </p:txBody>
      </p:sp>
    </p:spTree>
    <p:extLst>
      <p:ext uri="{BB962C8B-B14F-4D97-AF65-F5344CB8AC3E}">
        <p14:creationId xmlns:p14="http://schemas.microsoft.com/office/powerpoint/2010/main" val="1365771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D1D76B-6254-4641-B458-FEE27F38E2C4}"/>
              </a:ext>
            </a:extLst>
          </p:cNvPr>
          <p:cNvSpPr txBox="1"/>
          <p:nvPr/>
        </p:nvSpPr>
        <p:spPr>
          <a:xfrm>
            <a:off x="192980" y="1354633"/>
            <a:ext cx="4945585" cy="584775"/>
          </a:xfrm>
          <a:prstGeom prst="rect">
            <a:avLst/>
          </a:prstGeom>
          <a:noFill/>
        </p:spPr>
        <p:txBody>
          <a:bodyPr wrap="none" rtlCol="0">
            <a:spAutoFit/>
          </a:bodyPr>
          <a:lstStyle/>
          <a:p>
            <a:r>
              <a:rPr lang="en-US" sz="3200" dirty="0"/>
              <a:t>THE SIX COMPETENCIES</a:t>
            </a:r>
          </a:p>
        </p:txBody>
      </p:sp>
      <p:sp>
        <p:nvSpPr>
          <p:cNvPr id="9" name="TextBox 8">
            <a:extLst>
              <a:ext uri="{FF2B5EF4-FFF2-40B4-BE49-F238E27FC236}">
                <a16:creationId xmlns:a16="http://schemas.microsoft.com/office/drawing/2014/main" id="{AA6F368A-333F-4A38-BF21-14079A46630B}"/>
              </a:ext>
            </a:extLst>
          </p:cNvPr>
          <p:cNvSpPr txBox="1"/>
          <p:nvPr/>
        </p:nvSpPr>
        <p:spPr>
          <a:xfrm>
            <a:off x="192980" y="2179239"/>
            <a:ext cx="1842556" cy="369332"/>
          </a:xfrm>
          <a:prstGeom prst="rect">
            <a:avLst/>
          </a:prstGeom>
          <a:noFill/>
        </p:spPr>
        <p:txBody>
          <a:bodyPr wrap="none" rtlCol="0">
            <a:spAutoFit/>
          </a:bodyPr>
          <a:lstStyle/>
          <a:p>
            <a:r>
              <a:rPr lang="en-US" dirty="0"/>
              <a:t>THINK CRITICALLY</a:t>
            </a:r>
          </a:p>
        </p:txBody>
      </p:sp>
      <p:sp>
        <p:nvSpPr>
          <p:cNvPr id="10" name="TextBox 9">
            <a:extLst>
              <a:ext uri="{FF2B5EF4-FFF2-40B4-BE49-F238E27FC236}">
                <a16:creationId xmlns:a16="http://schemas.microsoft.com/office/drawing/2014/main" id="{78E62E29-CD1A-4420-B99D-5197373891FC}"/>
              </a:ext>
            </a:extLst>
          </p:cNvPr>
          <p:cNvSpPr txBox="1"/>
          <p:nvPr/>
        </p:nvSpPr>
        <p:spPr>
          <a:xfrm>
            <a:off x="192980" y="2678301"/>
            <a:ext cx="2885342" cy="369332"/>
          </a:xfrm>
          <a:prstGeom prst="rect">
            <a:avLst/>
          </a:prstGeom>
          <a:noFill/>
        </p:spPr>
        <p:txBody>
          <a:bodyPr wrap="none" rtlCol="0">
            <a:spAutoFit/>
          </a:bodyPr>
          <a:lstStyle/>
          <a:p>
            <a:r>
              <a:rPr lang="en-US" dirty="0"/>
              <a:t>COMMUNICATE EFFECTIVELY</a:t>
            </a:r>
          </a:p>
        </p:txBody>
      </p:sp>
      <p:sp>
        <p:nvSpPr>
          <p:cNvPr id="11" name="TextBox 10">
            <a:extLst>
              <a:ext uri="{FF2B5EF4-FFF2-40B4-BE49-F238E27FC236}">
                <a16:creationId xmlns:a16="http://schemas.microsoft.com/office/drawing/2014/main" id="{B2E92345-926F-4555-817E-585059E8CDA9}"/>
              </a:ext>
            </a:extLst>
          </p:cNvPr>
          <p:cNvSpPr txBox="1"/>
          <p:nvPr/>
        </p:nvSpPr>
        <p:spPr>
          <a:xfrm>
            <a:off x="192980" y="3177363"/>
            <a:ext cx="4493666" cy="369332"/>
          </a:xfrm>
          <a:prstGeom prst="rect">
            <a:avLst/>
          </a:prstGeom>
          <a:noFill/>
        </p:spPr>
        <p:txBody>
          <a:bodyPr wrap="none" rtlCol="0">
            <a:spAutoFit/>
          </a:bodyPr>
          <a:lstStyle/>
          <a:p>
            <a:r>
              <a:rPr lang="en-US" dirty="0"/>
              <a:t>UNDERSTAND NATURAL AND SOCIAL WORLDS</a:t>
            </a:r>
          </a:p>
        </p:txBody>
      </p:sp>
      <p:sp>
        <p:nvSpPr>
          <p:cNvPr id="12" name="TextBox 11">
            <a:extLst>
              <a:ext uri="{FF2B5EF4-FFF2-40B4-BE49-F238E27FC236}">
                <a16:creationId xmlns:a16="http://schemas.microsoft.com/office/drawing/2014/main" id="{686B8135-A6CE-40D2-8868-FFB09D60D811}"/>
              </a:ext>
            </a:extLst>
          </p:cNvPr>
          <p:cNvSpPr txBox="1"/>
          <p:nvPr/>
        </p:nvSpPr>
        <p:spPr>
          <a:xfrm>
            <a:off x="192980" y="3686581"/>
            <a:ext cx="3255186" cy="369332"/>
          </a:xfrm>
          <a:prstGeom prst="rect">
            <a:avLst/>
          </a:prstGeom>
          <a:noFill/>
        </p:spPr>
        <p:txBody>
          <a:bodyPr wrap="none" rtlCol="0">
            <a:spAutoFit/>
          </a:bodyPr>
          <a:lstStyle/>
          <a:p>
            <a:r>
              <a:rPr lang="en-US" dirty="0"/>
              <a:t>CULTIVATE ARTISTIC AWARENESS</a:t>
            </a:r>
          </a:p>
        </p:txBody>
      </p:sp>
      <p:sp>
        <p:nvSpPr>
          <p:cNvPr id="13" name="TextBox 12">
            <a:extLst>
              <a:ext uri="{FF2B5EF4-FFF2-40B4-BE49-F238E27FC236}">
                <a16:creationId xmlns:a16="http://schemas.microsoft.com/office/drawing/2014/main" id="{30C6CAD1-50DE-4C6C-B04C-D51EC54FA05F}"/>
              </a:ext>
            </a:extLst>
          </p:cNvPr>
          <p:cNvSpPr txBox="1"/>
          <p:nvPr/>
        </p:nvSpPr>
        <p:spPr>
          <a:xfrm>
            <a:off x="192980" y="4175487"/>
            <a:ext cx="3929602" cy="369332"/>
          </a:xfrm>
          <a:prstGeom prst="rect">
            <a:avLst/>
          </a:prstGeom>
          <a:noFill/>
        </p:spPr>
        <p:txBody>
          <a:bodyPr wrap="none" rtlCol="0">
            <a:spAutoFit/>
          </a:bodyPr>
          <a:lstStyle/>
          <a:p>
            <a:r>
              <a:rPr lang="en-US" dirty="0"/>
              <a:t>COLLABORATE AND BUILD COMMUNITY</a:t>
            </a:r>
          </a:p>
        </p:txBody>
      </p:sp>
      <p:sp>
        <p:nvSpPr>
          <p:cNvPr id="14" name="TextBox 13">
            <a:extLst>
              <a:ext uri="{FF2B5EF4-FFF2-40B4-BE49-F238E27FC236}">
                <a16:creationId xmlns:a16="http://schemas.microsoft.com/office/drawing/2014/main" id="{ADC0F465-1DFC-4991-A900-46611893CBD5}"/>
              </a:ext>
            </a:extLst>
          </p:cNvPr>
          <p:cNvSpPr txBox="1"/>
          <p:nvPr/>
        </p:nvSpPr>
        <p:spPr>
          <a:xfrm>
            <a:off x="192980" y="4684705"/>
            <a:ext cx="5309402" cy="369332"/>
          </a:xfrm>
          <a:prstGeom prst="rect">
            <a:avLst/>
          </a:prstGeom>
          <a:noFill/>
        </p:spPr>
        <p:txBody>
          <a:bodyPr wrap="none" rtlCol="0">
            <a:spAutoFit/>
          </a:bodyPr>
          <a:lstStyle/>
          <a:p>
            <a:r>
              <a:rPr lang="en-US" dirty="0"/>
              <a:t>GROW AND A RESPONSIBLE AND PRODUCTIVE CITIZEN</a:t>
            </a:r>
          </a:p>
        </p:txBody>
      </p:sp>
      <p:sp>
        <p:nvSpPr>
          <p:cNvPr id="21" name="TextBox 20">
            <a:extLst>
              <a:ext uri="{FF2B5EF4-FFF2-40B4-BE49-F238E27FC236}">
                <a16:creationId xmlns:a16="http://schemas.microsoft.com/office/drawing/2014/main" id="{2617A7F0-5414-47E2-8420-2E14CA5A57EC}"/>
              </a:ext>
            </a:extLst>
          </p:cNvPr>
          <p:cNvSpPr txBox="1"/>
          <p:nvPr/>
        </p:nvSpPr>
        <p:spPr>
          <a:xfrm>
            <a:off x="5049083" y="6436"/>
            <a:ext cx="7142917" cy="584775"/>
          </a:xfrm>
          <a:prstGeom prst="rect">
            <a:avLst/>
          </a:prstGeom>
          <a:noFill/>
        </p:spPr>
        <p:txBody>
          <a:bodyPr wrap="none" rtlCol="0">
            <a:spAutoFit/>
          </a:bodyPr>
          <a:lstStyle/>
          <a:p>
            <a:r>
              <a:rPr lang="en-US" sz="3200" dirty="0"/>
              <a:t>GENERAL EDUCATION CATEGORIES</a:t>
            </a:r>
          </a:p>
        </p:txBody>
      </p:sp>
      <p:sp>
        <p:nvSpPr>
          <p:cNvPr id="15" name="TextBox 14">
            <a:extLst>
              <a:ext uri="{FF2B5EF4-FFF2-40B4-BE49-F238E27FC236}">
                <a16:creationId xmlns:a16="http://schemas.microsoft.com/office/drawing/2014/main" id="{DA5BE7EA-3500-4B52-B60A-586B9E7893DD}"/>
              </a:ext>
            </a:extLst>
          </p:cNvPr>
          <p:cNvSpPr txBox="1"/>
          <p:nvPr/>
        </p:nvSpPr>
        <p:spPr>
          <a:xfrm>
            <a:off x="6895268" y="661174"/>
            <a:ext cx="3068148" cy="369332"/>
          </a:xfrm>
          <a:prstGeom prst="rect">
            <a:avLst/>
          </a:prstGeom>
          <a:noFill/>
        </p:spPr>
        <p:txBody>
          <a:bodyPr wrap="none" rtlCol="0">
            <a:spAutoFit/>
          </a:bodyPr>
          <a:lstStyle/>
          <a:p>
            <a:r>
              <a:rPr lang="en-US" dirty="0"/>
              <a:t>FIRST-YEAR EXPERIENCE?</a:t>
            </a:r>
          </a:p>
        </p:txBody>
      </p:sp>
      <p:sp>
        <p:nvSpPr>
          <p:cNvPr id="40" name="TextBox 39">
            <a:extLst>
              <a:ext uri="{FF2B5EF4-FFF2-40B4-BE49-F238E27FC236}">
                <a16:creationId xmlns:a16="http://schemas.microsoft.com/office/drawing/2014/main" id="{3484B949-740B-4F28-B4CD-34A475094611}"/>
              </a:ext>
            </a:extLst>
          </p:cNvPr>
          <p:cNvSpPr txBox="1"/>
          <p:nvPr/>
        </p:nvSpPr>
        <p:spPr>
          <a:xfrm>
            <a:off x="6895268" y="1278346"/>
            <a:ext cx="4204997" cy="369332"/>
          </a:xfrm>
          <a:prstGeom prst="rect">
            <a:avLst/>
          </a:prstGeom>
          <a:noFill/>
        </p:spPr>
        <p:txBody>
          <a:bodyPr wrap="none" rtlCol="0">
            <a:spAutoFit/>
          </a:bodyPr>
          <a:lstStyle/>
          <a:p>
            <a:r>
              <a:rPr lang="en-US" dirty="0"/>
              <a:t>WRITING COMPOSITION (plus ORAL?)</a:t>
            </a:r>
          </a:p>
        </p:txBody>
      </p:sp>
      <p:sp>
        <p:nvSpPr>
          <p:cNvPr id="17" name="TextBox 16">
            <a:extLst>
              <a:ext uri="{FF2B5EF4-FFF2-40B4-BE49-F238E27FC236}">
                <a16:creationId xmlns:a16="http://schemas.microsoft.com/office/drawing/2014/main" id="{F0B7F154-A025-4CE4-B0F5-EE9E0490F671}"/>
              </a:ext>
            </a:extLst>
          </p:cNvPr>
          <p:cNvSpPr txBox="1"/>
          <p:nvPr/>
        </p:nvSpPr>
        <p:spPr>
          <a:xfrm>
            <a:off x="6895268" y="1895113"/>
            <a:ext cx="2737929" cy="369332"/>
          </a:xfrm>
          <a:prstGeom prst="rect">
            <a:avLst/>
          </a:prstGeom>
          <a:noFill/>
        </p:spPr>
        <p:txBody>
          <a:bodyPr wrap="none" rtlCol="0">
            <a:spAutoFit/>
          </a:bodyPr>
          <a:lstStyle/>
          <a:p>
            <a:r>
              <a:rPr lang="en-US" dirty="0"/>
              <a:t>QUANTITATIVE REASONING</a:t>
            </a:r>
          </a:p>
        </p:txBody>
      </p:sp>
      <p:sp>
        <p:nvSpPr>
          <p:cNvPr id="18" name="TextBox 17">
            <a:extLst>
              <a:ext uri="{FF2B5EF4-FFF2-40B4-BE49-F238E27FC236}">
                <a16:creationId xmlns:a16="http://schemas.microsoft.com/office/drawing/2014/main" id="{5AB282EC-6218-45B6-94FB-72B95CD01F85}"/>
              </a:ext>
            </a:extLst>
          </p:cNvPr>
          <p:cNvSpPr txBox="1"/>
          <p:nvPr/>
        </p:nvSpPr>
        <p:spPr>
          <a:xfrm>
            <a:off x="6895844" y="2511474"/>
            <a:ext cx="2004075" cy="369332"/>
          </a:xfrm>
          <a:prstGeom prst="rect">
            <a:avLst/>
          </a:prstGeom>
          <a:noFill/>
        </p:spPr>
        <p:txBody>
          <a:bodyPr wrap="none" rtlCol="0">
            <a:spAutoFit/>
          </a:bodyPr>
          <a:lstStyle/>
          <a:p>
            <a:r>
              <a:rPr lang="en-US" dirty="0"/>
              <a:t>CRITICAL THINKING</a:t>
            </a:r>
          </a:p>
        </p:txBody>
      </p:sp>
      <p:sp>
        <p:nvSpPr>
          <p:cNvPr id="19" name="TextBox 18">
            <a:extLst>
              <a:ext uri="{FF2B5EF4-FFF2-40B4-BE49-F238E27FC236}">
                <a16:creationId xmlns:a16="http://schemas.microsoft.com/office/drawing/2014/main" id="{587D204E-36F5-4AD7-AAD0-E8EA8F312B1B}"/>
              </a:ext>
            </a:extLst>
          </p:cNvPr>
          <p:cNvSpPr txBox="1"/>
          <p:nvPr/>
        </p:nvSpPr>
        <p:spPr>
          <a:xfrm>
            <a:off x="6895268" y="3128241"/>
            <a:ext cx="2004651" cy="369332"/>
          </a:xfrm>
          <a:prstGeom prst="rect">
            <a:avLst/>
          </a:prstGeom>
          <a:noFill/>
        </p:spPr>
        <p:txBody>
          <a:bodyPr wrap="none" rtlCol="0">
            <a:spAutoFit/>
          </a:bodyPr>
          <a:lstStyle/>
          <a:p>
            <a:r>
              <a:rPr lang="en-US" dirty="0"/>
              <a:t>NATURAL SCIENCES</a:t>
            </a:r>
          </a:p>
        </p:txBody>
      </p:sp>
      <p:sp>
        <p:nvSpPr>
          <p:cNvPr id="20" name="TextBox 19">
            <a:extLst>
              <a:ext uri="{FF2B5EF4-FFF2-40B4-BE49-F238E27FC236}">
                <a16:creationId xmlns:a16="http://schemas.microsoft.com/office/drawing/2014/main" id="{688D32AE-6227-46F3-B67B-47AB2B7A26C1}"/>
              </a:ext>
            </a:extLst>
          </p:cNvPr>
          <p:cNvSpPr txBox="1"/>
          <p:nvPr/>
        </p:nvSpPr>
        <p:spPr>
          <a:xfrm>
            <a:off x="6895268" y="3744602"/>
            <a:ext cx="1795043" cy="369332"/>
          </a:xfrm>
          <a:prstGeom prst="rect">
            <a:avLst/>
          </a:prstGeom>
          <a:noFill/>
        </p:spPr>
        <p:txBody>
          <a:bodyPr wrap="none" rtlCol="0">
            <a:spAutoFit/>
          </a:bodyPr>
          <a:lstStyle/>
          <a:p>
            <a:r>
              <a:rPr lang="en-US" dirty="0"/>
              <a:t>SOCIAL SCIENCES</a:t>
            </a:r>
          </a:p>
        </p:txBody>
      </p:sp>
      <p:sp>
        <p:nvSpPr>
          <p:cNvPr id="31" name="TextBox 30">
            <a:extLst>
              <a:ext uri="{FF2B5EF4-FFF2-40B4-BE49-F238E27FC236}">
                <a16:creationId xmlns:a16="http://schemas.microsoft.com/office/drawing/2014/main" id="{2E20DD19-0E11-4548-88E9-EBFA2D42F721}"/>
              </a:ext>
            </a:extLst>
          </p:cNvPr>
          <p:cNvSpPr txBox="1"/>
          <p:nvPr/>
        </p:nvSpPr>
        <p:spPr>
          <a:xfrm>
            <a:off x="6895268" y="4360153"/>
            <a:ext cx="982641" cy="369332"/>
          </a:xfrm>
          <a:prstGeom prst="rect">
            <a:avLst/>
          </a:prstGeom>
          <a:noFill/>
        </p:spPr>
        <p:txBody>
          <a:bodyPr wrap="none" rtlCol="0">
            <a:spAutoFit/>
          </a:bodyPr>
          <a:lstStyle/>
          <a:p>
            <a:r>
              <a:rPr lang="en-US" dirty="0"/>
              <a:t>HISTORY</a:t>
            </a:r>
          </a:p>
        </p:txBody>
      </p:sp>
      <p:sp>
        <p:nvSpPr>
          <p:cNvPr id="39" name="TextBox 38">
            <a:extLst>
              <a:ext uri="{FF2B5EF4-FFF2-40B4-BE49-F238E27FC236}">
                <a16:creationId xmlns:a16="http://schemas.microsoft.com/office/drawing/2014/main" id="{9484D6AA-F593-47CC-B678-DBD65F598283}"/>
              </a:ext>
            </a:extLst>
          </p:cNvPr>
          <p:cNvSpPr txBox="1"/>
          <p:nvPr/>
        </p:nvSpPr>
        <p:spPr>
          <a:xfrm>
            <a:off x="6895268" y="4977325"/>
            <a:ext cx="3672800" cy="369332"/>
          </a:xfrm>
          <a:prstGeom prst="rect">
            <a:avLst/>
          </a:prstGeom>
          <a:noFill/>
        </p:spPr>
        <p:txBody>
          <a:bodyPr wrap="none" rtlCol="0">
            <a:spAutoFit/>
          </a:bodyPr>
          <a:lstStyle/>
          <a:p>
            <a:r>
              <a:rPr lang="en-US" dirty="0"/>
              <a:t>HUMANITIES (including Literature)</a:t>
            </a:r>
          </a:p>
        </p:txBody>
      </p:sp>
      <p:sp>
        <p:nvSpPr>
          <p:cNvPr id="23" name="TextBox 22">
            <a:extLst>
              <a:ext uri="{FF2B5EF4-FFF2-40B4-BE49-F238E27FC236}">
                <a16:creationId xmlns:a16="http://schemas.microsoft.com/office/drawing/2014/main" id="{BC683353-2723-4472-90E5-335ACD840206}"/>
              </a:ext>
            </a:extLst>
          </p:cNvPr>
          <p:cNvSpPr txBox="1"/>
          <p:nvPr/>
        </p:nvSpPr>
        <p:spPr>
          <a:xfrm>
            <a:off x="6895268" y="5594497"/>
            <a:ext cx="3495637" cy="369332"/>
          </a:xfrm>
          <a:prstGeom prst="rect">
            <a:avLst/>
          </a:prstGeom>
          <a:noFill/>
        </p:spPr>
        <p:txBody>
          <a:bodyPr wrap="none" rtlCol="0">
            <a:spAutoFit/>
          </a:bodyPr>
          <a:lstStyle/>
          <a:p>
            <a:r>
              <a:rPr lang="en-US" dirty="0"/>
              <a:t>CULTIVATING ARTISTIC AWARENESS</a:t>
            </a:r>
          </a:p>
        </p:txBody>
      </p:sp>
      <p:sp>
        <p:nvSpPr>
          <p:cNvPr id="24" name="TextBox 23">
            <a:extLst>
              <a:ext uri="{FF2B5EF4-FFF2-40B4-BE49-F238E27FC236}">
                <a16:creationId xmlns:a16="http://schemas.microsoft.com/office/drawing/2014/main" id="{DA6564BB-730F-4927-B5E6-9E2D17099AEE}"/>
              </a:ext>
            </a:extLst>
          </p:cNvPr>
          <p:cNvSpPr txBox="1"/>
          <p:nvPr/>
        </p:nvSpPr>
        <p:spPr>
          <a:xfrm>
            <a:off x="6895269" y="6211669"/>
            <a:ext cx="4329202" cy="646331"/>
          </a:xfrm>
          <a:prstGeom prst="rect">
            <a:avLst/>
          </a:prstGeom>
          <a:noFill/>
        </p:spPr>
        <p:txBody>
          <a:bodyPr wrap="square" rtlCol="0">
            <a:spAutoFit/>
          </a:bodyPr>
          <a:lstStyle/>
          <a:p>
            <a:r>
              <a:rPr lang="en-US" dirty="0"/>
              <a:t>GROWING AS AN INDIVIDUAL AND GLOBAL CITIZEN </a:t>
            </a:r>
          </a:p>
        </p:txBody>
      </p:sp>
      <p:cxnSp>
        <p:nvCxnSpPr>
          <p:cNvPr id="32" name="Connector: Curved 31" descr="One of the six competencies &quot;communicate effectively&quot; is connected to all general education categories listed. The connection to &quot;writing composition&quot; is emphasized. ">
            <a:extLst>
              <a:ext uri="{FF2B5EF4-FFF2-40B4-BE49-F238E27FC236}">
                <a16:creationId xmlns:a16="http://schemas.microsoft.com/office/drawing/2014/main" id="{5CE25E85-270D-4FF6-89A0-E491557420C9}"/>
              </a:ext>
            </a:extLst>
          </p:cNvPr>
          <p:cNvCxnSpPr>
            <a:cxnSpLocks/>
          </p:cNvCxnSpPr>
          <p:nvPr/>
        </p:nvCxnSpPr>
        <p:spPr>
          <a:xfrm flipV="1">
            <a:off x="3843752" y="845840"/>
            <a:ext cx="3051516" cy="1864180"/>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855A6FCD-BFE2-4969-8653-3BFD15A54B8B}"/>
              </a:ext>
              <a:ext uri="{C183D7F6-B498-43B3-948B-1728B52AA6E4}">
                <adec:decorative xmlns:adec="http://schemas.microsoft.com/office/drawing/2017/decorative" val="1"/>
              </a:ext>
            </a:extLst>
          </p:cNvPr>
          <p:cNvCxnSpPr>
            <a:cxnSpLocks/>
          </p:cNvCxnSpPr>
          <p:nvPr/>
        </p:nvCxnSpPr>
        <p:spPr>
          <a:xfrm flipV="1">
            <a:off x="3839786" y="2087009"/>
            <a:ext cx="2981822" cy="621124"/>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47648127-FC1E-4AD2-9EE8-A15491A0637E}"/>
              </a:ext>
              <a:ext uri="{C183D7F6-B498-43B3-948B-1728B52AA6E4}">
                <adec:decorative xmlns:adec="http://schemas.microsoft.com/office/drawing/2017/decorative" val="1"/>
              </a:ext>
            </a:extLst>
          </p:cNvPr>
          <p:cNvCxnSpPr>
            <a:cxnSpLocks/>
          </p:cNvCxnSpPr>
          <p:nvPr/>
        </p:nvCxnSpPr>
        <p:spPr>
          <a:xfrm>
            <a:off x="3839786" y="2749389"/>
            <a:ext cx="2981822" cy="588245"/>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CC763D23-2495-4319-A518-0B36F57C36B8}"/>
              </a:ext>
              <a:ext uri="{C183D7F6-B498-43B3-948B-1728B52AA6E4}">
                <adec:decorative xmlns:adec="http://schemas.microsoft.com/office/drawing/2017/decorative" val="1"/>
              </a:ext>
            </a:extLst>
          </p:cNvPr>
          <p:cNvCxnSpPr>
            <a:cxnSpLocks/>
          </p:cNvCxnSpPr>
          <p:nvPr/>
        </p:nvCxnSpPr>
        <p:spPr>
          <a:xfrm>
            <a:off x="3839786" y="2742132"/>
            <a:ext cx="2981822" cy="1187136"/>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6E32D085-BDCD-40CA-B067-7DC2021D3DFB}"/>
              </a:ext>
              <a:ext uri="{C183D7F6-B498-43B3-948B-1728B52AA6E4}">
                <adec:decorative xmlns:adec="http://schemas.microsoft.com/office/drawing/2017/decorative" val="1"/>
              </a:ext>
            </a:extLst>
          </p:cNvPr>
          <p:cNvCxnSpPr>
            <a:cxnSpLocks/>
          </p:cNvCxnSpPr>
          <p:nvPr/>
        </p:nvCxnSpPr>
        <p:spPr>
          <a:xfrm>
            <a:off x="3839786" y="2733127"/>
            <a:ext cx="2981822" cy="1830783"/>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ADDC0495-251B-4440-81C8-B1873864E156}"/>
              </a:ext>
              <a:ext uri="{C183D7F6-B498-43B3-948B-1728B52AA6E4}">
                <adec:decorative xmlns:adec="http://schemas.microsoft.com/office/drawing/2017/decorative" val="1"/>
              </a:ext>
            </a:extLst>
          </p:cNvPr>
          <p:cNvCxnSpPr>
            <a:cxnSpLocks/>
          </p:cNvCxnSpPr>
          <p:nvPr/>
        </p:nvCxnSpPr>
        <p:spPr>
          <a:xfrm>
            <a:off x="3805624" y="2746938"/>
            <a:ext cx="2993598" cy="2434144"/>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Curved 37">
            <a:extLst>
              <a:ext uri="{FF2B5EF4-FFF2-40B4-BE49-F238E27FC236}">
                <a16:creationId xmlns:a16="http://schemas.microsoft.com/office/drawing/2014/main" id="{4812C4DF-1624-4511-AC5D-901AD9A718B0}"/>
              </a:ext>
              <a:ext uri="{C183D7F6-B498-43B3-948B-1728B52AA6E4}">
                <adec:decorative xmlns:adec="http://schemas.microsoft.com/office/drawing/2017/decorative" val="1"/>
              </a:ext>
            </a:extLst>
          </p:cNvPr>
          <p:cNvCxnSpPr>
            <a:cxnSpLocks/>
          </p:cNvCxnSpPr>
          <p:nvPr/>
        </p:nvCxnSpPr>
        <p:spPr>
          <a:xfrm>
            <a:off x="3755465" y="2701440"/>
            <a:ext cx="3066143" cy="13386"/>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Arrow: Right 50">
            <a:extLst>
              <a:ext uri="{FF2B5EF4-FFF2-40B4-BE49-F238E27FC236}">
                <a16:creationId xmlns:a16="http://schemas.microsoft.com/office/drawing/2014/main" id="{F4B56067-4D8A-4260-9EC7-ADAD1A71EC78}"/>
              </a:ext>
              <a:ext uri="{C183D7F6-B498-43B3-948B-1728B52AA6E4}">
                <adec:decorative xmlns:adec="http://schemas.microsoft.com/office/drawing/2017/decorative" val="1"/>
              </a:ext>
            </a:extLst>
          </p:cNvPr>
          <p:cNvSpPr/>
          <p:nvPr/>
        </p:nvSpPr>
        <p:spPr>
          <a:xfrm rot="20226162">
            <a:off x="3543869" y="1964128"/>
            <a:ext cx="3410163" cy="3693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Connector: Curved 51">
            <a:extLst>
              <a:ext uri="{FF2B5EF4-FFF2-40B4-BE49-F238E27FC236}">
                <a16:creationId xmlns:a16="http://schemas.microsoft.com/office/drawing/2014/main" id="{A5506EE2-A6C1-4259-A0C8-E941D7951CEC}"/>
              </a:ext>
              <a:ext uri="{C183D7F6-B498-43B3-948B-1728B52AA6E4}">
                <adec:decorative xmlns:adec="http://schemas.microsoft.com/office/drawing/2017/decorative" val="1"/>
              </a:ext>
            </a:extLst>
          </p:cNvPr>
          <p:cNvCxnSpPr>
            <a:cxnSpLocks/>
          </p:cNvCxnSpPr>
          <p:nvPr/>
        </p:nvCxnSpPr>
        <p:spPr>
          <a:xfrm rot="16200000" flipH="1">
            <a:off x="5124407" y="4106682"/>
            <a:ext cx="1840243" cy="1477314"/>
          </a:xfrm>
          <a:prstGeom prst="curvedConnector3">
            <a:avLst>
              <a:gd name="adj1" fmla="val 98777"/>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Curved 52">
            <a:extLst>
              <a:ext uri="{FF2B5EF4-FFF2-40B4-BE49-F238E27FC236}">
                <a16:creationId xmlns:a16="http://schemas.microsoft.com/office/drawing/2014/main" id="{5D1CBFEF-5F37-47AC-A52D-20230BE48C21}"/>
              </a:ext>
              <a:ext uri="{C183D7F6-B498-43B3-948B-1728B52AA6E4}">
                <adec:decorative xmlns:adec="http://schemas.microsoft.com/office/drawing/2017/decorative" val="1"/>
              </a:ext>
            </a:extLst>
          </p:cNvPr>
          <p:cNvCxnSpPr>
            <a:cxnSpLocks/>
          </p:cNvCxnSpPr>
          <p:nvPr/>
        </p:nvCxnSpPr>
        <p:spPr>
          <a:xfrm rot="16200000" flipH="1">
            <a:off x="5170848" y="4698316"/>
            <a:ext cx="1840243" cy="1477314"/>
          </a:xfrm>
          <a:prstGeom prst="curvedConnector3">
            <a:avLst>
              <a:gd name="adj1" fmla="val 98777"/>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1609ACC6-BCE0-49D4-AFC9-C9D180C87F81}"/>
              </a:ext>
              <a:ext uri="{C183D7F6-B498-43B3-948B-1728B52AA6E4}">
                <adec:decorative xmlns:adec="http://schemas.microsoft.com/office/drawing/2017/decorative" val="1"/>
              </a:ext>
            </a:extLst>
          </p:cNvPr>
          <p:cNvSpPr/>
          <p:nvPr/>
        </p:nvSpPr>
        <p:spPr>
          <a:xfrm rot="21031847">
            <a:off x="3501692" y="2184582"/>
            <a:ext cx="193911" cy="280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mpetencies and Categories" hidden="1">
            <a:extLst>
              <a:ext uri="{FF2B5EF4-FFF2-40B4-BE49-F238E27FC236}">
                <a16:creationId xmlns:a16="http://schemas.microsoft.com/office/drawing/2014/main" id="{2E6A90A0-D4FB-4ABC-9ED3-AD5940BFDA3E}"/>
              </a:ext>
            </a:extLst>
          </p:cNvPr>
          <p:cNvSpPr>
            <a:spLocks noGrp="1"/>
          </p:cNvSpPr>
          <p:nvPr>
            <p:ph type="title"/>
          </p:nvPr>
        </p:nvSpPr>
        <p:spPr>
          <a:xfrm>
            <a:off x="786728" y="-1482628"/>
            <a:ext cx="10515600" cy="1325563"/>
          </a:xfrm>
        </p:spPr>
        <p:txBody>
          <a:bodyPr/>
          <a:lstStyle/>
          <a:p>
            <a:r>
              <a:rPr lang="en-US" dirty="0"/>
              <a:t>Competencies and Categories</a:t>
            </a:r>
          </a:p>
        </p:txBody>
      </p:sp>
    </p:spTree>
    <p:extLst>
      <p:ext uri="{BB962C8B-B14F-4D97-AF65-F5344CB8AC3E}">
        <p14:creationId xmlns:p14="http://schemas.microsoft.com/office/powerpoint/2010/main" val="4228915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29A0-2DD9-42C0-9AE9-345528616FF1}"/>
              </a:ext>
            </a:extLst>
          </p:cNvPr>
          <p:cNvSpPr>
            <a:spLocks noGrp="1"/>
          </p:cNvSpPr>
          <p:nvPr>
            <p:ph type="ctrTitle"/>
          </p:nvPr>
        </p:nvSpPr>
        <p:spPr/>
        <p:txBody>
          <a:bodyPr/>
          <a:lstStyle/>
          <a:p>
            <a:r>
              <a:rPr lang="en-US" dirty="0">
                <a:latin typeface="+mn-lt"/>
              </a:rPr>
              <a:t>Proposal</a:t>
            </a:r>
          </a:p>
        </p:txBody>
      </p:sp>
      <p:graphicFrame>
        <p:nvGraphicFramePr>
          <p:cNvPr id="4" name="Table 10">
            <a:extLst>
              <a:ext uri="{FF2B5EF4-FFF2-40B4-BE49-F238E27FC236}">
                <a16:creationId xmlns:a16="http://schemas.microsoft.com/office/drawing/2014/main" id="{A7BF22EC-34C1-48F8-90E7-E7909B399E2F}"/>
              </a:ext>
            </a:extLst>
          </p:cNvPr>
          <p:cNvGraphicFramePr>
            <a:graphicFrameLocks noGrp="1"/>
          </p:cNvGraphicFramePr>
          <p:nvPr>
            <p:extLst>
              <p:ext uri="{D42A27DB-BD31-4B8C-83A1-F6EECF244321}">
                <p14:modId xmlns:p14="http://schemas.microsoft.com/office/powerpoint/2010/main" val="441623073"/>
              </p:ext>
            </p:extLst>
          </p:nvPr>
        </p:nvGraphicFramePr>
        <p:xfrm>
          <a:off x="327171" y="1787686"/>
          <a:ext cx="6769916" cy="4513382"/>
        </p:xfrm>
        <a:graphic>
          <a:graphicData uri="http://schemas.openxmlformats.org/drawingml/2006/table">
            <a:tbl>
              <a:tblPr firstRow="1" bandRow="1">
                <a:tableStyleId>{D7AC3CCA-C797-4891-BE02-D94E43425B78}</a:tableStyleId>
              </a:tblPr>
              <a:tblGrid>
                <a:gridCol w="6769916">
                  <a:extLst>
                    <a:ext uri="{9D8B030D-6E8A-4147-A177-3AD203B41FA5}">
                      <a16:colId xmlns:a16="http://schemas.microsoft.com/office/drawing/2014/main" val="4163657871"/>
                    </a:ext>
                  </a:extLst>
                </a:gridCol>
              </a:tblGrid>
              <a:tr h="380290">
                <a:tc>
                  <a:txBody>
                    <a:bodyPr/>
                    <a:lstStyle/>
                    <a:p>
                      <a:r>
                        <a:rPr lang="en-US" b="1" dirty="0">
                          <a:solidFill>
                            <a:schemeClr val="tx1"/>
                          </a:solidFill>
                        </a:rPr>
                        <a:t>STRENGTHENING FOUNDATIONS (15-16)</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1804764970"/>
                  </a:ext>
                </a:extLst>
              </a:tr>
              <a:tr h="968343">
                <a:tc>
                  <a:txBody>
                    <a:bodyPr/>
                    <a:lstStyle/>
                    <a:p>
                      <a:r>
                        <a:rPr lang="en-US" b="0" dirty="0">
                          <a:solidFill>
                            <a:schemeClr val="tx1"/>
                          </a:solidFill>
                        </a:rPr>
                        <a:t>ENGL 1010 and ENGL 1020 (6)</a:t>
                      </a:r>
                    </a:p>
                    <a:p>
                      <a:r>
                        <a:rPr lang="en-US" dirty="0">
                          <a:solidFill>
                            <a:schemeClr val="tx1"/>
                          </a:solidFill>
                        </a:rPr>
                        <a:t>Quantitative Reasoning (3-4)</a:t>
                      </a:r>
                    </a:p>
                    <a:p>
                      <a:r>
                        <a:rPr lang="en-US" dirty="0">
                          <a:solidFill>
                            <a:schemeClr val="tx1"/>
                          </a:solidFill>
                        </a:rPr>
                        <a:t>Critical Thinking (3)</a:t>
                      </a:r>
                    </a:p>
                    <a:p>
                      <a:r>
                        <a:rPr lang="en-US" dirty="0">
                          <a:solidFill>
                            <a:schemeClr val="tx1"/>
                          </a:solidFill>
                          <a:latin typeface="+mn-lt"/>
                        </a:rPr>
                        <a:t>??????? (3)</a:t>
                      </a:r>
                    </a:p>
                  </a:txBody>
                  <a:tcPr>
                    <a:solidFill>
                      <a:schemeClr val="bg1">
                        <a:lumMod val="85000"/>
                      </a:schemeClr>
                    </a:solidFill>
                  </a:tcPr>
                </a:tc>
                <a:extLst>
                  <a:ext uri="{0D108BD9-81ED-4DB2-BD59-A6C34878D82A}">
                    <a16:rowId xmlns:a16="http://schemas.microsoft.com/office/drawing/2014/main" val="3002758582"/>
                  </a:ext>
                </a:extLst>
              </a:tr>
              <a:tr h="374337">
                <a:tc>
                  <a:txBody>
                    <a:bodyPr/>
                    <a:lstStyle/>
                    <a:p>
                      <a:r>
                        <a:rPr lang="en-US" b="1" dirty="0">
                          <a:solidFill>
                            <a:schemeClr val="tx1"/>
                          </a:solidFill>
                        </a:rPr>
                        <a:t>UNDERSTANDING NATURAL AND SOCIAL WORLDS (10-11)</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1460654362"/>
                  </a:ext>
                </a:extLst>
              </a:tr>
              <a:tr h="628485">
                <a:tc>
                  <a:txBody>
                    <a:bodyPr/>
                    <a:lstStyle/>
                    <a:p>
                      <a:r>
                        <a:rPr lang="en-US" dirty="0">
                          <a:solidFill>
                            <a:schemeClr val="tx1"/>
                          </a:solidFill>
                        </a:rPr>
                        <a:t>Natural Sciences (at least 4)</a:t>
                      </a:r>
                    </a:p>
                    <a:p>
                      <a:r>
                        <a:rPr lang="en-US" dirty="0">
                          <a:solidFill>
                            <a:schemeClr val="tx1"/>
                          </a:solidFill>
                        </a:rPr>
                        <a:t>Social/Behavioral Sciences (at least 3)</a:t>
                      </a:r>
                      <a:endParaRPr lang="en-US" dirty="0">
                        <a:solidFill>
                          <a:schemeClr val="tx1"/>
                        </a:solidFill>
                        <a:latin typeface="+mj-lt"/>
                      </a:endParaRPr>
                    </a:p>
                  </a:txBody>
                  <a:tcPr/>
                </a:tc>
                <a:extLst>
                  <a:ext uri="{0D108BD9-81ED-4DB2-BD59-A6C34878D82A}">
                    <a16:rowId xmlns:a16="http://schemas.microsoft.com/office/drawing/2014/main" val="2188054707"/>
                  </a:ext>
                </a:extLst>
              </a:tr>
              <a:tr h="367213">
                <a:tc>
                  <a:txBody>
                    <a:bodyPr/>
                    <a:lstStyle/>
                    <a:p>
                      <a:r>
                        <a:rPr lang="en-US" b="1" dirty="0">
                          <a:solidFill>
                            <a:schemeClr val="tx1"/>
                          </a:solidFill>
                        </a:rPr>
                        <a:t>EXPLORING CONNECTIONS (9)</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667413778"/>
                  </a:ext>
                </a:extLst>
              </a:tr>
              <a:tr h="642623">
                <a:tc>
                  <a:txBody>
                    <a:bodyPr/>
                    <a:lstStyle/>
                    <a:p>
                      <a:r>
                        <a:rPr lang="en-US" b="0" dirty="0">
                          <a:solidFill>
                            <a:schemeClr val="tx1"/>
                          </a:solidFill>
                        </a:rPr>
                        <a:t>History (at least 3)</a:t>
                      </a:r>
                    </a:p>
                    <a:p>
                      <a:r>
                        <a:rPr lang="en-US" b="0" dirty="0">
                          <a:solidFill>
                            <a:schemeClr val="tx1"/>
                          </a:solidFill>
                        </a:rPr>
                        <a:t>Humanities outside of History (at least 3)</a:t>
                      </a:r>
                      <a:endParaRPr lang="en-US" b="0" dirty="0">
                        <a:solidFill>
                          <a:schemeClr val="tx1"/>
                        </a:solidFill>
                        <a:latin typeface="+mj-lt"/>
                      </a:endParaRPr>
                    </a:p>
                  </a:txBody>
                  <a:tcPr/>
                </a:tc>
                <a:extLst>
                  <a:ext uri="{0D108BD9-81ED-4DB2-BD59-A6C34878D82A}">
                    <a16:rowId xmlns:a16="http://schemas.microsoft.com/office/drawing/2014/main" val="2883986484"/>
                  </a:ext>
                </a:extLst>
              </a:tr>
              <a:tr h="414527">
                <a:tc>
                  <a:txBody>
                    <a:bodyPr/>
                    <a:lstStyle/>
                    <a:p>
                      <a:r>
                        <a:rPr lang="en-US" b="1" dirty="0">
                          <a:solidFill>
                            <a:schemeClr val="tx1"/>
                          </a:solidFill>
                        </a:rPr>
                        <a:t>CULTIVATING ARTISTIC AWARENESS (3)</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440702653"/>
                  </a:ext>
                </a:extLst>
              </a:tr>
              <a:tr h="505592">
                <a:tc>
                  <a:txBody>
                    <a:bodyPr/>
                    <a:lstStyle/>
                    <a:p>
                      <a:r>
                        <a:rPr lang="en-US" b="1" dirty="0">
                          <a:solidFill>
                            <a:schemeClr val="tx1"/>
                          </a:solidFill>
                        </a:rPr>
                        <a:t>GROWING AS AN INDIVIDUAL AND GLOBAL CITIZEN (3-4)</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2239381321"/>
                  </a:ext>
                </a:extLst>
              </a:tr>
            </a:tbl>
          </a:graphicData>
        </a:graphic>
      </p:graphicFrame>
      <p:sp>
        <p:nvSpPr>
          <p:cNvPr id="5" name="Content Placeholder 2">
            <a:extLst>
              <a:ext uri="{FF2B5EF4-FFF2-40B4-BE49-F238E27FC236}">
                <a16:creationId xmlns:a16="http://schemas.microsoft.com/office/drawing/2014/main" id="{F9AABDC7-16A1-4EA2-9E2E-F6C27698AAAD}"/>
              </a:ext>
            </a:extLst>
          </p:cNvPr>
          <p:cNvSpPr>
            <a:spLocks noGrp="1"/>
          </p:cNvSpPr>
          <p:nvPr>
            <p:ph sz="quarter" idx="13"/>
          </p:nvPr>
        </p:nvSpPr>
        <p:spPr>
          <a:xfrm>
            <a:off x="6862194" y="1815515"/>
            <a:ext cx="5223789" cy="4785116"/>
          </a:xfrm>
        </p:spPr>
        <p:txBody>
          <a:bodyPr>
            <a:normAutofit/>
          </a:bodyPr>
          <a:lstStyle/>
          <a:p>
            <a:pPr marL="457200" lvl="1" indent="0">
              <a:buNone/>
            </a:pPr>
            <a:r>
              <a:rPr lang="en-US" sz="2000" dirty="0">
                <a:latin typeface="+mn-lt"/>
              </a:rPr>
              <a:t>Transparent, with HITPs:</a:t>
            </a:r>
          </a:p>
          <a:p>
            <a:pPr marL="457200" lvl="1" indent="0">
              <a:buNone/>
            </a:pPr>
            <a:endParaRPr lang="en-US" sz="2000" dirty="0">
              <a:latin typeface="+mn-lt"/>
            </a:endParaRPr>
          </a:p>
          <a:p>
            <a:pPr lvl="1"/>
            <a:r>
              <a:rPr lang="en-US" sz="2000" dirty="0">
                <a:latin typeface="+mn-lt"/>
              </a:rPr>
              <a:t>Clear learning outcomes for each category and subcategory</a:t>
            </a:r>
          </a:p>
          <a:p>
            <a:pPr lvl="1"/>
            <a:r>
              <a:rPr lang="en-US" sz="2000" dirty="0">
                <a:latin typeface="+mn-lt"/>
              </a:rPr>
              <a:t>FYE includes discussion of </a:t>
            </a:r>
            <a:r>
              <a:rPr lang="en-US" sz="2000" i="1" dirty="0">
                <a:latin typeface="+mn-lt"/>
              </a:rPr>
              <a:t>why</a:t>
            </a:r>
            <a:r>
              <a:rPr lang="en-US" sz="2000" dirty="0">
                <a:latin typeface="+mn-lt"/>
              </a:rPr>
              <a:t> education matters (instrumental and non-instrumental)</a:t>
            </a:r>
          </a:p>
          <a:p>
            <a:pPr lvl="1"/>
            <a:r>
              <a:rPr lang="en-US" sz="2000" dirty="0">
                <a:latin typeface="+mn-lt"/>
              </a:rPr>
              <a:t>Students understand why LOs are valuable and how proficiency can be improved</a:t>
            </a:r>
          </a:p>
          <a:p>
            <a:pPr lvl="1"/>
            <a:r>
              <a:rPr lang="en-US" sz="2000" dirty="0">
                <a:latin typeface="+mn-lt"/>
              </a:rPr>
              <a:t>High-impact teaching practices</a:t>
            </a:r>
          </a:p>
          <a:p>
            <a:pPr lvl="2"/>
            <a:r>
              <a:rPr lang="en-US" dirty="0">
                <a:latin typeface="+mn-lt"/>
              </a:rPr>
              <a:t>The CTE is assisting us in preparing faculty support for HITPs.</a:t>
            </a:r>
          </a:p>
          <a:p>
            <a:pPr lvl="2"/>
            <a:endParaRPr lang="en-US" sz="1600" dirty="0">
              <a:latin typeface="+mn-lt"/>
            </a:endParaRPr>
          </a:p>
        </p:txBody>
      </p:sp>
    </p:spTree>
    <p:extLst>
      <p:ext uri="{BB962C8B-B14F-4D97-AF65-F5344CB8AC3E}">
        <p14:creationId xmlns:p14="http://schemas.microsoft.com/office/powerpoint/2010/main" val="233007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29A0-2DD9-42C0-9AE9-345528616FF1}"/>
              </a:ext>
            </a:extLst>
          </p:cNvPr>
          <p:cNvSpPr>
            <a:spLocks noGrp="1"/>
          </p:cNvSpPr>
          <p:nvPr>
            <p:ph type="ctrTitle"/>
          </p:nvPr>
        </p:nvSpPr>
        <p:spPr/>
        <p:txBody>
          <a:bodyPr/>
          <a:lstStyle/>
          <a:p>
            <a:r>
              <a:rPr lang="en-US" dirty="0">
                <a:latin typeface="+mn-lt"/>
              </a:rPr>
              <a:t>Proposal</a:t>
            </a:r>
          </a:p>
        </p:txBody>
      </p:sp>
      <p:sp>
        <p:nvSpPr>
          <p:cNvPr id="5" name="Content Placeholder 2">
            <a:extLst>
              <a:ext uri="{FF2B5EF4-FFF2-40B4-BE49-F238E27FC236}">
                <a16:creationId xmlns:a16="http://schemas.microsoft.com/office/drawing/2014/main" id="{F9AABDC7-16A1-4EA2-9E2E-F6C27698AAAD}"/>
              </a:ext>
            </a:extLst>
          </p:cNvPr>
          <p:cNvSpPr>
            <a:spLocks noGrp="1"/>
          </p:cNvSpPr>
          <p:nvPr>
            <p:ph sz="quarter" idx="13"/>
          </p:nvPr>
        </p:nvSpPr>
        <p:spPr>
          <a:xfrm>
            <a:off x="6862195" y="1815514"/>
            <a:ext cx="5033394" cy="4669175"/>
          </a:xfrm>
        </p:spPr>
        <p:txBody>
          <a:bodyPr>
            <a:normAutofit fontScale="92500" lnSpcReduction="10000"/>
          </a:bodyPr>
          <a:lstStyle/>
          <a:p>
            <a:pPr marL="457200" lvl="1" indent="0">
              <a:buNone/>
            </a:pPr>
            <a:r>
              <a:rPr lang="en-US" dirty="0">
                <a:latin typeface="+mn-lt"/>
              </a:rPr>
              <a:t>Integration and flexibility:</a:t>
            </a:r>
          </a:p>
          <a:p>
            <a:pPr marL="457200" lvl="1" indent="0">
              <a:buNone/>
            </a:pPr>
            <a:r>
              <a:rPr lang="en-US" dirty="0">
                <a:latin typeface="+mn-lt"/>
              </a:rPr>
              <a:t>	with major/minor programs</a:t>
            </a:r>
          </a:p>
          <a:p>
            <a:pPr marL="457200" lvl="1" indent="0">
              <a:buNone/>
            </a:pPr>
            <a:r>
              <a:rPr lang="en-US" dirty="0">
                <a:latin typeface="+mn-lt"/>
              </a:rPr>
              <a:t>	within general education</a:t>
            </a:r>
          </a:p>
          <a:p>
            <a:pPr marL="457200" lvl="1" indent="0">
              <a:buNone/>
            </a:pPr>
            <a:r>
              <a:rPr lang="en-US" dirty="0">
                <a:latin typeface="+mn-lt"/>
              </a:rPr>
              <a:t>	with career plans</a:t>
            </a:r>
          </a:p>
          <a:p>
            <a:pPr lvl="1"/>
            <a:endParaRPr lang="en-US" dirty="0">
              <a:latin typeface="+mn-lt"/>
            </a:endParaRPr>
          </a:p>
          <a:p>
            <a:pPr lvl="1"/>
            <a:r>
              <a:rPr lang="en-US" dirty="0">
                <a:latin typeface="+mn-lt"/>
              </a:rPr>
              <a:t>More flexibility within categories</a:t>
            </a:r>
          </a:p>
          <a:p>
            <a:pPr lvl="1"/>
            <a:r>
              <a:rPr lang="en-US" dirty="0">
                <a:latin typeface="+mn-lt"/>
              </a:rPr>
              <a:t>More choices across and within subcategories</a:t>
            </a:r>
          </a:p>
          <a:p>
            <a:pPr lvl="1"/>
            <a:r>
              <a:rPr lang="en-US" dirty="0">
                <a:latin typeface="+mn-lt"/>
              </a:rPr>
              <a:t>Focuses</a:t>
            </a:r>
          </a:p>
          <a:p>
            <a:pPr lvl="2"/>
            <a:r>
              <a:rPr lang="en-US" sz="2400" dirty="0">
                <a:latin typeface="+mn-lt"/>
              </a:rPr>
              <a:t>Previously described as Badges, these encourage students to explore a unifying theme from the perspective of multiple disciplinary lenses.</a:t>
            </a:r>
          </a:p>
        </p:txBody>
      </p:sp>
      <p:graphicFrame>
        <p:nvGraphicFramePr>
          <p:cNvPr id="6" name="Table 10">
            <a:extLst>
              <a:ext uri="{FF2B5EF4-FFF2-40B4-BE49-F238E27FC236}">
                <a16:creationId xmlns:a16="http://schemas.microsoft.com/office/drawing/2014/main" id="{ABE8664B-E424-4493-8CB9-408954DD50FB}"/>
              </a:ext>
            </a:extLst>
          </p:cNvPr>
          <p:cNvGraphicFramePr>
            <a:graphicFrameLocks noGrp="1"/>
          </p:cNvGraphicFramePr>
          <p:nvPr>
            <p:extLst>
              <p:ext uri="{D42A27DB-BD31-4B8C-83A1-F6EECF244321}">
                <p14:modId xmlns:p14="http://schemas.microsoft.com/office/powerpoint/2010/main" val="2275914522"/>
              </p:ext>
            </p:extLst>
          </p:nvPr>
        </p:nvGraphicFramePr>
        <p:xfrm>
          <a:off x="327171" y="1787686"/>
          <a:ext cx="6769916" cy="4513382"/>
        </p:xfrm>
        <a:graphic>
          <a:graphicData uri="http://schemas.openxmlformats.org/drawingml/2006/table">
            <a:tbl>
              <a:tblPr firstRow="1" bandRow="1">
                <a:tableStyleId>{D7AC3CCA-C797-4891-BE02-D94E43425B78}</a:tableStyleId>
              </a:tblPr>
              <a:tblGrid>
                <a:gridCol w="6769916">
                  <a:extLst>
                    <a:ext uri="{9D8B030D-6E8A-4147-A177-3AD203B41FA5}">
                      <a16:colId xmlns:a16="http://schemas.microsoft.com/office/drawing/2014/main" val="4163657871"/>
                    </a:ext>
                  </a:extLst>
                </a:gridCol>
              </a:tblGrid>
              <a:tr h="380290">
                <a:tc>
                  <a:txBody>
                    <a:bodyPr/>
                    <a:lstStyle/>
                    <a:p>
                      <a:r>
                        <a:rPr lang="en-US" b="1" dirty="0">
                          <a:solidFill>
                            <a:schemeClr val="tx1"/>
                          </a:solidFill>
                        </a:rPr>
                        <a:t>STRENGTHENING FOUNDATIONS (15-16)</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1804764970"/>
                  </a:ext>
                </a:extLst>
              </a:tr>
              <a:tr h="968343">
                <a:tc>
                  <a:txBody>
                    <a:bodyPr/>
                    <a:lstStyle/>
                    <a:p>
                      <a:r>
                        <a:rPr lang="en-US" b="0" dirty="0">
                          <a:solidFill>
                            <a:schemeClr val="tx1"/>
                          </a:solidFill>
                        </a:rPr>
                        <a:t>ENGL 1010 and ENGL 1020 (6)</a:t>
                      </a:r>
                    </a:p>
                    <a:p>
                      <a:r>
                        <a:rPr lang="en-US" dirty="0">
                          <a:solidFill>
                            <a:schemeClr val="tx1"/>
                          </a:solidFill>
                        </a:rPr>
                        <a:t>Quantitative Reasoning (3-4)</a:t>
                      </a:r>
                    </a:p>
                    <a:p>
                      <a:r>
                        <a:rPr lang="en-US" dirty="0">
                          <a:solidFill>
                            <a:schemeClr val="tx1"/>
                          </a:solidFill>
                        </a:rPr>
                        <a:t>Critical Thinking (3)</a:t>
                      </a:r>
                    </a:p>
                    <a:p>
                      <a:r>
                        <a:rPr lang="en-US" dirty="0">
                          <a:solidFill>
                            <a:schemeClr val="tx1"/>
                          </a:solidFill>
                          <a:latin typeface="+mn-lt"/>
                        </a:rPr>
                        <a:t>??????? (3)</a:t>
                      </a:r>
                    </a:p>
                  </a:txBody>
                  <a:tcPr>
                    <a:solidFill>
                      <a:schemeClr val="bg1">
                        <a:lumMod val="85000"/>
                      </a:schemeClr>
                    </a:solidFill>
                  </a:tcPr>
                </a:tc>
                <a:extLst>
                  <a:ext uri="{0D108BD9-81ED-4DB2-BD59-A6C34878D82A}">
                    <a16:rowId xmlns:a16="http://schemas.microsoft.com/office/drawing/2014/main" val="3002758582"/>
                  </a:ext>
                </a:extLst>
              </a:tr>
              <a:tr h="374337">
                <a:tc>
                  <a:txBody>
                    <a:bodyPr/>
                    <a:lstStyle/>
                    <a:p>
                      <a:r>
                        <a:rPr lang="en-US" b="1" dirty="0">
                          <a:solidFill>
                            <a:schemeClr val="tx1"/>
                          </a:solidFill>
                        </a:rPr>
                        <a:t>UNDERSTANDING NATURAL AND SOCIAL WORLDS (10-11)</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1460654362"/>
                  </a:ext>
                </a:extLst>
              </a:tr>
              <a:tr h="628485">
                <a:tc>
                  <a:txBody>
                    <a:bodyPr/>
                    <a:lstStyle/>
                    <a:p>
                      <a:r>
                        <a:rPr lang="en-US" dirty="0">
                          <a:solidFill>
                            <a:schemeClr val="tx1"/>
                          </a:solidFill>
                        </a:rPr>
                        <a:t>Natural Sciences (at least 4)</a:t>
                      </a:r>
                    </a:p>
                    <a:p>
                      <a:r>
                        <a:rPr lang="en-US" dirty="0">
                          <a:solidFill>
                            <a:schemeClr val="tx1"/>
                          </a:solidFill>
                        </a:rPr>
                        <a:t>Social/Behavioral Sciences (at least 3)</a:t>
                      </a:r>
                      <a:endParaRPr lang="en-US" dirty="0">
                        <a:solidFill>
                          <a:schemeClr val="tx1"/>
                        </a:solidFill>
                        <a:latin typeface="+mj-lt"/>
                      </a:endParaRPr>
                    </a:p>
                  </a:txBody>
                  <a:tcPr/>
                </a:tc>
                <a:extLst>
                  <a:ext uri="{0D108BD9-81ED-4DB2-BD59-A6C34878D82A}">
                    <a16:rowId xmlns:a16="http://schemas.microsoft.com/office/drawing/2014/main" val="2188054707"/>
                  </a:ext>
                </a:extLst>
              </a:tr>
              <a:tr h="367213">
                <a:tc>
                  <a:txBody>
                    <a:bodyPr/>
                    <a:lstStyle/>
                    <a:p>
                      <a:r>
                        <a:rPr lang="en-US" b="1" dirty="0">
                          <a:solidFill>
                            <a:schemeClr val="tx1"/>
                          </a:solidFill>
                        </a:rPr>
                        <a:t>EXPLORING CONNECTIONS (9)</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667413778"/>
                  </a:ext>
                </a:extLst>
              </a:tr>
              <a:tr h="642623">
                <a:tc>
                  <a:txBody>
                    <a:bodyPr/>
                    <a:lstStyle/>
                    <a:p>
                      <a:r>
                        <a:rPr lang="en-US" b="0" dirty="0">
                          <a:solidFill>
                            <a:schemeClr val="tx1"/>
                          </a:solidFill>
                        </a:rPr>
                        <a:t>History (at least 3)</a:t>
                      </a:r>
                    </a:p>
                    <a:p>
                      <a:r>
                        <a:rPr lang="en-US" b="0" dirty="0">
                          <a:solidFill>
                            <a:schemeClr val="tx1"/>
                          </a:solidFill>
                        </a:rPr>
                        <a:t>Humanities outside of History (at least 3)</a:t>
                      </a:r>
                      <a:endParaRPr lang="en-US" b="0" dirty="0">
                        <a:solidFill>
                          <a:schemeClr val="tx1"/>
                        </a:solidFill>
                        <a:latin typeface="+mj-lt"/>
                      </a:endParaRPr>
                    </a:p>
                  </a:txBody>
                  <a:tcPr/>
                </a:tc>
                <a:extLst>
                  <a:ext uri="{0D108BD9-81ED-4DB2-BD59-A6C34878D82A}">
                    <a16:rowId xmlns:a16="http://schemas.microsoft.com/office/drawing/2014/main" val="2883986484"/>
                  </a:ext>
                </a:extLst>
              </a:tr>
              <a:tr h="414527">
                <a:tc>
                  <a:txBody>
                    <a:bodyPr/>
                    <a:lstStyle/>
                    <a:p>
                      <a:r>
                        <a:rPr lang="en-US" b="1" dirty="0">
                          <a:solidFill>
                            <a:schemeClr val="tx1"/>
                          </a:solidFill>
                        </a:rPr>
                        <a:t>CULTIVATING ARTISTIC AWARENESS (3)</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440702653"/>
                  </a:ext>
                </a:extLst>
              </a:tr>
              <a:tr h="505592">
                <a:tc>
                  <a:txBody>
                    <a:bodyPr/>
                    <a:lstStyle/>
                    <a:p>
                      <a:r>
                        <a:rPr lang="en-US" b="1" dirty="0">
                          <a:solidFill>
                            <a:schemeClr val="tx1"/>
                          </a:solidFill>
                        </a:rPr>
                        <a:t>GROWING AS AN INDIVIDUAL AND GLOBAL CITIZEN (3-4)</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2239381321"/>
                  </a:ext>
                </a:extLst>
              </a:tr>
            </a:tbl>
          </a:graphicData>
        </a:graphic>
      </p:graphicFrame>
    </p:spTree>
    <p:extLst>
      <p:ext uri="{BB962C8B-B14F-4D97-AF65-F5344CB8AC3E}">
        <p14:creationId xmlns:p14="http://schemas.microsoft.com/office/powerpoint/2010/main" val="396461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71D5-D5FC-4F0C-8FF0-AF8971AC4437}"/>
              </a:ext>
            </a:extLst>
          </p:cNvPr>
          <p:cNvSpPr>
            <a:spLocks noGrp="1"/>
          </p:cNvSpPr>
          <p:nvPr>
            <p:ph type="ctrTitle"/>
          </p:nvPr>
        </p:nvSpPr>
        <p:spPr/>
        <p:txBody>
          <a:bodyPr/>
          <a:lstStyle/>
          <a:p>
            <a:r>
              <a:rPr lang="en-US" dirty="0"/>
              <a:t>Feedback</a:t>
            </a:r>
          </a:p>
        </p:txBody>
      </p:sp>
      <p:sp>
        <p:nvSpPr>
          <p:cNvPr id="3" name="Content Placeholder 2">
            <a:extLst>
              <a:ext uri="{FF2B5EF4-FFF2-40B4-BE49-F238E27FC236}">
                <a16:creationId xmlns:a16="http://schemas.microsoft.com/office/drawing/2014/main" id="{7E53B362-3D9C-4477-81C3-EC1257660932}"/>
              </a:ext>
            </a:extLst>
          </p:cNvPr>
          <p:cNvSpPr>
            <a:spLocks noGrp="1"/>
          </p:cNvSpPr>
          <p:nvPr>
            <p:ph sz="quarter" idx="13"/>
          </p:nvPr>
        </p:nvSpPr>
        <p:spPr>
          <a:xfrm>
            <a:off x="5316798" y="4110606"/>
            <a:ext cx="6301510" cy="2442474"/>
          </a:xfrm>
        </p:spPr>
        <p:txBody>
          <a:bodyPr/>
          <a:lstStyle/>
          <a:p>
            <a:r>
              <a:rPr lang="en-US" dirty="0">
                <a:latin typeface="+mn-lt"/>
              </a:rPr>
              <a:t>Lots of excitement!</a:t>
            </a:r>
          </a:p>
          <a:p>
            <a:r>
              <a:rPr lang="en-US" dirty="0">
                <a:latin typeface="+mn-lt"/>
              </a:rPr>
              <a:t>Questions about process and timing</a:t>
            </a:r>
          </a:p>
          <a:p>
            <a:r>
              <a:rPr lang="en-US" dirty="0">
                <a:latin typeface="+mn-lt"/>
              </a:rPr>
              <a:t>Suggestions for FYE</a:t>
            </a:r>
          </a:p>
          <a:p>
            <a:r>
              <a:rPr lang="en-US" dirty="0">
                <a:latin typeface="+mn-lt"/>
              </a:rPr>
              <a:t>Questions about required credit hours</a:t>
            </a:r>
          </a:p>
        </p:txBody>
      </p:sp>
    </p:spTree>
    <p:extLst>
      <p:ext uri="{BB962C8B-B14F-4D97-AF65-F5344CB8AC3E}">
        <p14:creationId xmlns:p14="http://schemas.microsoft.com/office/powerpoint/2010/main" val="219309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648B5-6BDD-45FB-B7CB-FBCEF933FBAB}"/>
              </a:ext>
            </a:extLst>
          </p:cNvPr>
          <p:cNvSpPr>
            <a:spLocks noGrp="1"/>
          </p:cNvSpPr>
          <p:nvPr>
            <p:ph type="ctrTitle"/>
          </p:nvPr>
        </p:nvSpPr>
        <p:spPr/>
        <p:txBody>
          <a:bodyPr/>
          <a:lstStyle/>
          <a:p>
            <a:r>
              <a:rPr lang="en-US" dirty="0"/>
              <a:t>Next steps:</a:t>
            </a:r>
          </a:p>
        </p:txBody>
      </p:sp>
      <p:sp>
        <p:nvSpPr>
          <p:cNvPr id="3" name="Content Placeholder 2">
            <a:extLst>
              <a:ext uri="{FF2B5EF4-FFF2-40B4-BE49-F238E27FC236}">
                <a16:creationId xmlns:a16="http://schemas.microsoft.com/office/drawing/2014/main" id="{216FEF2F-8D4F-4895-B4A6-EB4DCD523754}"/>
              </a:ext>
            </a:extLst>
          </p:cNvPr>
          <p:cNvSpPr>
            <a:spLocks noGrp="1"/>
          </p:cNvSpPr>
          <p:nvPr>
            <p:ph sz="quarter" idx="13"/>
          </p:nvPr>
        </p:nvSpPr>
        <p:spPr>
          <a:xfrm>
            <a:off x="5167619" y="4030026"/>
            <a:ext cx="6756912" cy="2430444"/>
          </a:xfrm>
        </p:spPr>
        <p:txBody>
          <a:bodyPr>
            <a:noAutofit/>
          </a:bodyPr>
          <a:lstStyle/>
          <a:p>
            <a:pPr marL="0" indent="0">
              <a:buNone/>
            </a:pPr>
            <a:r>
              <a:rPr lang="en-US" sz="2300" u="sng" dirty="0">
                <a:latin typeface="+mn-lt"/>
              </a:rPr>
              <a:t>Proposal</a:t>
            </a:r>
          </a:p>
          <a:p>
            <a:r>
              <a:rPr lang="en-US" sz="2300" dirty="0">
                <a:latin typeface="+mn-lt"/>
              </a:rPr>
              <a:t>Comments and feedback through January 8</a:t>
            </a:r>
            <a:r>
              <a:rPr lang="en-US" sz="2300" baseline="30000" dirty="0">
                <a:latin typeface="+mn-lt"/>
              </a:rPr>
              <a:t>th</a:t>
            </a:r>
            <a:r>
              <a:rPr lang="en-US" sz="2300" dirty="0">
                <a:latin typeface="+mn-lt"/>
              </a:rPr>
              <a:t> </a:t>
            </a:r>
          </a:p>
          <a:p>
            <a:r>
              <a:rPr lang="en-US" sz="2300" dirty="0">
                <a:latin typeface="+mn-lt"/>
              </a:rPr>
              <a:t>Finalize written report</a:t>
            </a:r>
          </a:p>
          <a:p>
            <a:pPr lvl="1"/>
            <a:r>
              <a:rPr lang="en-US" sz="2300" dirty="0">
                <a:latin typeface="+mn-lt"/>
              </a:rPr>
              <a:t>Academic Council, GEAC, University Council, Faculty Senate, Dean’s Council </a:t>
            </a:r>
          </a:p>
          <a:p>
            <a:pPr lvl="1"/>
            <a:r>
              <a:rPr lang="en-US" sz="2300" dirty="0">
                <a:latin typeface="+mn-lt"/>
              </a:rPr>
              <a:t>Present to Board (2/16)</a:t>
            </a:r>
          </a:p>
          <a:p>
            <a:pPr lvl="1"/>
            <a:endParaRPr lang="en-US" sz="2300" dirty="0">
              <a:latin typeface="+mn-lt"/>
            </a:endParaRPr>
          </a:p>
        </p:txBody>
      </p:sp>
    </p:spTree>
    <p:extLst>
      <p:ext uri="{BB962C8B-B14F-4D97-AF65-F5344CB8AC3E}">
        <p14:creationId xmlns:p14="http://schemas.microsoft.com/office/powerpoint/2010/main" val="25940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648B5-6BDD-45FB-B7CB-FBCEF933FBAB}"/>
              </a:ext>
            </a:extLst>
          </p:cNvPr>
          <p:cNvSpPr>
            <a:spLocks noGrp="1"/>
          </p:cNvSpPr>
          <p:nvPr>
            <p:ph type="ctrTitle"/>
          </p:nvPr>
        </p:nvSpPr>
        <p:spPr/>
        <p:txBody>
          <a:bodyPr/>
          <a:lstStyle/>
          <a:p>
            <a:r>
              <a:rPr lang="en-US" dirty="0"/>
              <a:t>Next steps:</a:t>
            </a:r>
          </a:p>
        </p:txBody>
      </p:sp>
      <p:sp>
        <p:nvSpPr>
          <p:cNvPr id="3" name="Content Placeholder 2">
            <a:extLst>
              <a:ext uri="{FF2B5EF4-FFF2-40B4-BE49-F238E27FC236}">
                <a16:creationId xmlns:a16="http://schemas.microsoft.com/office/drawing/2014/main" id="{216FEF2F-8D4F-4895-B4A6-EB4DCD523754}"/>
              </a:ext>
            </a:extLst>
          </p:cNvPr>
          <p:cNvSpPr>
            <a:spLocks noGrp="1"/>
          </p:cNvSpPr>
          <p:nvPr>
            <p:ph sz="quarter" idx="13"/>
          </p:nvPr>
        </p:nvSpPr>
        <p:spPr>
          <a:xfrm>
            <a:off x="5167619" y="327171"/>
            <a:ext cx="6756912" cy="6133299"/>
          </a:xfrm>
        </p:spPr>
        <p:txBody>
          <a:bodyPr>
            <a:noAutofit/>
          </a:bodyPr>
          <a:lstStyle/>
          <a:p>
            <a:pPr marL="0" indent="0">
              <a:buNone/>
            </a:pPr>
            <a:r>
              <a:rPr lang="en-US" sz="2300" u="sng" dirty="0">
                <a:latin typeface="+mn-lt"/>
              </a:rPr>
              <a:t>Implementation</a:t>
            </a:r>
          </a:p>
          <a:p>
            <a:pPr marL="0" indent="0">
              <a:buNone/>
            </a:pPr>
            <a:r>
              <a:rPr lang="en-US" sz="2300" dirty="0">
                <a:latin typeface="+mn-lt"/>
              </a:rPr>
              <a:t>Phase 1 (spring 2024)</a:t>
            </a:r>
          </a:p>
          <a:p>
            <a:r>
              <a:rPr lang="en-US" sz="2300" dirty="0">
                <a:latin typeface="+mn-lt"/>
              </a:rPr>
              <a:t>Courses that are already part of General Education core will seek reaffirmation, aligned with appropriate SLOs and HITPs</a:t>
            </a:r>
          </a:p>
          <a:p>
            <a:r>
              <a:rPr lang="en-US" sz="2300" dirty="0">
                <a:latin typeface="+mn-lt"/>
              </a:rPr>
              <a:t>GEAC &amp; CTE are revising </a:t>
            </a:r>
            <a:r>
              <a:rPr lang="en-US" sz="2300" dirty="0" err="1">
                <a:latin typeface="+mn-lt"/>
              </a:rPr>
              <a:t>Curriculog</a:t>
            </a:r>
            <a:r>
              <a:rPr lang="en-US" sz="2300" dirty="0">
                <a:latin typeface="+mn-lt"/>
              </a:rPr>
              <a:t> proposal forms</a:t>
            </a:r>
          </a:p>
          <a:p>
            <a:pPr lvl="1"/>
            <a:r>
              <a:rPr lang="en-US" sz="2300" dirty="0">
                <a:latin typeface="+mn-lt"/>
              </a:rPr>
              <a:t>Liaisons</a:t>
            </a:r>
          </a:p>
          <a:p>
            <a:pPr lvl="1"/>
            <a:r>
              <a:rPr lang="en-US" sz="2300" dirty="0">
                <a:latin typeface="+mn-lt"/>
              </a:rPr>
              <a:t>Open for business early Spring</a:t>
            </a:r>
          </a:p>
          <a:p>
            <a:endParaRPr lang="en-US" sz="2300" dirty="0">
              <a:latin typeface="+mn-lt"/>
            </a:endParaRPr>
          </a:p>
          <a:p>
            <a:pPr marL="0" indent="0">
              <a:buNone/>
            </a:pPr>
            <a:r>
              <a:rPr lang="en-US" sz="2300" dirty="0">
                <a:latin typeface="+mn-lt"/>
              </a:rPr>
              <a:t>Phase 2 (beginning fall 2024)</a:t>
            </a:r>
          </a:p>
          <a:p>
            <a:r>
              <a:rPr lang="en-US" sz="2300" dirty="0">
                <a:latin typeface="+mn-lt"/>
              </a:rPr>
              <a:t>New courses seek approval</a:t>
            </a:r>
          </a:p>
          <a:p>
            <a:r>
              <a:rPr lang="en-US" sz="2300" dirty="0">
                <a:latin typeface="+mn-lt"/>
              </a:rPr>
              <a:t>Focus areas seek approval</a:t>
            </a:r>
          </a:p>
          <a:p>
            <a:pPr marL="0" indent="0">
              <a:buNone/>
            </a:pPr>
            <a:endParaRPr lang="en-US" sz="2300" dirty="0">
              <a:latin typeface="+mn-lt"/>
            </a:endParaRPr>
          </a:p>
          <a:p>
            <a:pPr marL="0" indent="0">
              <a:buNone/>
            </a:pPr>
            <a:r>
              <a:rPr lang="en-US" sz="2300" dirty="0">
                <a:latin typeface="+mn-lt"/>
              </a:rPr>
              <a:t>GEAC reviews and decides whether to approve courses</a:t>
            </a:r>
          </a:p>
          <a:p>
            <a:pPr marL="0" indent="0">
              <a:buNone/>
            </a:pPr>
            <a:endParaRPr lang="en-US" sz="2300" dirty="0">
              <a:latin typeface="+mn-lt"/>
            </a:endParaRPr>
          </a:p>
        </p:txBody>
      </p:sp>
    </p:spTree>
    <p:extLst>
      <p:ext uri="{BB962C8B-B14F-4D97-AF65-F5344CB8AC3E}">
        <p14:creationId xmlns:p14="http://schemas.microsoft.com/office/powerpoint/2010/main" val="161864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EEF6-C467-455C-95C8-05C61E5FB9CE}"/>
              </a:ext>
            </a:extLst>
          </p:cNvPr>
          <p:cNvSpPr>
            <a:spLocks noGrp="1"/>
          </p:cNvSpPr>
          <p:nvPr>
            <p:ph type="ctrTitle"/>
          </p:nvPr>
        </p:nvSpPr>
        <p:spPr/>
        <p:txBody>
          <a:bodyPr/>
          <a:lstStyle/>
          <a:p>
            <a:pPr algn="ctr"/>
            <a:r>
              <a:rPr lang="en-US" dirty="0"/>
              <a:t>LEARNING OUTCOMES</a:t>
            </a:r>
          </a:p>
        </p:txBody>
      </p:sp>
      <p:sp>
        <p:nvSpPr>
          <p:cNvPr id="3" name="Content Placeholder 2">
            <a:extLst>
              <a:ext uri="{FF2B5EF4-FFF2-40B4-BE49-F238E27FC236}">
                <a16:creationId xmlns:a16="http://schemas.microsoft.com/office/drawing/2014/main" id="{E27379BA-AFEC-43BC-AD30-BF2F971FC2E7}"/>
              </a:ext>
            </a:extLst>
          </p:cNvPr>
          <p:cNvSpPr>
            <a:spLocks noGrp="1"/>
          </p:cNvSpPr>
          <p:nvPr>
            <p:ph sz="quarter" idx="13"/>
          </p:nvPr>
        </p:nvSpPr>
        <p:spPr>
          <a:xfrm>
            <a:off x="457200" y="1815515"/>
            <a:ext cx="11356848" cy="4077608"/>
          </a:xfrm>
        </p:spPr>
        <p:txBody>
          <a:bodyPr>
            <a:normAutofit/>
          </a:bodyPr>
          <a:lstStyle/>
          <a:p>
            <a:pPr marL="0" marR="0" indent="0">
              <a:lnSpc>
                <a:spcPct val="107000"/>
              </a:lnSpc>
              <a:spcBef>
                <a:spcPts val="0"/>
              </a:spcBef>
              <a:spcAft>
                <a:spcPts val="800"/>
              </a:spcAft>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FIRST-YEAR EXPERIENCE COURSES</a:t>
            </a:r>
          </a:p>
          <a:p>
            <a:pPr marL="0" marR="0" indent="0">
              <a:lnSpc>
                <a:spcPct val="107000"/>
              </a:lnSpc>
              <a:spcBef>
                <a:spcPts val="0"/>
              </a:spcBef>
              <a:spcAft>
                <a:spcPts val="80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Learning outcomes: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rtl="0">
              <a:buFont typeface="+mj-lt"/>
              <a:buAutoNum type="arabicPeriod"/>
            </a:pPr>
            <a:r>
              <a:rPr lang="en-US" sz="1800" b="0" i="0" dirty="0">
                <a:solidFill>
                  <a:srgbClr val="000000"/>
                </a:solidFill>
                <a:effectLst/>
                <a:latin typeface="WordVisi_MSFontService"/>
              </a:rPr>
              <a:t>Cultivate a strong sense of self to become an active, engaged citizen in a complex and diverse society.</a:t>
            </a:r>
            <a:r>
              <a:rPr lang="en-US" sz="1800" b="0" i="0" dirty="0">
                <a:solidFill>
                  <a:srgbClr val="000000"/>
                </a:solidFill>
                <a:effectLst/>
                <a:latin typeface="WordVisiPilcrow_MSFontService"/>
              </a:rPr>
              <a:t> </a:t>
            </a:r>
            <a:endParaRPr lang="en-US" sz="1800" b="0" i="0" dirty="0">
              <a:solidFill>
                <a:srgbClr val="000000"/>
              </a:solidFill>
              <a:effectLst/>
              <a:latin typeface="Calibri" panose="020F0502020204030204" pitchFamily="34" charset="0"/>
            </a:endParaRPr>
          </a:p>
          <a:p>
            <a:pPr marL="342900" indent="-342900" algn="l" rtl="0">
              <a:buFont typeface="+mj-lt"/>
              <a:buAutoNum type="arabicPeriod"/>
            </a:pPr>
            <a:r>
              <a:rPr lang="en-US" sz="1800" b="0" i="0" dirty="0">
                <a:solidFill>
                  <a:srgbClr val="000000"/>
                </a:solidFill>
                <a:effectLst/>
                <a:latin typeface="WordVisi_MSFontService"/>
              </a:rPr>
              <a:t>Understand how individual and sociocultural factors interact in the development of beliefs, behaviors, and experiences of oneself and others.</a:t>
            </a:r>
            <a:r>
              <a:rPr lang="en-US" sz="1800" b="0" i="0" dirty="0">
                <a:solidFill>
                  <a:srgbClr val="000000"/>
                </a:solidFill>
                <a:effectLst/>
                <a:latin typeface="WordVisiPilcrow_MSFontService"/>
              </a:rPr>
              <a:t> </a:t>
            </a:r>
            <a:endParaRPr lang="en-US" sz="1800" b="0" i="0" dirty="0">
              <a:solidFill>
                <a:srgbClr val="000000"/>
              </a:solidFill>
              <a:effectLst/>
              <a:latin typeface="Calibri" panose="020F0502020204030204" pitchFamily="34" charset="0"/>
            </a:endParaRPr>
          </a:p>
          <a:p>
            <a:pPr marL="342900" indent="-342900" algn="l" rtl="0">
              <a:buFont typeface="+mj-lt"/>
              <a:buAutoNum type="arabicPeriod"/>
            </a:pPr>
            <a:r>
              <a:rPr lang="en-US" sz="1800" b="0" i="0" dirty="0">
                <a:solidFill>
                  <a:srgbClr val="000000"/>
                </a:solidFill>
                <a:effectLst/>
                <a:latin typeface="WordVisi_MSFontService"/>
              </a:rPr>
              <a:t>Apply concepts that support multiple forms of wellness, including physical, mental, financial, and/or psychosocial wellness to individual and community well-being.</a:t>
            </a:r>
            <a:r>
              <a:rPr lang="en-US" sz="1800" b="0" i="0" dirty="0">
                <a:solidFill>
                  <a:srgbClr val="000000"/>
                </a:solidFill>
                <a:effectLst/>
                <a:latin typeface="WordVisiPilcrow_MSFontService"/>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dirty="0"/>
          </a:p>
        </p:txBody>
      </p:sp>
    </p:spTree>
    <p:extLst>
      <p:ext uri="{BB962C8B-B14F-4D97-AF65-F5344CB8AC3E}">
        <p14:creationId xmlns:p14="http://schemas.microsoft.com/office/powerpoint/2010/main" val="1550269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A4B92-CAE6-444B-9C15-D8A1D6764ED5}"/>
              </a:ext>
            </a:extLst>
          </p:cNvPr>
          <p:cNvSpPr>
            <a:spLocks noGrp="1"/>
          </p:cNvSpPr>
          <p:nvPr>
            <p:ph type="ctrTitle"/>
          </p:nvPr>
        </p:nvSpPr>
        <p:spPr>
          <a:xfrm>
            <a:off x="3880237" y="0"/>
            <a:ext cx="5770394" cy="1233714"/>
          </a:xfrm>
        </p:spPr>
        <p:txBody>
          <a:bodyPr/>
          <a:lstStyle/>
          <a:p>
            <a:r>
              <a:rPr lang="en-US" dirty="0">
                <a:latin typeface="+mn-lt"/>
              </a:rPr>
              <a:t>Background</a:t>
            </a:r>
          </a:p>
        </p:txBody>
      </p:sp>
      <p:sp>
        <p:nvSpPr>
          <p:cNvPr id="3" name="Subtitle 2">
            <a:extLst>
              <a:ext uri="{FF2B5EF4-FFF2-40B4-BE49-F238E27FC236}">
                <a16:creationId xmlns:a16="http://schemas.microsoft.com/office/drawing/2014/main" id="{65EF4117-3363-4DC0-AB99-DEEAC315DA8C}"/>
              </a:ext>
            </a:extLst>
          </p:cNvPr>
          <p:cNvSpPr>
            <a:spLocks noGrp="1"/>
          </p:cNvSpPr>
          <p:nvPr>
            <p:ph type="subTitle" idx="1"/>
          </p:nvPr>
        </p:nvSpPr>
        <p:spPr>
          <a:xfrm>
            <a:off x="3670744" y="2122415"/>
            <a:ext cx="8233234" cy="3884769"/>
          </a:xfrm>
        </p:spPr>
        <p:txBody>
          <a:bodyPr/>
          <a:lstStyle/>
          <a:p>
            <a:pPr marL="342900" indent="-342900">
              <a:buFont typeface="Arial" panose="020B0604020202020204" pitchFamily="34" charset="0"/>
              <a:buChar char="•"/>
            </a:pPr>
            <a:r>
              <a:rPr lang="en-US" dirty="0">
                <a:latin typeface="+mn-lt"/>
              </a:rPr>
              <a:t>Nation-wide trend to rethink General Education</a:t>
            </a:r>
          </a:p>
          <a:p>
            <a:pPr marL="342900" indent="-342900">
              <a:buFont typeface="Arial" panose="020B0604020202020204" pitchFamily="34" charset="0"/>
              <a:buChar char="•"/>
            </a:pPr>
            <a:r>
              <a:rPr lang="en-US" dirty="0">
                <a:latin typeface="+mn-lt"/>
              </a:rPr>
              <a:t>Confusion about purpose and value of general education</a:t>
            </a:r>
          </a:p>
          <a:p>
            <a:pPr marL="342900" indent="-342900">
              <a:buFont typeface="Arial" panose="020B0604020202020204" pitchFamily="34" charset="0"/>
              <a:buChar char="•"/>
            </a:pPr>
            <a:r>
              <a:rPr lang="en-US" dirty="0">
                <a:latin typeface="+mn-lt"/>
              </a:rPr>
              <a:t>Retention data</a:t>
            </a:r>
          </a:p>
          <a:p>
            <a:pPr marL="342900" indent="-342900">
              <a:buFont typeface="Arial" panose="020B0604020202020204" pitchFamily="34" charset="0"/>
              <a:buChar char="•"/>
            </a:pPr>
            <a:endParaRPr lang="en-US" dirty="0">
              <a:latin typeface="+mn-lt"/>
            </a:endParaRPr>
          </a:p>
          <a:p>
            <a:pPr marL="342900" indent="-342900">
              <a:buFont typeface="Arial" panose="020B0604020202020204" pitchFamily="34" charset="0"/>
              <a:buChar char="•"/>
            </a:pPr>
            <a:r>
              <a:rPr lang="en-US" dirty="0">
                <a:latin typeface="+mn-lt"/>
              </a:rPr>
              <a:t>ETSU 125 - Chapter II recommendation</a:t>
            </a:r>
          </a:p>
          <a:p>
            <a:pPr marL="342900" indent="-342900">
              <a:buFont typeface="Arial" panose="020B0604020202020204" pitchFamily="34" charset="0"/>
              <a:buChar char="•"/>
            </a:pPr>
            <a:r>
              <a:rPr lang="en-US" dirty="0">
                <a:latin typeface="+mn-lt"/>
              </a:rPr>
              <a:t>Faculty Senate</a:t>
            </a:r>
          </a:p>
          <a:p>
            <a:pPr marL="342900" indent="-342900">
              <a:buFont typeface="Arial" panose="020B0604020202020204" pitchFamily="34" charset="0"/>
              <a:buChar char="•"/>
            </a:pPr>
            <a:r>
              <a:rPr lang="en-US" dirty="0">
                <a:latin typeface="+mn-lt"/>
              </a:rPr>
              <a:t>GEAC</a:t>
            </a:r>
          </a:p>
        </p:txBody>
      </p:sp>
    </p:spTree>
    <p:extLst>
      <p:ext uri="{BB962C8B-B14F-4D97-AF65-F5344CB8AC3E}">
        <p14:creationId xmlns:p14="http://schemas.microsoft.com/office/powerpoint/2010/main" val="59637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EEF6-C467-455C-95C8-05C61E5FB9CE}"/>
              </a:ext>
            </a:extLst>
          </p:cNvPr>
          <p:cNvSpPr>
            <a:spLocks noGrp="1"/>
          </p:cNvSpPr>
          <p:nvPr>
            <p:ph type="ctrTitle"/>
          </p:nvPr>
        </p:nvSpPr>
        <p:spPr/>
        <p:txBody>
          <a:bodyPr/>
          <a:lstStyle/>
          <a:p>
            <a:pPr algn="ctr"/>
            <a:r>
              <a:rPr lang="en-US" dirty="0"/>
              <a:t>LEARNING OUTCOMES</a:t>
            </a:r>
          </a:p>
        </p:txBody>
      </p:sp>
      <p:sp>
        <p:nvSpPr>
          <p:cNvPr id="3" name="Content Placeholder 2">
            <a:extLst>
              <a:ext uri="{FF2B5EF4-FFF2-40B4-BE49-F238E27FC236}">
                <a16:creationId xmlns:a16="http://schemas.microsoft.com/office/drawing/2014/main" id="{E27379BA-AFEC-43BC-AD30-BF2F971FC2E7}"/>
              </a:ext>
            </a:extLst>
          </p:cNvPr>
          <p:cNvSpPr>
            <a:spLocks noGrp="1"/>
          </p:cNvSpPr>
          <p:nvPr>
            <p:ph sz="quarter" idx="13"/>
          </p:nvPr>
        </p:nvSpPr>
        <p:spPr>
          <a:xfrm>
            <a:off x="457200" y="1815515"/>
            <a:ext cx="11283696" cy="4077608"/>
          </a:xfrm>
        </p:spPr>
        <p:txBody>
          <a:bodyPr>
            <a:normAutofit/>
          </a:bodyPr>
          <a:lstStyle/>
          <a:p>
            <a:pPr marL="0" marR="0" indent="0">
              <a:lnSpc>
                <a:spcPct val="107000"/>
              </a:lnSpc>
              <a:spcBef>
                <a:spcPts val="0"/>
              </a:spcBef>
              <a:spcAft>
                <a:spcPts val="800"/>
              </a:spcAft>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ENGL 1010 AND ENGL 1020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Learning Outcomes:</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Apply written, verbal, and/or visual communication theories, strategies, and evidence that are appropriate for the audience, purpose, and message.</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Analyze, interpret, and evaluate messages in a variety of forms and contexts, including those that utilize emerging technology.</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Engage in conversation as a speaker, writer, listener, and reader; ask questions to understand other perspectives; and offer productive ideas and evidence. </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Demonstrate ethical and appropriate grammar, usage, conventions, and citations selected for audience and purpose in written, oral, and visual texts.</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58166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EEF6-C467-455C-95C8-05C61E5FB9CE}"/>
              </a:ext>
            </a:extLst>
          </p:cNvPr>
          <p:cNvSpPr>
            <a:spLocks noGrp="1"/>
          </p:cNvSpPr>
          <p:nvPr>
            <p:ph type="ctrTitle"/>
          </p:nvPr>
        </p:nvSpPr>
        <p:spPr/>
        <p:txBody>
          <a:bodyPr/>
          <a:lstStyle/>
          <a:p>
            <a:pPr algn="ctr"/>
            <a:r>
              <a:rPr lang="en-US" dirty="0"/>
              <a:t>LEARNING OUTCOMES</a:t>
            </a:r>
          </a:p>
        </p:txBody>
      </p:sp>
      <p:sp>
        <p:nvSpPr>
          <p:cNvPr id="3" name="Content Placeholder 2">
            <a:extLst>
              <a:ext uri="{FF2B5EF4-FFF2-40B4-BE49-F238E27FC236}">
                <a16:creationId xmlns:a16="http://schemas.microsoft.com/office/drawing/2014/main" id="{E27379BA-AFEC-43BC-AD30-BF2F971FC2E7}"/>
              </a:ext>
            </a:extLst>
          </p:cNvPr>
          <p:cNvSpPr>
            <a:spLocks noGrp="1"/>
          </p:cNvSpPr>
          <p:nvPr>
            <p:ph sz="quarter" idx="13"/>
          </p:nvPr>
        </p:nvSpPr>
        <p:spPr>
          <a:xfrm>
            <a:off x="457200" y="1815515"/>
            <a:ext cx="11283696" cy="4077608"/>
          </a:xfrm>
        </p:spPr>
        <p:txBody>
          <a:bodyPr>
            <a:normAutofit/>
          </a:bodyPr>
          <a:lstStyle/>
          <a:p>
            <a:pPr marL="0" marR="0" indent="0">
              <a:lnSpc>
                <a:spcPct val="107000"/>
              </a:lnSpc>
              <a:spcBef>
                <a:spcPts val="0"/>
              </a:spcBef>
              <a:spcAft>
                <a:spcPts val="800"/>
              </a:spcAft>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ORAL COMMUNICATION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Learning Outcomes:</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Apply verbal, and/or visual communication theories, strategies, and evidence that are appropriate for the audience, purpose, and message.</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Analyze, interpret, and evaluate messages in a variety of forms and contexts, including those that utilize emerging technology.</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Engage in conversation as a speaker, and listener; ask questions to understand other perspectives; and offer productive ideas and evidence.</a:t>
            </a:r>
          </a:p>
          <a:p>
            <a:pPr marL="342900" indent="-342900">
              <a:lnSpc>
                <a:spcPct val="107000"/>
              </a:lnSpc>
              <a:spcBef>
                <a:spcPts val="0"/>
              </a:spcBef>
              <a:spcAft>
                <a:spcPts val="800"/>
              </a:spcAft>
              <a:buFont typeface="+mj-lt"/>
              <a:buAutoNum type="arabicPeriod"/>
              <a:tabLst>
                <a:tab pos="457200" algn="l"/>
              </a:tabLst>
            </a:pPr>
            <a:r>
              <a:rPr lang="en-US" sz="1800" b="0" i="0" dirty="0">
                <a:solidFill>
                  <a:srgbClr val="333333"/>
                </a:solidFill>
                <a:effectLst/>
                <a:latin typeface="Calibri" panose="020F0502020204030204" pitchFamily="34" charset="0"/>
                <a:cs typeface="Calibri" panose="020F0502020204030204" pitchFamily="34" charset="0"/>
              </a:rPr>
              <a:t>Identify, evaluate and apply different styles of presentation utilizing effective delivery techniques in public speaking.</a:t>
            </a: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Demonstrate ethical and appropriate grammar, usage, conventions, and citations selected for audience and purpose in oral, and visual texts.</a:t>
            </a:r>
          </a:p>
          <a:p>
            <a:pPr marL="342900" marR="0" lvl="0" indent="-342900">
              <a:lnSpc>
                <a:spcPct val="107000"/>
              </a:lnSpc>
              <a:spcBef>
                <a:spcPts val="0"/>
              </a:spcBef>
              <a:spcAft>
                <a:spcPts val="800"/>
              </a:spcAft>
              <a:buFont typeface="+mj-lt"/>
              <a:buAutoNum type="arabicPeriod"/>
              <a:tabLst>
                <a:tab pos="457200" algn="l"/>
              </a:tabLs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93524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EEF6-C467-455C-95C8-05C61E5FB9CE}"/>
              </a:ext>
            </a:extLst>
          </p:cNvPr>
          <p:cNvSpPr>
            <a:spLocks noGrp="1"/>
          </p:cNvSpPr>
          <p:nvPr>
            <p:ph type="ctrTitle"/>
          </p:nvPr>
        </p:nvSpPr>
        <p:spPr/>
        <p:txBody>
          <a:bodyPr/>
          <a:lstStyle/>
          <a:p>
            <a:pPr algn="ctr"/>
            <a:r>
              <a:rPr lang="en-US" dirty="0"/>
              <a:t>LEARNING OUTCOMES</a:t>
            </a:r>
          </a:p>
        </p:txBody>
      </p:sp>
      <p:sp>
        <p:nvSpPr>
          <p:cNvPr id="3" name="Content Placeholder 2">
            <a:extLst>
              <a:ext uri="{FF2B5EF4-FFF2-40B4-BE49-F238E27FC236}">
                <a16:creationId xmlns:a16="http://schemas.microsoft.com/office/drawing/2014/main" id="{E27379BA-AFEC-43BC-AD30-BF2F971FC2E7}"/>
              </a:ext>
            </a:extLst>
          </p:cNvPr>
          <p:cNvSpPr>
            <a:spLocks noGrp="1"/>
          </p:cNvSpPr>
          <p:nvPr>
            <p:ph sz="quarter" idx="13"/>
          </p:nvPr>
        </p:nvSpPr>
        <p:spPr>
          <a:xfrm>
            <a:off x="438912" y="1815515"/>
            <a:ext cx="11005456" cy="4077608"/>
          </a:xfrm>
        </p:spPr>
        <p:txBody>
          <a:bodyPr>
            <a:normAutofit/>
          </a:bodyPr>
          <a:lstStyle/>
          <a:p>
            <a:pPr marL="0" marR="0" indent="0">
              <a:lnSpc>
                <a:spcPct val="107000"/>
              </a:lnSpc>
              <a:spcBef>
                <a:spcPts val="0"/>
              </a:spcBef>
              <a:spcAft>
                <a:spcPts val="800"/>
              </a:spcAft>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QUANTITATIVE REASONING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Learning Outcomes: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information presented in mathematical forms (for example, equations, graphs, diagrams, and tables).</a:t>
            </a:r>
          </a:p>
          <a:p>
            <a:pPr marL="342900" marR="0" lvl="0" indent="-342900" algn="l">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Convert relevant information into various mathematical forms (for example, equations, graphs, diagrams, and tables).</a:t>
            </a:r>
          </a:p>
          <a:p>
            <a:pPr marL="342900" marR="0" lvl="0" indent="-342900" algn="l">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quantitative methods (for example, algebra, geometry, calculus, statistics) to solve problems.</a:t>
            </a:r>
          </a:p>
          <a:p>
            <a:pPr marL="342900" marR="0" lvl="0" indent="-342900" algn="l">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Draw valid and meaningful inferences and conclusions from data using appropriate methods.</a:t>
            </a:r>
          </a:p>
          <a:p>
            <a:endParaRPr lang="en-US" dirty="0"/>
          </a:p>
        </p:txBody>
      </p:sp>
    </p:spTree>
    <p:extLst>
      <p:ext uri="{BB962C8B-B14F-4D97-AF65-F5344CB8AC3E}">
        <p14:creationId xmlns:p14="http://schemas.microsoft.com/office/powerpoint/2010/main" val="1726922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EEF6-C467-455C-95C8-05C61E5FB9CE}"/>
              </a:ext>
            </a:extLst>
          </p:cNvPr>
          <p:cNvSpPr>
            <a:spLocks noGrp="1"/>
          </p:cNvSpPr>
          <p:nvPr>
            <p:ph type="ctrTitle"/>
          </p:nvPr>
        </p:nvSpPr>
        <p:spPr/>
        <p:txBody>
          <a:bodyPr/>
          <a:lstStyle/>
          <a:p>
            <a:pPr algn="ctr"/>
            <a:r>
              <a:rPr lang="en-US" dirty="0"/>
              <a:t>LEARNING OUTCOMES</a:t>
            </a:r>
          </a:p>
        </p:txBody>
      </p:sp>
      <p:sp>
        <p:nvSpPr>
          <p:cNvPr id="3" name="Content Placeholder 2">
            <a:extLst>
              <a:ext uri="{FF2B5EF4-FFF2-40B4-BE49-F238E27FC236}">
                <a16:creationId xmlns:a16="http://schemas.microsoft.com/office/drawing/2014/main" id="{E27379BA-AFEC-43BC-AD30-BF2F971FC2E7}"/>
              </a:ext>
            </a:extLst>
          </p:cNvPr>
          <p:cNvSpPr>
            <a:spLocks noGrp="1"/>
          </p:cNvSpPr>
          <p:nvPr>
            <p:ph sz="quarter" idx="13"/>
          </p:nvPr>
        </p:nvSpPr>
        <p:spPr>
          <a:xfrm>
            <a:off x="374904" y="1815515"/>
            <a:ext cx="11192256" cy="4077608"/>
          </a:xfrm>
        </p:spPr>
        <p:txBody>
          <a:bodyPr>
            <a:normAutofit/>
          </a:bodyPr>
          <a:lstStyle/>
          <a:p>
            <a:pPr marL="0" marR="0" indent="0" algn="l">
              <a:lnSpc>
                <a:spcPct val="107000"/>
              </a:lnSpc>
              <a:spcBef>
                <a:spcPts val="0"/>
              </a:spcBef>
              <a:spcAft>
                <a:spcPts val="800"/>
              </a:spcAft>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CRITICAL THINKING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Learning Outcomes:</a:t>
            </a:r>
          </a:p>
          <a:p>
            <a:pPr marL="342900" marR="0" lvl="0" indent="-342900" algn="l">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Evaluate sources for credibility, accuracy, and use of evidence.</a:t>
            </a:r>
          </a:p>
          <a:p>
            <a:pPr marL="342900" marR="0" lvl="0" indent="-342900" algn="l">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 cognitive biases that influence decision-making and interpretation of new information.</a:t>
            </a:r>
          </a:p>
          <a:p>
            <a:pPr marL="342900" marR="0" lvl="0" indent="-342900" algn="l">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relevant evidence, reasoning, and technological tools—ethically and legally—in the process of proposing, supporting, and evaluating potential solutions to problems.  </a:t>
            </a:r>
          </a:p>
          <a:p>
            <a:pPr marL="342900" marR="0" lvl="0" indent="-342900" algn="l">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 historic, economic, legal, and social issues surrounding the use of information.</a:t>
            </a:r>
          </a:p>
          <a:p>
            <a:pPr marL="342900" marR="0" lvl="0" indent="-342900" algn="l">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Solve problems by working effectively with others. </a:t>
            </a:r>
          </a:p>
          <a:p>
            <a:pPr marL="0" marR="0" indent="0" algn="l">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9794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EEF6-C467-455C-95C8-05C61E5FB9CE}"/>
              </a:ext>
            </a:extLst>
          </p:cNvPr>
          <p:cNvSpPr>
            <a:spLocks noGrp="1"/>
          </p:cNvSpPr>
          <p:nvPr>
            <p:ph type="ctrTitle"/>
          </p:nvPr>
        </p:nvSpPr>
        <p:spPr/>
        <p:txBody>
          <a:bodyPr/>
          <a:lstStyle/>
          <a:p>
            <a:pPr algn="ctr"/>
            <a:r>
              <a:rPr lang="en-US" dirty="0"/>
              <a:t>LEARNING OUTCOMES</a:t>
            </a:r>
          </a:p>
        </p:txBody>
      </p:sp>
      <p:sp>
        <p:nvSpPr>
          <p:cNvPr id="3" name="Content Placeholder 2">
            <a:extLst>
              <a:ext uri="{FF2B5EF4-FFF2-40B4-BE49-F238E27FC236}">
                <a16:creationId xmlns:a16="http://schemas.microsoft.com/office/drawing/2014/main" id="{E27379BA-AFEC-43BC-AD30-BF2F971FC2E7}"/>
              </a:ext>
            </a:extLst>
          </p:cNvPr>
          <p:cNvSpPr>
            <a:spLocks noGrp="1"/>
          </p:cNvSpPr>
          <p:nvPr>
            <p:ph sz="quarter" idx="13"/>
          </p:nvPr>
        </p:nvSpPr>
        <p:spPr>
          <a:xfrm>
            <a:off x="475488" y="1815515"/>
            <a:ext cx="11109960" cy="4077608"/>
          </a:xfrm>
        </p:spPr>
        <p:txBody>
          <a:bodyPr>
            <a:normAutofit/>
          </a:bodyPr>
          <a:lstStyle/>
          <a:p>
            <a:pPr marL="0" marR="0" indent="0" algn="l">
              <a:lnSpc>
                <a:spcPct val="107000"/>
              </a:lnSpc>
              <a:spcBef>
                <a:spcPts val="0"/>
              </a:spcBef>
              <a:spcAft>
                <a:spcPts val="800"/>
              </a:spcAft>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NATURAL, SOCIAL AND BEHAVIORAL SCIENCES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Learning Outcomes:</a:t>
            </a:r>
          </a:p>
          <a:p>
            <a:pPr marL="342900" marR="0" lvl="0" indent="-342900" algn="l">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Demonstrate a broad understanding of scientific principles and methods used to conduct research.</a:t>
            </a:r>
          </a:p>
          <a:p>
            <a:pPr marL="342900" marR="0" lvl="0" indent="-342900" algn="l">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Apply scientific concepts and methods to solve complex problems.</a:t>
            </a:r>
          </a:p>
          <a:p>
            <a:pPr marL="342900" marR="0" lvl="0" indent="-342900" algn="l">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Develop complex questions and identify how science impacts and is impacted by political, social, economic, or ethical dimensions.</a:t>
            </a:r>
          </a:p>
          <a:p>
            <a:pPr marL="342900" marR="0" lvl="0" indent="-342900" algn="l">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Analyze and evaluate the impact of scientific discovery on human thought and behavior.</a:t>
            </a:r>
          </a:p>
          <a:p>
            <a:pPr marL="34290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Evaluate research design as well as data collection and analysis in studies that employ quantitative and/or qualitative methodologies and present data in various media or forms. </a:t>
            </a:r>
          </a:p>
          <a:p>
            <a:pPr marL="342900" marR="0" lvl="0" indent="-342900" algn="l">
              <a:lnSpc>
                <a:spcPct val="107000"/>
              </a:lnSpc>
              <a:spcBef>
                <a:spcPts val="0"/>
              </a:spcBef>
              <a:spcAft>
                <a:spcPts val="800"/>
              </a:spcAft>
              <a:buFont typeface="+mj-lt"/>
              <a:buAutoNum type="arabicPeriod"/>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48293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EEF6-C467-455C-95C8-05C61E5FB9CE}"/>
              </a:ext>
            </a:extLst>
          </p:cNvPr>
          <p:cNvSpPr>
            <a:spLocks noGrp="1"/>
          </p:cNvSpPr>
          <p:nvPr>
            <p:ph type="ctrTitle"/>
          </p:nvPr>
        </p:nvSpPr>
        <p:spPr/>
        <p:txBody>
          <a:bodyPr/>
          <a:lstStyle/>
          <a:p>
            <a:pPr algn="ctr"/>
            <a:r>
              <a:rPr lang="en-US" dirty="0"/>
              <a:t>LEARNING OUTCOMES</a:t>
            </a:r>
          </a:p>
        </p:txBody>
      </p:sp>
      <p:sp>
        <p:nvSpPr>
          <p:cNvPr id="3" name="Content Placeholder 2">
            <a:extLst>
              <a:ext uri="{FF2B5EF4-FFF2-40B4-BE49-F238E27FC236}">
                <a16:creationId xmlns:a16="http://schemas.microsoft.com/office/drawing/2014/main" id="{E27379BA-AFEC-43BC-AD30-BF2F971FC2E7}"/>
              </a:ext>
            </a:extLst>
          </p:cNvPr>
          <p:cNvSpPr>
            <a:spLocks noGrp="1"/>
          </p:cNvSpPr>
          <p:nvPr>
            <p:ph sz="quarter" idx="13"/>
          </p:nvPr>
        </p:nvSpPr>
        <p:spPr>
          <a:xfrm>
            <a:off x="384048" y="1815515"/>
            <a:ext cx="11164824" cy="4077608"/>
          </a:xfrm>
        </p:spPr>
        <p:txBody>
          <a:bodyPr>
            <a:normAutofit/>
          </a:bodyPr>
          <a:lstStyle/>
          <a:p>
            <a:pPr marL="0" marR="0" indent="0" algn="l">
              <a:lnSpc>
                <a:spcPct val="107000"/>
              </a:lnSpc>
              <a:spcBef>
                <a:spcPts val="0"/>
              </a:spcBef>
              <a:spcAft>
                <a:spcPts val="800"/>
              </a:spcAft>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HISTORY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Learning Outcomes:</a:t>
            </a:r>
          </a:p>
          <a:p>
            <a:pPr marL="342900" marR="0" lvl="0" indent="-342900" algn="l">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Integrate diverse opinions through strategies that are inclusive, ethical, and evidence-based.</a:t>
            </a:r>
          </a:p>
          <a:p>
            <a:pPr marL="342900" marR="0" lvl="0" indent="-342900" algn="l">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Compare and contrast cultural similarities and differences in values, behavior, goals, and communication styles, for purposes of making ethically informed decisions in professional and personal contexts. </a:t>
            </a:r>
          </a:p>
          <a:p>
            <a:pPr marL="342900" marR="0" lvl="0" indent="-342900" algn="l">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Solve problems by working effectively with others. </a:t>
            </a:r>
          </a:p>
          <a:p>
            <a:pPr marL="0" marR="0" indent="0" algn="l">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33955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EEF6-C467-455C-95C8-05C61E5FB9CE}"/>
              </a:ext>
            </a:extLst>
          </p:cNvPr>
          <p:cNvSpPr>
            <a:spLocks noGrp="1"/>
          </p:cNvSpPr>
          <p:nvPr>
            <p:ph type="ctrTitle"/>
          </p:nvPr>
        </p:nvSpPr>
        <p:spPr/>
        <p:txBody>
          <a:bodyPr/>
          <a:lstStyle/>
          <a:p>
            <a:pPr algn="ctr"/>
            <a:r>
              <a:rPr lang="en-US" dirty="0"/>
              <a:t>LEARNING OUTCOMES</a:t>
            </a:r>
          </a:p>
        </p:txBody>
      </p:sp>
      <p:sp>
        <p:nvSpPr>
          <p:cNvPr id="3" name="Content Placeholder 2">
            <a:extLst>
              <a:ext uri="{FF2B5EF4-FFF2-40B4-BE49-F238E27FC236}">
                <a16:creationId xmlns:a16="http://schemas.microsoft.com/office/drawing/2014/main" id="{E27379BA-AFEC-43BC-AD30-BF2F971FC2E7}"/>
              </a:ext>
            </a:extLst>
          </p:cNvPr>
          <p:cNvSpPr>
            <a:spLocks noGrp="1"/>
          </p:cNvSpPr>
          <p:nvPr>
            <p:ph sz="quarter" idx="13"/>
          </p:nvPr>
        </p:nvSpPr>
        <p:spPr>
          <a:xfrm>
            <a:off x="448056" y="1815515"/>
            <a:ext cx="11192256" cy="4077608"/>
          </a:xfrm>
        </p:spPr>
        <p:txBody>
          <a:bodyPr>
            <a:normAutofit/>
          </a:bodyPr>
          <a:lstStyle/>
          <a:p>
            <a:pPr marL="0" marR="0" indent="0" algn="l">
              <a:lnSpc>
                <a:spcPct val="107000"/>
              </a:lnSpc>
              <a:spcBef>
                <a:spcPts val="0"/>
              </a:spcBef>
              <a:spcAft>
                <a:spcPts val="800"/>
              </a:spcAft>
              <a:buNone/>
            </a:pPr>
            <a:r>
              <a:rPr lang="en-US" sz="1800" b="1" u="sng" dirty="0">
                <a:latin typeface="Calibri" panose="020F0502020204030204" pitchFamily="34" charset="0"/>
                <a:ea typeface="Calibri" panose="020F0502020204030204" pitchFamily="34" charset="0"/>
                <a:cs typeface="Times New Roman" panose="02020603050405020304" pitchFamily="18" charset="0"/>
              </a:rPr>
              <a:t>H</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UMANITIES (OUTSIDE HISTORY)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Learning Outcomes:</a:t>
            </a:r>
          </a:p>
          <a:p>
            <a:pPr marL="342900" marR="0" lvl="0" indent="-342900" algn="l">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Integrate diverse opinions through strategies that are inclusive, ethical, and evidence-based.</a:t>
            </a:r>
          </a:p>
          <a:p>
            <a:pPr marL="342900" marR="0" lvl="0" indent="-342900" algn="l">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Compare and contrast cultural similarities and differences in values, behavior, goals, and communication styles, for purposes of making ethically informed decisions in professional and personal contexts. </a:t>
            </a:r>
          </a:p>
          <a:p>
            <a:pPr marL="342900" marR="0" lvl="0" indent="-342900" algn="l">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Solve problems by working effectively with others. </a:t>
            </a:r>
          </a:p>
          <a:p>
            <a:pPr marL="0" marR="0" indent="0" algn="l">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12695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EEF6-C467-455C-95C8-05C61E5FB9CE}"/>
              </a:ext>
            </a:extLst>
          </p:cNvPr>
          <p:cNvSpPr>
            <a:spLocks noGrp="1"/>
          </p:cNvSpPr>
          <p:nvPr>
            <p:ph type="ctrTitle"/>
          </p:nvPr>
        </p:nvSpPr>
        <p:spPr/>
        <p:txBody>
          <a:bodyPr/>
          <a:lstStyle/>
          <a:p>
            <a:pPr algn="ctr"/>
            <a:r>
              <a:rPr lang="en-US" dirty="0"/>
              <a:t>LEARNING OUTCOMES</a:t>
            </a:r>
          </a:p>
        </p:txBody>
      </p:sp>
      <p:sp>
        <p:nvSpPr>
          <p:cNvPr id="3" name="Content Placeholder 2">
            <a:extLst>
              <a:ext uri="{FF2B5EF4-FFF2-40B4-BE49-F238E27FC236}">
                <a16:creationId xmlns:a16="http://schemas.microsoft.com/office/drawing/2014/main" id="{E27379BA-AFEC-43BC-AD30-BF2F971FC2E7}"/>
              </a:ext>
            </a:extLst>
          </p:cNvPr>
          <p:cNvSpPr>
            <a:spLocks noGrp="1"/>
          </p:cNvSpPr>
          <p:nvPr>
            <p:ph sz="quarter" idx="13"/>
          </p:nvPr>
        </p:nvSpPr>
        <p:spPr>
          <a:xfrm>
            <a:off x="393192" y="1815515"/>
            <a:ext cx="11283696" cy="4077608"/>
          </a:xfrm>
        </p:spPr>
        <p:txBody>
          <a:bodyPr>
            <a:normAutofit/>
          </a:bodyPr>
          <a:lstStyle/>
          <a:p>
            <a:pPr marL="0" marR="0" indent="0" algn="l">
              <a:lnSpc>
                <a:spcPct val="107000"/>
              </a:lnSpc>
              <a:spcBef>
                <a:spcPts val="0"/>
              </a:spcBef>
              <a:spcAft>
                <a:spcPts val="800"/>
              </a:spcAft>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CULTIVATING ARTISTIC AWARENESS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Learning Outcomes:</a:t>
            </a:r>
          </a:p>
          <a:p>
            <a:pPr marL="342900" marR="0" lvl="0" indent="-342900" algn="l">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Apply appropriate methods to explore how meanings are attached to artistic or creative works.</a:t>
            </a:r>
          </a:p>
          <a:p>
            <a:pPr marL="342900" marR="0" lvl="0" indent="-342900" algn="l">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Link artistic or creative work to culture, identity, and the broader human context (e.g., historical, social, ethnic, geographic, and economic). </a:t>
            </a:r>
          </a:p>
          <a:p>
            <a:pPr marL="342900" marR="0" lvl="0" indent="-342900" algn="l">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the creative process to express ideas, solve problems and/or collaborate.</a:t>
            </a:r>
          </a:p>
          <a:p>
            <a:endParaRPr lang="en-US" dirty="0"/>
          </a:p>
        </p:txBody>
      </p:sp>
    </p:spTree>
    <p:extLst>
      <p:ext uri="{BB962C8B-B14F-4D97-AF65-F5344CB8AC3E}">
        <p14:creationId xmlns:p14="http://schemas.microsoft.com/office/powerpoint/2010/main" val="1528309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EEF6-C467-455C-95C8-05C61E5FB9CE}"/>
              </a:ext>
            </a:extLst>
          </p:cNvPr>
          <p:cNvSpPr>
            <a:spLocks noGrp="1"/>
          </p:cNvSpPr>
          <p:nvPr>
            <p:ph type="ctrTitle"/>
          </p:nvPr>
        </p:nvSpPr>
        <p:spPr/>
        <p:txBody>
          <a:bodyPr/>
          <a:lstStyle/>
          <a:p>
            <a:pPr algn="ctr"/>
            <a:r>
              <a:rPr lang="en-US" dirty="0"/>
              <a:t>LEARNING OUTCOMES</a:t>
            </a:r>
          </a:p>
        </p:txBody>
      </p:sp>
      <p:sp>
        <p:nvSpPr>
          <p:cNvPr id="3" name="Content Placeholder 2">
            <a:extLst>
              <a:ext uri="{FF2B5EF4-FFF2-40B4-BE49-F238E27FC236}">
                <a16:creationId xmlns:a16="http://schemas.microsoft.com/office/drawing/2014/main" id="{E27379BA-AFEC-43BC-AD30-BF2F971FC2E7}"/>
              </a:ext>
            </a:extLst>
          </p:cNvPr>
          <p:cNvSpPr>
            <a:spLocks noGrp="1"/>
          </p:cNvSpPr>
          <p:nvPr>
            <p:ph sz="quarter" idx="13"/>
          </p:nvPr>
        </p:nvSpPr>
        <p:spPr>
          <a:xfrm>
            <a:off x="266699" y="1521900"/>
            <a:ext cx="11746336" cy="4962790"/>
          </a:xfrm>
        </p:spPr>
        <p:txBody>
          <a:bodyPr>
            <a:noAutofit/>
          </a:bodyPr>
          <a:lstStyle/>
          <a:p>
            <a:pPr marL="0" marR="0" indent="0" algn="l">
              <a:lnSpc>
                <a:spcPct val="107000"/>
              </a:lnSpc>
              <a:spcBef>
                <a:spcPts val="0"/>
              </a:spcBef>
              <a:spcAft>
                <a:spcPts val="800"/>
              </a:spcAft>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GROWING AS AN INDIVIDUAL AND GLOBAL CITIZEN</a:t>
            </a:r>
          </a:p>
          <a:p>
            <a:pPr marL="0" marR="0" indent="0" algn="l">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Learning Outcomes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(address three out of four):</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 and explain the historical, cultural, linguistic, economic, political, scientific, and/or social interconnections and experiences that characterize the contemporary world.</a:t>
            </a:r>
          </a:p>
          <a:p>
            <a:pPr marL="0" marR="0" indent="0">
              <a:lnSpc>
                <a:spcPct val="107000"/>
              </a:lnSpc>
              <a:spcBef>
                <a:spcPts val="0"/>
              </a:spcBef>
              <a:spcAft>
                <a:spcPts val="80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Note: Each course approved must include at least two areas; one can be primary. For example, a course on cultural geography would include cultural and scientific areas. A foreign language course would include linguistic, cultural, and political. A microeconomics course could cover economic and social aspects.</a:t>
            </a:r>
          </a:p>
          <a:p>
            <a:pPr marL="342900" marR="0" lvl="0" indent="-342900">
              <a:lnSpc>
                <a:spcPct val="107000"/>
              </a:lnSpc>
              <a:spcBef>
                <a:spcPts val="0"/>
              </a:spcBef>
              <a:spcAft>
                <a:spcPts val="800"/>
              </a:spcAft>
              <a:buFont typeface="+mj-lt"/>
              <a:buAutoNum type="arabicPeriod" startAt="2"/>
            </a:pPr>
            <a:r>
              <a:rPr lang="en-US" sz="1800" dirty="0">
                <a:effectLst/>
                <a:latin typeface="Calibri" panose="020F0502020204030204" pitchFamily="34" charset="0"/>
                <a:ea typeface="Calibri" panose="020F0502020204030204" pitchFamily="34" charset="0"/>
                <a:cs typeface="Times New Roman" panose="02020603050405020304" pitchFamily="18" charset="0"/>
              </a:rPr>
              <a:t>Analyze and reflect on the ways in historical, cultural, linguistic, economic, political, scientific, and/or social interconnections and experiences affect people individually and as groups.</a:t>
            </a:r>
          </a:p>
          <a:p>
            <a:pPr marL="0" marR="0" indent="0">
              <a:lnSpc>
                <a:spcPct val="107000"/>
              </a:lnSpc>
              <a:spcBef>
                <a:spcPts val="0"/>
              </a:spcBef>
              <a:spcAft>
                <a:spcPts val="80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Note: Each course approved must include at least two areas; one can be primary. For example, a course on cultural geography would include cultural and scientific areas. A foreign language course would include linguistic, cultural, and political. A microeconomics course could cover economic and social aspects.</a:t>
            </a:r>
          </a:p>
          <a:p>
            <a:pPr marL="342900" marR="0" lvl="0" indent="-342900">
              <a:lnSpc>
                <a:spcPct val="107000"/>
              </a:lnSpc>
              <a:spcBef>
                <a:spcPts val="0"/>
              </a:spcBef>
              <a:spcAft>
                <a:spcPts val="800"/>
              </a:spcAft>
              <a:buFont typeface="+mj-lt"/>
              <a:buAutoNum type="arabicPeriod" startAt="3"/>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Apply concepts of physical, mental, psychosocial, and/or financial wellness to develop a strong sense of self to become an engaged citizen in a complex society.</a:t>
            </a:r>
          </a:p>
          <a:p>
            <a:pPr marL="342900" indent="-342900">
              <a:lnSpc>
                <a:spcPct val="107000"/>
              </a:lnSpc>
              <a:spcBef>
                <a:spcPts val="0"/>
              </a:spcBef>
              <a:spcAft>
                <a:spcPts val="800"/>
              </a:spcAft>
              <a:buFont typeface="+mj-lt"/>
              <a:buAutoNum type="arabicPeriod" startAt="3"/>
            </a:pPr>
            <a:r>
              <a:rPr lang="en-US" sz="1800" dirty="0">
                <a:effectLst/>
                <a:latin typeface="Calibri" panose="020F0502020204030204" pitchFamily="34" charset="0"/>
                <a:ea typeface="Calibri" panose="020F0502020204030204" pitchFamily="34" charset="0"/>
                <a:cs typeface="Times New Roman" panose="02020603050405020304" pitchFamily="18" charset="0"/>
              </a:rPr>
              <a:t>Solve problems by working effectively with others. </a:t>
            </a:r>
          </a:p>
          <a:p>
            <a:pPr marL="342900" marR="0" lvl="0" indent="-342900">
              <a:lnSpc>
                <a:spcPct val="107000"/>
              </a:lnSpc>
              <a:spcBef>
                <a:spcPts val="0"/>
              </a:spcBef>
              <a:spcAft>
                <a:spcPts val="800"/>
              </a:spcAft>
              <a:buFont typeface="+mj-lt"/>
              <a:buAutoNum type="arabicPeriod" startAt="3"/>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847765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F197E-B035-47E3-A362-D274FE08BD7E}"/>
              </a:ext>
            </a:extLst>
          </p:cNvPr>
          <p:cNvSpPr txBox="1"/>
          <p:nvPr/>
        </p:nvSpPr>
        <p:spPr>
          <a:xfrm>
            <a:off x="3990487" y="1688211"/>
            <a:ext cx="421102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11E41"/>
                </a:solidFill>
                <a:effectLst/>
                <a:uLnTx/>
                <a:uFillTx/>
                <a:latin typeface="Times New Roman" panose="02020603050405020304"/>
                <a:ea typeface="+mn-ea"/>
                <a:cs typeface="+mn-cs"/>
              </a:rPr>
              <a:t>THANK YOU!!</a:t>
            </a:r>
          </a:p>
        </p:txBody>
      </p:sp>
      <p:sp>
        <p:nvSpPr>
          <p:cNvPr id="3" name="TextBox 2">
            <a:extLst>
              <a:ext uri="{FF2B5EF4-FFF2-40B4-BE49-F238E27FC236}">
                <a16:creationId xmlns:a16="http://schemas.microsoft.com/office/drawing/2014/main" id="{E3D253DB-8140-4FAC-9FDD-DE73AAE6DB56}"/>
              </a:ext>
            </a:extLst>
          </p:cNvPr>
          <p:cNvSpPr txBox="1"/>
          <p:nvPr/>
        </p:nvSpPr>
        <p:spPr>
          <a:xfrm>
            <a:off x="624739" y="2960146"/>
            <a:ext cx="9826097"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11E41"/>
                </a:solidFill>
                <a:effectLst/>
                <a:uLnTx/>
                <a:uFillTx/>
                <a:latin typeface="Times New Roman" panose="02020603050405020304"/>
                <a:ea typeface="+mn-ea"/>
                <a:cs typeface="+mn-cs"/>
              </a:rPr>
              <a:t>Please leave feedback by </a:t>
            </a:r>
            <a:r>
              <a:rPr kumimoji="0" lang="en-US" sz="2600" b="0" i="0" u="none" strike="noStrike" kern="1200" cap="none" spc="0" normalizeH="0" baseline="0" noProof="0" dirty="0" err="1">
                <a:ln>
                  <a:noFill/>
                </a:ln>
                <a:solidFill>
                  <a:srgbClr val="011E41"/>
                </a:solidFill>
                <a:effectLst/>
                <a:uLnTx/>
                <a:uFillTx/>
                <a:latin typeface="Times New Roman" panose="02020603050405020304"/>
                <a:ea typeface="+mn-ea"/>
                <a:cs typeface="+mn-cs"/>
              </a:rPr>
              <a:t>Januar</a:t>
            </a:r>
            <a:r>
              <a:rPr lang="en-US" sz="2600" dirty="0">
                <a:solidFill>
                  <a:srgbClr val="011E41"/>
                </a:solidFill>
                <a:latin typeface="Times New Roman" panose="02020603050405020304"/>
              </a:rPr>
              <a:t>y, 8th</a:t>
            </a:r>
            <a:r>
              <a:rPr kumimoji="0" lang="en-US" sz="2600" b="0" i="0" u="none" strike="noStrike" kern="1200" cap="none" spc="0" normalizeH="0" baseline="0" noProof="0" dirty="0">
                <a:ln>
                  <a:noFill/>
                </a:ln>
                <a:solidFill>
                  <a:srgbClr val="011E41"/>
                </a:solidFill>
                <a:effectLst/>
                <a:uLnTx/>
                <a:uFillTx/>
                <a:latin typeface="Times New Roman" panose="020206030504050203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rgbClr val="011E41"/>
                </a:solidFill>
                <a:latin typeface="Times New Roman" panose="02020603050405020304"/>
              </a:rPr>
              <a:t>	Go to ETSU RFC, 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rgbClr val="011E41"/>
                </a:solidFill>
                <a:latin typeface="Times New Roman" panose="02020603050405020304"/>
              </a:rPr>
              <a:t>	Go to the Provost’s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rgbClr val="011E41"/>
                </a:solidFill>
                <a:latin typeface="Times New Roman" panose="02020603050405020304"/>
              </a:rPr>
              <a:t>		The Left Navigation menu includes a link to our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rgbClr val="011E41"/>
                </a:solidFill>
                <a:latin typeface="Times New Roman" panose="02020603050405020304"/>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rgbClr val="011E41"/>
                </a:solidFill>
                <a:latin typeface="Times New Roman" panose="02020603050405020304"/>
              </a:rPr>
              <a:t>If you have problems finding the link, email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rgbClr val="011E41"/>
                </a:solidFill>
                <a:latin typeface="Times New Roman" panose="02020603050405020304"/>
              </a:rPr>
              <a:t>	</a:t>
            </a:r>
            <a:r>
              <a:rPr lang="en-US" sz="2600" dirty="0">
                <a:solidFill>
                  <a:srgbClr val="011E41"/>
                </a:solidFill>
                <a:latin typeface="Times New Roman" panose="02020603050405020304"/>
                <a:hlinkClick r:id="rId2"/>
              </a:rPr>
              <a:t>harkerd@etsu.edu</a:t>
            </a:r>
            <a:endParaRPr lang="en-US" sz="2600" dirty="0">
              <a:solidFill>
                <a:srgbClr val="011E41"/>
              </a:solidFill>
              <a:latin typeface="Times New Roman" panose="020206030504050203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rgbClr val="011E41"/>
                </a:solidFill>
                <a:latin typeface="Times New Roman" panose="02020603050405020304"/>
              </a:rPr>
              <a:t>	</a:t>
            </a:r>
            <a:r>
              <a:rPr lang="en-US" sz="2600" dirty="0">
                <a:solidFill>
                  <a:srgbClr val="011E41"/>
                </a:solidFill>
                <a:latin typeface="Times New Roman" panose="02020603050405020304"/>
                <a:hlinkClick r:id="rId3"/>
              </a:rPr>
              <a:t>mcgees@etsu.edu</a:t>
            </a:r>
            <a:r>
              <a:rPr lang="en-US" sz="2600" dirty="0">
                <a:solidFill>
                  <a:srgbClr val="011E41"/>
                </a:solidFill>
                <a:latin typeface="Times New Roman" panose="02020603050405020304"/>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11E41"/>
              </a:solidFill>
              <a:effectLst/>
              <a:uLnTx/>
              <a:uFillTx/>
              <a:latin typeface="Times New Roman" panose="02020603050405020304"/>
              <a:ea typeface="+mn-ea"/>
              <a:cs typeface="+mn-cs"/>
            </a:endParaRPr>
          </a:p>
        </p:txBody>
      </p:sp>
      <p:sp>
        <p:nvSpPr>
          <p:cNvPr id="4" name="Thank you" hidden="1">
            <a:extLst>
              <a:ext uri="{FF2B5EF4-FFF2-40B4-BE49-F238E27FC236}">
                <a16:creationId xmlns:a16="http://schemas.microsoft.com/office/drawing/2014/main" id="{939112E8-673D-4167-BB29-9B435BC8DADE}"/>
              </a:ext>
            </a:extLst>
          </p:cNvPr>
          <p:cNvSpPr txBox="1">
            <a:spLocks/>
          </p:cNvSpPr>
          <p:nvPr/>
        </p:nvSpPr>
        <p:spPr>
          <a:xfrm>
            <a:off x="381447" y="-1304839"/>
            <a:ext cx="11005457" cy="1094920"/>
          </a:xfrm>
          <a:prstGeom prst="rect">
            <a:avLst/>
          </a:prstGeom>
        </p:spPr>
        <p:txBody>
          <a:bodyPr/>
          <a:lstStyle>
            <a:lvl1pPr algn="l" defTabSz="914400" rtl="0" eaLnBrk="1" latinLnBrk="0" hangingPunct="1">
              <a:lnSpc>
                <a:spcPct val="90000"/>
              </a:lnSpc>
              <a:spcBef>
                <a:spcPct val="0"/>
              </a:spcBef>
              <a:buNone/>
              <a:defRPr sz="4400" b="1" i="0" kern="1200">
                <a:solidFill>
                  <a:srgbClr val="001E44"/>
                </a:solidFill>
                <a:latin typeface="Arial" panose="020B0604020202020204" pitchFamily="34" charset="0"/>
                <a:ea typeface="+mj-ea"/>
                <a:cs typeface="Arial" panose="020B0604020202020204" pitchFamily="34" charset="0"/>
              </a:defRPr>
            </a:lvl1pPr>
          </a:lstStyle>
          <a:p>
            <a:r>
              <a:rPr lang="en-US"/>
              <a:t>Thank you</a:t>
            </a:r>
            <a:endParaRPr lang="en-US" dirty="0"/>
          </a:p>
        </p:txBody>
      </p:sp>
    </p:spTree>
    <p:extLst>
      <p:ext uri="{BB962C8B-B14F-4D97-AF65-F5344CB8AC3E}">
        <p14:creationId xmlns:p14="http://schemas.microsoft.com/office/powerpoint/2010/main" val="3981382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221C-B893-4E0A-B23B-6C682CB0BFA8}"/>
              </a:ext>
            </a:extLst>
          </p:cNvPr>
          <p:cNvSpPr>
            <a:spLocks noGrp="1"/>
          </p:cNvSpPr>
          <p:nvPr>
            <p:ph type="ctrTitle"/>
          </p:nvPr>
        </p:nvSpPr>
        <p:spPr/>
        <p:txBody>
          <a:bodyPr/>
          <a:lstStyle/>
          <a:p>
            <a:r>
              <a:rPr lang="en-US" dirty="0">
                <a:latin typeface="+mn-lt"/>
              </a:rPr>
              <a:t>Process</a:t>
            </a:r>
          </a:p>
        </p:txBody>
      </p:sp>
      <p:sp>
        <p:nvSpPr>
          <p:cNvPr id="3" name="Content Placeholder 2">
            <a:extLst>
              <a:ext uri="{FF2B5EF4-FFF2-40B4-BE49-F238E27FC236}">
                <a16:creationId xmlns:a16="http://schemas.microsoft.com/office/drawing/2014/main" id="{931725DA-4FBE-4262-A753-E42678AAD44E}"/>
              </a:ext>
            </a:extLst>
          </p:cNvPr>
          <p:cNvSpPr>
            <a:spLocks noGrp="1"/>
          </p:cNvSpPr>
          <p:nvPr>
            <p:ph sz="quarter" idx="13"/>
          </p:nvPr>
        </p:nvSpPr>
        <p:spPr>
          <a:xfrm>
            <a:off x="5444455" y="1815515"/>
            <a:ext cx="6451134" cy="4077608"/>
          </a:xfrm>
        </p:spPr>
        <p:txBody>
          <a:bodyPr/>
          <a:lstStyle/>
          <a:p>
            <a:pPr marL="0" indent="0">
              <a:buNone/>
            </a:pPr>
            <a:r>
              <a:rPr lang="en-US" dirty="0">
                <a:latin typeface="+mn-lt"/>
              </a:rPr>
              <a:t>Our literature review suggested:</a:t>
            </a:r>
          </a:p>
          <a:p>
            <a:pPr marL="0" indent="0">
              <a:buNone/>
            </a:pPr>
            <a:endParaRPr lang="en-US" dirty="0">
              <a:latin typeface="+mn-lt"/>
            </a:endParaRPr>
          </a:p>
          <a:p>
            <a:pPr marL="914400" lvl="1" indent="-457200">
              <a:buFont typeface="+mj-lt"/>
              <a:buAutoNum type="arabicPeriod"/>
            </a:pPr>
            <a:r>
              <a:rPr lang="en-US" dirty="0">
                <a:latin typeface="+mn-lt"/>
              </a:rPr>
              <a:t>Competency rather than content-based</a:t>
            </a:r>
          </a:p>
          <a:p>
            <a:pPr marL="914400" lvl="1" indent="-457200">
              <a:buFont typeface="+mj-lt"/>
              <a:buAutoNum type="arabicPeriod"/>
            </a:pPr>
            <a:r>
              <a:rPr lang="en-US" dirty="0">
                <a:latin typeface="+mn-lt"/>
              </a:rPr>
              <a:t>Transparency</a:t>
            </a:r>
          </a:p>
          <a:p>
            <a:pPr marL="914400" lvl="1" indent="-457200">
              <a:buFont typeface="+mj-lt"/>
              <a:buAutoNum type="arabicPeriod"/>
            </a:pPr>
            <a:r>
              <a:rPr lang="en-US" dirty="0">
                <a:latin typeface="+mn-lt"/>
              </a:rPr>
              <a:t>Integration </a:t>
            </a:r>
          </a:p>
          <a:p>
            <a:pPr marL="914400" lvl="1" indent="-457200">
              <a:buFont typeface="+mj-lt"/>
              <a:buAutoNum type="arabicPeriod"/>
            </a:pPr>
            <a:r>
              <a:rPr lang="en-US" dirty="0">
                <a:latin typeface="+mn-lt"/>
              </a:rPr>
              <a:t>Flexibility</a:t>
            </a:r>
          </a:p>
          <a:p>
            <a:pPr marL="914400" lvl="1" indent="-457200">
              <a:buFont typeface="+mj-lt"/>
              <a:buAutoNum type="arabicPeriod"/>
            </a:pPr>
            <a:r>
              <a:rPr lang="en-US" dirty="0">
                <a:latin typeface="+mn-lt"/>
              </a:rPr>
              <a:t>High-Impact Teaching Practices</a:t>
            </a:r>
          </a:p>
        </p:txBody>
      </p:sp>
    </p:spTree>
    <p:extLst>
      <p:ext uri="{BB962C8B-B14F-4D97-AF65-F5344CB8AC3E}">
        <p14:creationId xmlns:p14="http://schemas.microsoft.com/office/powerpoint/2010/main" val="699397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337D91B-F4DF-4A33-B8AB-9D045B2EDD74}"/>
              </a:ext>
            </a:extLst>
          </p:cNvPr>
          <p:cNvSpPr>
            <a:spLocks noGrp="1"/>
          </p:cNvSpPr>
          <p:nvPr>
            <p:ph idx="1"/>
          </p:nvPr>
        </p:nvSpPr>
        <p:spPr>
          <a:xfrm>
            <a:off x="556591" y="731520"/>
            <a:ext cx="10797209" cy="5445443"/>
          </a:xfrm>
        </p:spPr>
        <p:txBody>
          <a:bodyPr>
            <a:normAutofit/>
          </a:bodyPr>
          <a:lstStyle/>
          <a:p>
            <a:pPr marL="354965" marR="680085" indent="0" eaLnBrk="0" hangingPunct="0">
              <a:lnSpc>
                <a:spcPct val="110000"/>
              </a:lnSpc>
              <a:spcBef>
                <a:spcPts val="240"/>
              </a:spcBef>
              <a:spcAft>
                <a:spcPts val="0"/>
              </a:spcAft>
              <a:buNone/>
            </a:pP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SACSCOC</a:t>
            </a:r>
          </a:p>
          <a:p>
            <a:pPr marL="354965" marR="680085" indent="0" eaLnBrk="0" hangingPunct="0">
              <a:lnSpc>
                <a:spcPct val="110000"/>
              </a:lnSpc>
              <a:spcBef>
                <a:spcPts val="240"/>
              </a:spcBef>
              <a:spcAft>
                <a:spcPts val="0"/>
              </a:spcAft>
              <a:buNone/>
            </a:pPr>
            <a:endPar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54965" marR="680085" indent="0" eaLnBrk="0" hangingPunct="0">
              <a:lnSpc>
                <a:spcPct val="110000"/>
              </a:lnSpc>
              <a:spcBef>
                <a:spcPts val="240"/>
              </a:spcBef>
              <a:spcAft>
                <a:spcPts val="0"/>
              </a:spcAft>
              <a:buNone/>
            </a:pP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en-US" sz="2000" spc="-10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institution</a:t>
            </a:r>
            <a:r>
              <a:rPr lang="en-US" sz="2000" spc="-10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requires</a:t>
            </a:r>
            <a:r>
              <a:rPr lang="en-US" sz="2000" spc="-1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en-US" sz="2000" spc="-1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successful</a:t>
            </a:r>
            <a:r>
              <a:rPr lang="en-US" sz="2000" spc="-10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completion</a:t>
            </a:r>
            <a:r>
              <a:rPr lang="en-US" sz="2000" spc="-12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of</a:t>
            </a:r>
            <a:r>
              <a:rPr lang="en-US" sz="2000" spc="-9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000" spc="-1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general</a:t>
            </a:r>
            <a:r>
              <a:rPr lang="en-US" sz="2000" spc="-12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education component</a:t>
            </a:r>
            <a:r>
              <a:rPr lang="en-US" sz="2000" spc="-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at</a:t>
            </a:r>
            <a:r>
              <a:rPr lang="en-US" sz="2000" spc="-18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en-US" sz="2000" spc="-18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undergraduate</a:t>
            </a:r>
            <a:r>
              <a:rPr lang="en-US" sz="2000" spc="-18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level</a:t>
            </a:r>
            <a:r>
              <a:rPr lang="en-US" sz="2000" spc="-18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that: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eaLnBrk="0" hangingPunct="0">
              <a:lnSpc>
                <a:spcPct val="107000"/>
              </a:lnSpc>
              <a:spcBef>
                <a:spcPts val="445"/>
              </a:spcBef>
              <a:spcAft>
                <a:spcPts val="0"/>
              </a:spcAft>
              <a:buClr>
                <a:srgbClr val="231F20"/>
              </a:buClr>
              <a:buSzPts val="1300"/>
              <a:buNone/>
              <a:tabLst>
                <a:tab pos="881380" algn="l"/>
              </a:tabLst>
            </a:pP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 is based on a coherent rationale.</a:t>
            </a:r>
            <a:endParaRPr lang="en-US" sz="2000" spc="-1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67945" lvl="0" indent="0" eaLnBrk="0" hangingPunct="0">
              <a:lnSpc>
                <a:spcPct val="110000"/>
              </a:lnSpc>
              <a:spcBef>
                <a:spcPts val="615"/>
              </a:spcBef>
              <a:spcAft>
                <a:spcPts val="0"/>
              </a:spcAft>
              <a:buClr>
                <a:srgbClr val="231F20"/>
              </a:buClr>
              <a:buSzPts val="1300"/>
              <a:buNone/>
              <a:tabLst>
                <a:tab pos="881380" algn="l"/>
              </a:tabLst>
            </a:pP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(b) is</a:t>
            </a:r>
            <a:r>
              <a:rPr lang="en-US" sz="2000" spc="-16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000" spc="-16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substantial</a:t>
            </a:r>
            <a:r>
              <a:rPr lang="en-US" sz="2000" spc="-16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component</a:t>
            </a:r>
            <a:r>
              <a:rPr lang="en-US" sz="2000" spc="-17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of</a:t>
            </a:r>
            <a:r>
              <a:rPr lang="en-US" sz="2000" spc="-16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each</a:t>
            </a:r>
            <a:r>
              <a:rPr lang="en-US" sz="2000" spc="-16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undergraduate</a:t>
            </a:r>
            <a:r>
              <a:rPr lang="en-US" sz="2000" spc="-16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degree program.</a:t>
            </a:r>
            <a:r>
              <a:rPr lang="en-US" sz="2000" spc="-19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For degree</a:t>
            </a:r>
            <a:r>
              <a:rPr lang="en-US" sz="2000" spc="-10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completion</a:t>
            </a:r>
            <a:r>
              <a:rPr lang="en-US" sz="2000" spc="-10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in</a:t>
            </a:r>
            <a:r>
              <a:rPr lang="en-US" sz="2000" spc="-10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associate</a:t>
            </a:r>
            <a:r>
              <a:rPr lang="en-US" sz="2000" spc="-12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programs,</a:t>
            </a:r>
            <a:r>
              <a:rPr lang="en-US" sz="2000" spc="-13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en-US" sz="2000" spc="-9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component</a:t>
            </a:r>
            <a:r>
              <a:rPr lang="en-US" sz="2000" spc="-10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constitutes</a:t>
            </a:r>
            <a:endParaRPr lang="en-US" sz="2000" spc="-10" dirty="0">
              <a:effectLst/>
              <a:latin typeface="Times New Roman" panose="02020603050405020304" pitchFamily="18" charset="0"/>
              <a:ea typeface="Calibri" panose="020F0502020204030204" pitchFamily="34" charset="0"/>
              <a:cs typeface="Times New Roman" panose="02020603050405020304" pitchFamily="18" charset="0"/>
            </a:endParaRPr>
          </a:p>
          <a:p>
            <a:pPr marL="1337310" marR="680085" lvl="1" eaLnBrk="0" hangingPunct="0">
              <a:lnSpc>
                <a:spcPct val="110000"/>
              </a:lnSpc>
              <a:spcBef>
                <a:spcPts val="0"/>
              </a:spcBef>
            </a:pP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000" spc="-16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minimum</a:t>
            </a:r>
            <a:r>
              <a:rPr lang="en-US" sz="2000" spc="-13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of</a:t>
            </a:r>
            <a:r>
              <a:rPr lang="en-US" sz="2000" spc="-13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15</a:t>
            </a:r>
            <a:r>
              <a:rPr lang="en-US" sz="2000" spc="-14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semester</a:t>
            </a:r>
            <a:r>
              <a:rPr lang="en-US" sz="2000" spc="-16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hours</a:t>
            </a:r>
            <a:r>
              <a:rPr lang="en-US" sz="2000" spc="-14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or</a:t>
            </a:r>
            <a:r>
              <a:rPr lang="en-US" sz="2000" spc="-16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en-US" sz="2000" spc="-13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equivalent;</a:t>
            </a:r>
            <a:r>
              <a:rPr lang="en-US" sz="2000" spc="-17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for baccalaureate</a:t>
            </a:r>
            <a:r>
              <a:rPr lang="en-US" sz="2000" spc="27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programs,</a:t>
            </a:r>
            <a:r>
              <a:rPr lang="en-US" sz="2000" spc="-16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000" spc="-13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minimum</a:t>
            </a:r>
            <a:r>
              <a:rPr lang="en-US" sz="2000" spc="-12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of</a:t>
            </a:r>
            <a:r>
              <a:rPr lang="en-US" sz="2000" spc="-10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30</a:t>
            </a:r>
            <a:r>
              <a:rPr lang="en-US" sz="2000" spc="-13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semester</a:t>
            </a:r>
            <a:r>
              <a:rPr lang="en-US" sz="2000" spc="-14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hours</a:t>
            </a:r>
            <a:r>
              <a:rPr lang="en-US" sz="2000" spc="-12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or the</a:t>
            </a:r>
            <a:r>
              <a:rPr lang="en-US" sz="2000" spc="-13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equivalent.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651510" marR="680085" indent="0" eaLnBrk="0" hangingPunct="0">
              <a:lnSpc>
                <a:spcPct val="110000"/>
              </a:lnSpc>
              <a:spcBef>
                <a:spcPts val="0"/>
              </a:spcBef>
              <a:spcAft>
                <a:spcPts val="0"/>
              </a:spcAft>
              <a:buNone/>
            </a:pP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(c) ensures</a:t>
            </a:r>
            <a:r>
              <a:rPr lang="en-US" sz="2000" spc="-10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breadth</a:t>
            </a:r>
            <a:r>
              <a:rPr lang="en-US" sz="2000" spc="-11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of</a:t>
            </a:r>
            <a:r>
              <a:rPr lang="en-US" sz="2000" spc="-7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knowledge.</a:t>
            </a:r>
            <a:r>
              <a:rPr lang="en-US" sz="2000" spc="-14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These</a:t>
            </a:r>
            <a:r>
              <a:rPr lang="en-US" sz="2000" spc="-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credit</a:t>
            </a:r>
            <a:r>
              <a:rPr lang="en-US" sz="2000" spc="-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hours</a:t>
            </a:r>
            <a:r>
              <a:rPr lang="en-US" sz="2000" spc="-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include</a:t>
            </a:r>
            <a:r>
              <a:rPr lang="en-US" sz="2000" spc="-1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at</a:t>
            </a:r>
            <a:r>
              <a:rPr lang="en-US" sz="2000" spc="-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least</a:t>
            </a:r>
            <a:r>
              <a:rPr lang="en-US" sz="2000" spc="-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one</a:t>
            </a:r>
            <a:r>
              <a:rPr lang="en-US" sz="2000" spc="8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course</a:t>
            </a:r>
            <a:r>
              <a:rPr lang="en-US" sz="2000" spc="-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from</a:t>
            </a:r>
            <a:r>
              <a:rPr lang="en-US" sz="2000" spc="-8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each</a:t>
            </a:r>
            <a:r>
              <a:rPr lang="en-US" sz="2000" spc="-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of</a:t>
            </a:r>
            <a:r>
              <a:rPr lang="en-US" sz="2000" spc="-8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en-US" sz="2000" spc="-1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following</a:t>
            </a:r>
            <a:r>
              <a:rPr lang="en-US" sz="2000" spc="-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areas:</a:t>
            </a:r>
            <a:r>
              <a:rPr lang="en-US" sz="2000" spc="-13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humanities/fine</a:t>
            </a:r>
            <a:r>
              <a:rPr lang="en-US" sz="2000" b="1" spc="-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arts,</a:t>
            </a:r>
            <a:r>
              <a:rPr lang="en-US" sz="2000" b="1" spc="-13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social/</a:t>
            </a:r>
            <a:r>
              <a:rPr lang="en-US" sz="2000" b="1" spc="8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behavioral sciences, and natural 	science/mathematics.</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These</a:t>
            </a:r>
            <a:r>
              <a:rPr lang="en-US" sz="2000" spc="-20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courses</a:t>
            </a:r>
            <a:r>
              <a:rPr lang="en-US" sz="2000" spc="8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do</a:t>
            </a:r>
            <a:r>
              <a:rPr lang="en-US" sz="2000" spc="-7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not</a:t>
            </a:r>
            <a:r>
              <a:rPr lang="en-US" sz="2000" spc="-7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narrowly</a:t>
            </a:r>
            <a:r>
              <a:rPr lang="en-US" sz="2000" spc="-6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focus</a:t>
            </a:r>
            <a:r>
              <a:rPr lang="en-US" sz="2000" spc="-5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on</a:t>
            </a:r>
            <a:r>
              <a:rPr lang="en-US" sz="2000" spc="-7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those</a:t>
            </a:r>
            <a:r>
              <a:rPr lang="en-US" sz="2000" spc="-6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skills,</a:t>
            </a:r>
            <a:r>
              <a:rPr lang="en-US" sz="2000" spc="-11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techniques,</a:t>
            </a:r>
            <a:r>
              <a:rPr lang="en-US" sz="2000" spc="-1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and procedures</a:t>
            </a:r>
            <a:r>
              <a:rPr lang="en-US" sz="2000" spc="8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specific</a:t>
            </a:r>
            <a:r>
              <a:rPr lang="en-US" sz="2000" spc="-14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to</a:t>
            </a:r>
            <a:r>
              <a:rPr lang="en-US" sz="2000" spc="-13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000" spc="-13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particular</a:t>
            </a:r>
            <a:r>
              <a:rPr lang="en-US" sz="2000" spc="-11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occupation</a:t>
            </a:r>
            <a:r>
              <a:rPr lang="en-US" sz="2000" spc="-15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or</a:t>
            </a:r>
            <a:r>
              <a:rPr lang="en-US" sz="2000" spc="-15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profession.</a:t>
            </a:r>
            <a:r>
              <a:rPr lang="en-US" sz="2000" spc="-16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p>
        </p:txBody>
      </p:sp>
      <p:sp>
        <p:nvSpPr>
          <p:cNvPr id="3" name="SACSCOC" hidden="1">
            <a:extLst>
              <a:ext uri="{FF2B5EF4-FFF2-40B4-BE49-F238E27FC236}">
                <a16:creationId xmlns:a16="http://schemas.microsoft.com/office/drawing/2014/main" id="{9AB87D33-52D6-4179-BB3D-E72FAEEE7CC8}"/>
              </a:ext>
            </a:extLst>
          </p:cNvPr>
          <p:cNvSpPr txBox="1">
            <a:spLocks/>
          </p:cNvSpPr>
          <p:nvPr/>
        </p:nvSpPr>
        <p:spPr>
          <a:xfrm>
            <a:off x="556591" y="-1495339"/>
            <a:ext cx="11005457" cy="1094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001E44"/>
                </a:solidFill>
                <a:latin typeface="Arial" panose="020B0604020202020204" pitchFamily="34" charset="0"/>
                <a:ea typeface="+mj-ea"/>
                <a:cs typeface="Arial" panose="020B0604020202020204" pitchFamily="34" charset="0"/>
              </a:defRPr>
            </a:lvl1pPr>
          </a:lstStyle>
          <a:p>
            <a:r>
              <a:rPr lang="en-US" dirty="0"/>
              <a:t>SACSCOC</a:t>
            </a:r>
          </a:p>
        </p:txBody>
      </p:sp>
    </p:spTree>
    <p:extLst>
      <p:ext uri="{BB962C8B-B14F-4D97-AF65-F5344CB8AC3E}">
        <p14:creationId xmlns:p14="http://schemas.microsoft.com/office/powerpoint/2010/main" val="108163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221C-B893-4E0A-B23B-6C682CB0BFA8}"/>
              </a:ext>
            </a:extLst>
          </p:cNvPr>
          <p:cNvSpPr>
            <a:spLocks noGrp="1"/>
          </p:cNvSpPr>
          <p:nvPr>
            <p:ph type="ctrTitle"/>
          </p:nvPr>
        </p:nvSpPr>
        <p:spPr/>
        <p:txBody>
          <a:bodyPr/>
          <a:lstStyle/>
          <a:p>
            <a:r>
              <a:rPr lang="en-US" dirty="0">
                <a:latin typeface="+mn-lt"/>
              </a:rPr>
              <a:t>Process</a:t>
            </a:r>
          </a:p>
        </p:txBody>
      </p:sp>
      <p:pic>
        <p:nvPicPr>
          <p:cNvPr id="9" name="Picture 8" descr="AAC&amp;U graphic showing key components of a contemporary liberal education and what liberal education looks like.">
            <a:extLst>
              <a:ext uri="{FF2B5EF4-FFF2-40B4-BE49-F238E27FC236}">
                <a16:creationId xmlns:a16="http://schemas.microsoft.com/office/drawing/2014/main" id="{04E132CB-D0FC-4841-9F37-5A85CF5850DE}"/>
              </a:ext>
            </a:extLst>
          </p:cNvPr>
          <p:cNvPicPr>
            <a:picLocks noChangeAspect="1"/>
          </p:cNvPicPr>
          <p:nvPr/>
        </p:nvPicPr>
        <p:blipFill rotWithShape="1">
          <a:blip r:embed="rId2"/>
          <a:srcRect l="14739" t="3133" r="16653" b="5856"/>
          <a:stretch/>
        </p:blipFill>
        <p:spPr>
          <a:xfrm rot="21352926">
            <a:off x="469762" y="193707"/>
            <a:ext cx="8364772" cy="6241529"/>
          </a:xfrm>
          <a:prstGeom prst="rect">
            <a:avLst/>
          </a:prstGeom>
        </p:spPr>
      </p:pic>
      <p:pic>
        <p:nvPicPr>
          <p:cNvPr id="11" name="Picture 10">
            <a:extLst>
              <a:ext uri="{FF2B5EF4-FFF2-40B4-BE49-F238E27FC236}">
                <a16:creationId xmlns:a16="http://schemas.microsoft.com/office/drawing/2014/main" id="{B17C3D90-D299-4C94-B6B1-3297B80663A3}"/>
              </a:ext>
              <a:ext uri="{C183D7F6-B498-43B3-948B-1728B52AA6E4}">
                <adec:decorative xmlns:adec="http://schemas.microsoft.com/office/drawing/2017/decorative" val="1"/>
              </a:ext>
            </a:extLst>
          </p:cNvPr>
          <p:cNvPicPr>
            <a:picLocks noChangeAspect="1"/>
          </p:cNvPicPr>
          <p:nvPr/>
        </p:nvPicPr>
        <p:blipFill rotWithShape="1">
          <a:blip r:embed="rId3"/>
          <a:srcRect t="9739" r="2728" b="82956"/>
          <a:stretch/>
        </p:blipFill>
        <p:spPr>
          <a:xfrm rot="21366548">
            <a:off x="262380" y="154555"/>
            <a:ext cx="9613117" cy="500993"/>
          </a:xfrm>
          <a:prstGeom prst="rect">
            <a:avLst/>
          </a:prstGeom>
        </p:spPr>
      </p:pic>
    </p:spTree>
    <p:extLst>
      <p:ext uri="{BB962C8B-B14F-4D97-AF65-F5344CB8AC3E}">
        <p14:creationId xmlns:p14="http://schemas.microsoft.com/office/powerpoint/2010/main" val="4263356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29A0-2DD9-42C0-9AE9-345528616FF1}"/>
              </a:ext>
            </a:extLst>
          </p:cNvPr>
          <p:cNvSpPr>
            <a:spLocks noGrp="1"/>
          </p:cNvSpPr>
          <p:nvPr>
            <p:ph type="ctrTitle"/>
          </p:nvPr>
        </p:nvSpPr>
        <p:spPr/>
        <p:txBody>
          <a:bodyPr/>
          <a:lstStyle/>
          <a:p>
            <a:r>
              <a:rPr lang="en-US" dirty="0">
                <a:latin typeface="+mn-lt"/>
              </a:rPr>
              <a:t>Proposal A</a:t>
            </a:r>
          </a:p>
        </p:txBody>
      </p:sp>
      <p:graphicFrame>
        <p:nvGraphicFramePr>
          <p:cNvPr id="4" name="Table 10">
            <a:extLst>
              <a:ext uri="{FF2B5EF4-FFF2-40B4-BE49-F238E27FC236}">
                <a16:creationId xmlns:a16="http://schemas.microsoft.com/office/drawing/2014/main" id="{A7BF22EC-34C1-48F8-90E7-E7909B399E2F}"/>
              </a:ext>
            </a:extLst>
          </p:cNvPr>
          <p:cNvGraphicFramePr>
            <a:graphicFrameLocks noGrp="1"/>
          </p:cNvGraphicFramePr>
          <p:nvPr/>
        </p:nvGraphicFramePr>
        <p:xfrm>
          <a:off x="327171" y="1787686"/>
          <a:ext cx="6769916" cy="4513382"/>
        </p:xfrm>
        <a:graphic>
          <a:graphicData uri="http://schemas.openxmlformats.org/drawingml/2006/table">
            <a:tbl>
              <a:tblPr firstRow="1" bandRow="1">
                <a:tableStyleId>{D7AC3CCA-C797-4891-BE02-D94E43425B78}</a:tableStyleId>
              </a:tblPr>
              <a:tblGrid>
                <a:gridCol w="6769916">
                  <a:extLst>
                    <a:ext uri="{9D8B030D-6E8A-4147-A177-3AD203B41FA5}">
                      <a16:colId xmlns:a16="http://schemas.microsoft.com/office/drawing/2014/main" val="4163657871"/>
                    </a:ext>
                  </a:extLst>
                </a:gridCol>
              </a:tblGrid>
              <a:tr h="380290">
                <a:tc>
                  <a:txBody>
                    <a:bodyPr/>
                    <a:lstStyle/>
                    <a:p>
                      <a:r>
                        <a:rPr lang="en-US" b="1" dirty="0">
                          <a:solidFill>
                            <a:schemeClr val="tx1"/>
                          </a:solidFill>
                        </a:rPr>
                        <a:t>STRENGTHENING FOUNDATIONS (15-16)</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1804764970"/>
                  </a:ext>
                </a:extLst>
              </a:tr>
              <a:tr h="968343">
                <a:tc>
                  <a:txBody>
                    <a:bodyPr/>
                    <a:lstStyle/>
                    <a:p>
                      <a:r>
                        <a:rPr lang="en-US" b="0" dirty="0">
                          <a:solidFill>
                            <a:schemeClr val="tx1"/>
                          </a:solidFill>
                        </a:rPr>
                        <a:t>ENGL 1010 and ENGL 1020 (6)</a:t>
                      </a:r>
                    </a:p>
                    <a:p>
                      <a:r>
                        <a:rPr lang="en-US" dirty="0">
                          <a:solidFill>
                            <a:schemeClr val="tx1"/>
                          </a:solidFill>
                        </a:rPr>
                        <a:t>Quantitative Reasoning (3-4)</a:t>
                      </a:r>
                    </a:p>
                    <a:p>
                      <a:r>
                        <a:rPr lang="en-US" dirty="0">
                          <a:solidFill>
                            <a:schemeClr val="tx1"/>
                          </a:solidFill>
                        </a:rPr>
                        <a:t>Critical Thinking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First-Year Experience (3)</a:t>
                      </a:r>
                    </a:p>
                  </a:txBody>
                  <a:tcPr>
                    <a:solidFill>
                      <a:schemeClr val="bg1">
                        <a:lumMod val="85000"/>
                      </a:schemeClr>
                    </a:solidFill>
                  </a:tcPr>
                </a:tc>
                <a:extLst>
                  <a:ext uri="{0D108BD9-81ED-4DB2-BD59-A6C34878D82A}">
                    <a16:rowId xmlns:a16="http://schemas.microsoft.com/office/drawing/2014/main" val="3002758582"/>
                  </a:ext>
                </a:extLst>
              </a:tr>
              <a:tr h="374337">
                <a:tc>
                  <a:txBody>
                    <a:bodyPr/>
                    <a:lstStyle/>
                    <a:p>
                      <a:r>
                        <a:rPr lang="en-US" b="1" dirty="0">
                          <a:solidFill>
                            <a:schemeClr val="tx1"/>
                          </a:solidFill>
                        </a:rPr>
                        <a:t>UNDERSTANDING NATURAL AND SOCIAL WORLDS (10-11)</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1460654362"/>
                  </a:ext>
                </a:extLst>
              </a:tr>
              <a:tr h="628485">
                <a:tc>
                  <a:txBody>
                    <a:bodyPr/>
                    <a:lstStyle/>
                    <a:p>
                      <a:r>
                        <a:rPr lang="en-US" dirty="0">
                          <a:solidFill>
                            <a:schemeClr val="tx1"/>
                          </a:solidFill>
                        </a:rPr>
                        <a:t>Natural Sciences (at least 4)</a:t>
                      </a:r>
                    </a:p>
                    <a:p>
                      <a:r>
                        <a:rPr lang="en-US" dirty="0">
                          <a:solidFill>
                            <a:schemeClr val="tx1"/>
                          </a:solidFill>
                        </a:rPr>
                        <a:t>Social/Behavioral Sciences (at least 3)</a:t>
                      </a:r>
                      <a:endParaRPr lang="en-US" dirty="0">
                        <a:solidFill>
                          <a:schemeClr val="tx1"/>
                        </a:solidFill>
                        <a:latin typeface="+mj-lt"/>
                      </a:endParaRPr>
                    </a:p>
                  </a:txBody>
                  <a:tcPr/>
                </a:tc>
                <a:extLst>
                  <a:ext uri="{0D108BD9-81ED-4DB2-BD59-A6C34878D82A}">
                    <a16:rowId xmlns:a16="http://schemas.microsoft.com/office/drawing/2014/main" val="2188054707"/>
                  </a:ext>
                </a:extLst>
              </a:tr>
              <a:tr h="367213">
                <a:tc>
                  <a:txBody>
                    <a:bodyPr/>
                    <a:lstStyle/>
                    <a:p>
                      <a:r>
                        <a:rPr lang="en-US" b="1" dirty="0">
                          <a:solidFill>
                            <a:schemeClr val="tx1"/>
                          </a:solidFill>
                        </a:rPr>
                        <a:t>EXPLORING CONNECTIONS (9)</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667413778"/>
                  </a:ext>
                </a:extLst>
              </a:tr>
              <a:tr h="642623">
                <a:tc>
                  <a:txBody>
                    <a:bodyPr/>
                    <a:lstStyle/>
                    <a:p>
                      <a:r>
                        <a:rPr lang="en-US" b="0" dirty="0">
                          <a:solidFill>
                            <a:schemeClr val="tx1"/>
                          </a:solidFill>
                        </a:rPr>
                        <a:t>History (at least 3)</a:t>
                      </a:r>
                    </a:p>
                    <a:p>
                      <a:r>
                        <a:rPr lang="en-US" b="0" dirty="0">
                          <a:solidFill>
                            <a:schemeClr val="tx1"/>
                          </a:solidFill>
                        </a:rPr>
                        <a:t>Humanities outside of History (at least 3)</a:t>
                      </a:r>
                      <a:endParaRPr lang="en-US" b="0" dirty="0">
                        <a:solidFill>
                          <a:schemeClr val="tx1"/>
                        </a:solidFill>
                        <a:latin typeface="+mj-lt"/>
                      </a:endParaRPr>
                    </a:p>
                  </a:txBody>
                  <a:tcPr/>
                </a:tc>
                <a:extLst>
                  <a:ext uri="{0D108BD9-81ED-4DB2-BD59-A6C34878D82A}">
                    <a16:rowId xmlns:a16="http://schemas.microsoft.com/office/drawing/2014/main" val="2883986484"/>
                  </a:ext>
                </a:extLst>
              </a:tr>
              <a:tr h="414527">
                <a:tc>
                  <a:txBody>
                    <a:bodyPr/>
                    <a:lstStyle/>
                    <a:p>
                      <a:r>
                        <a:rPr lang="en-US" b="1" dirty="0">
                          <a:solidFill>
                            <a:schemeClr val="tx1"/>
                          </a:solidFill>
                        </a:rPr>
                        <a:t>CULTIVATING ARTISTIC AWARENESS (3)</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440702653"/>
                  </a:ext>
                </a:extLst>
              </a:tr>
              <a:tr h="505592">
                <a:tc>
                  <a:txBody>
                    <a:bodyPr/>
                    <a:lstStyle/>
                    <a:p>
                      <a:r>
                        <a:rPr lang="en-US" b="1" dirty="0">
                          <a:solidFill>
                            <a:schemeClr val="tx1"/>
                          </a:solidFill>
                        </a:rPr>
                        <a:t>GROWING AS AN INDIVIDUAL AND GLOBAL CITIZEN (3-4)</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2239381321"/>
                  </a:ext>
                </a:extLst>
              </a:tr>
            </a:tbl>
          </a:graphicData>
        </a:graphic>
      </p:graphicFrame>
      <p:sp>
        <p:nvSpPr>
          <p:cNvPr id="5" name="Content Placeholder 2">
            <a:extLst>
              <a:ext uri="{FF2B5EF4-FFF2-40B4-BE49-F238E27FC236}">
                <a16:creationId xmlns:a16="http://schemas.microsoft.com/office/drawing/2014/main" id="{B35DB13C-5F91-46DA-8BCD-BC9C4E712B33}"/>
              </a:ext>
            </a:extLst>
          </p:cNvPr>
          <p:cNvSpPr>
            <a:spLocks noGrp="1"/>
          </p:cNvSpPr>
          <p:nvPr>
            <p:ph sz="quarter" idx="13"/>
          </p:nvPr>
        </p:nvSpPr>
        <p:spPr>
          <a:xfrm>
            <a:off x="6862194" y="1815515"/>
            <a:ext cx="5223789" cy="4077608"/>
          </a:xfrm>
        </p:spPr>
        <p:txBody>
          <a:bodyPr>
            <a:normAutofit/>
          </a:bodyPr>
          <a:lstStyle/>
          <a:p>
            <a:pPr marL="457200" lvl="1" indent="0">
              <a:buNone/>
            </a:pPr>
            <a:r>
              <a:rPr lang="en-US" sz="2000" dirty="0">
                <a:latin typeface="+mn-lt"/>
              </a:rPr>
              <a:t>This was the proposal agreed upon by the task force in November 2023.</a:t>
            </a:r>
          </a:p>
          <a:p>
            <a:pPr marL="457200" lvl="1" indent="0">
              <a:buNone/>
            </a:pPr>
            <a:endParaRPr lang="en-US" sz="2000" dirty="0">
              <a:latin typeface="+mn-lt"/>
            </a:endParaRPr>
          </a:p>
          <a:p>
            <a:pPr marL="457200" lvl="1" indent="0">
              <a:buNone/>
            </a:pPr>
            <a:r>
              <a:rPr lang="en-US" sz="2000" dirty="0">
                <a:latin typeface="+mn-lt"/>
              </a:rPr>
              <a:t>Aside from minor changes, this was the model shared with ETSU campus groups in September and October.</a:t>
            </a:r>
          </a:p>
        </p:txBody>
      </p:sp>
    </p:spTree>
    <p:extLst>
      <p:ext uri="{BB962C8B-B14F-4D97-AF65-F5344CB8AC3E}">
        <p14:creationId xmlns:p14="http://schemas.microsoft.com/office/powerpoint/2010/main" val="303124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29A0-2DD9-42C0-9AE9-345528616FF1}"/>
              </a:ext>
            </a:extLst>
          </p:cNvPr>
          <p:cNvSpPr>
            <a:spLocks noGrp="1"/>
          </p:cNvSpPr>
          <p:nvPr>
            <p:ph type="ctrTitle"/>
          </p:nvPr>
        </p:nvSpPr>
        <p:spPr/>
        <p:txBody>
          <a:bodyPr/>
          <a:lstStyle/>
          <a:p>
            <a:r>
              <a:rPr lang="en-US" dirty="0">
                <a:latin typeface="+mn-lt"/>
              </a:rPr>
              <a:t>Proposal B</a:t>
            </a:r>
          </a:p>
        </p:txBody>
      </p:sp>
      <p:graphicFrame>
        <p:nvGraphicFramePr>
          <p:cNvPr id="4" name="Table 10">
            <a:extLst>
              <a:ext uri="{FF2B5EF4-FFF2-40B4-BE49-F238E27FC236}">
                <a16:creationId xmlns:a16="http://schemas.microsoft.com/office/drawing/2014/main" id="{A7BF22EC-34C1-48F8-90E7-E7909B399E2F}"/>
              </a:ext>
            </a:extLst>
          </p:cNvPr>
          <p:cNvGraphicFramePr>
            <a:graphicFrameLocks noGrp="1"/>
          </p:cNvGraphicFramePr>
          <p:nvPr/>
        </p:nvGraphicFramePr>
        <p:xfrm>
          <a:off x="327171" y="1787686"/>
          <a:ext cx="6769916" cy="4513382"/>
        </p:xfrm>
        <a:graphic>
          <a:graphicData uri="http://schemas.openxmlformats.org/drawingml/2006/table">
            <a:tbl>
              <a:tblPr firstRow="1" bandRow="1">
                <a:tableStyleId>{D7AC3CCA-C797-4891-BE02-D94E43425B78}</a:tableStyleId>
              </a:tblPr>
              <a:tblGrid>
                <a:gridCol w="6769916">
                  <a:extLst>
                    <a:ext uri="{9D8B030D-6E8A-4147-A177-3AD203B41FA5}">
                      <a16:colId xmlns:a16="http://schemas.microsoft.com/office/drawing/2014/main" val="4163657871"/>
                    </a:ext>
                  </a:extLst>
                </a:gridCol>
              </a:tblGrid>
              <a:tr h="380290">
                <a:tc>
                  <a:txBody>
                    <a:bodyPr/>
                    <a:lstStyle/>
                    <a:p>
                      <a:r>
                        <a:rPr lang="en-US" b="1" dirty="0">
                          <a:solidFill>
                            <a:schemeClr val="tx1"/>
                          </a:solidFill>
                        </a:rPr>
                        <a:t>STRENGTHENING FOUNDATIONS (15-16)</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1804764970"/>
                  </a:ext>
                </a:extLst>
              </a:tr>
              <a:tr h="968343">
                <a:tc>
                  <a:txBody>
                    <a:bodyPr/>
                    <a:lstStyle/>
                    <a:p>
                      <a:r>
                        <a:rPr lang="en-US" b="0" dirty="0">
                          <a:solidFill>
                            <a:schemeClr val="tx1"/>
                          </a:solidFill>
                        </a:rPr>
                        <a:t>ENGL 1010 and ENGL 1020 (6)</a:t>
                      </a:r>
                    </a:p>
                    <a:p>
                      <a:r>
                        <a:rPr lang="en-US" dirty="0">
                          <a:solidFill>
                            <a:schemeClr val="tx1"/>
                          </a:solidFill>
                        </a:rPr>
                        <a:t>Quantitative Reasoning (3-4)</a:t>
                      </a:r>
                    </a:p>
                    <a:p>
                      <a:r>
                        <a:rPr lang="en-US" dirty="0">
                          <a:solidFill>
                            <a:schemeClr val="tx1"/>
                          </a:solidFill>
                        </a:rPr>
                        <a:t>Critical Thinking (3)</a:t>
                      </a:r>
                      <a:endParaRPr lang="en-US" dirty="0">
                        <a:solidFill>
                          <a:schemeClr val="tx1"/>
                        </a:solidFill>
                        <a:latin typeface="+mj-lt"/>
                      </a:endParaRPr>
                    </a:p>
                    <a:p>
                      <a:r>
                        <a:rPr lang="en-US" dirty="0">
                          <a:solidFill>
                            <a:schemeClr val="tx1"/>
                          </a:solidFill>
                          <a:latin typeface="+mn-lt"/>
                        </a:rPr>
                        <a:t>Oral Communication (3)</a:t>
                      </a:r>
                    </a:p>
                  </a:txBody>
                  <a:tcPr>
                    <a:solidFill>
                      <a:schemeClr val="bg1">
                        <a:lumMod val="85000"/>
                      </a:schemeClr>
                    </a:solidFill>
                  </a:tcPr>
                </a:tc>
                <a:extLst>
                  <a:ext uri="{0D108BD9-81ED-4DB2-BD59-A6C34878D82A}">
                    <a16:rowId xmlns:a16="http://schemas.microsoft.com/office/drawing/2014/main" val="3002758582"/>
                  </a:ext>
                </a:extLst>
              </a:tr>
              <a:tr h="374337">
                <a:tc>
                  <a:txBody>
                    <a:bodyPr/>
                    <a:lstStyle/>
                    <a:p>
                      <a:r>
                        <a:rPr lang="en-US" b="1" dirty="0">
                          <a:solidFill>
                            <a:schemeClr val="tx1"/>
                          </a:solidFill>
                        </a:rPr>
                        <a:t>UNDERSTANDING NATURAL AND SOCIAL WORLDS (10-11)</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1460654362"/>
                  </a:ext>
                </a:extLst>
              </a:tr>
              <a:tr h="628485">
                <a:tc>
                  <a:txBody>
                    <a:bodyPr/>
                    <a:lstStyle/>
                    <a:p>
                      <a:r>
                        <a:rPr lang="en-US" dirty="0">
                          <a:solidFill>
                            <a:schemeClr val="tx1"/>
                          </a:solidFill>
                        </a:rPr>
                        <a:t>Natural Sciences (at least 4)</a:t>
                      </a:r>
                    </a:p>
                    <a:p>
                      <a:r>
                        <a:rPr lang="en-US" dirty="0">
                          <a:solidFill>
                            <a:schemeClr val="tx1"/>
                          </a:solidFill>
                        </a:rPr>
                        <a:t>Social/Behavioral Sciences (at least 3)</a:t>
                      </a:r>
                      <a:endParaRPr lang="en-US" dirty="0">
                        <a:solidFill>
                          <a:schemeClr val="tx1"/>
                        </a:solidFill>
                        <a:latin typeface="+mj-lt"/>
                      </a:endParaRPr>
                    </a:p>
                  </a:txBody>
                  <a:tcPr/>
                </a:tc>
                <a:extLst>
                  <a:ext uri="{0D108BD9-81ED-4DB2-BD59-A6C34878D82A}">
                    <a16:rowId xmlns:a16="http://schemas.microsoft.com/office/drawing/2014/main" val="2188054707"/>
                  </a:ext>
                </a:extLst>
              </a:tr>
              <a:tr h="367213">
                <a:tc>
                  <a:txBody>
                    <a:bodyPr/>
                    <a:lstStyle/>
                    <a:p>
                      <a:r>
                        <a:rPr lang="en-US" b="1" dirty="0">
                          <a:solidFill>
                            <a:schemeClr val="tx1"/>
                          </a:solidFill>
                        </a:rPr>
                        <a:t>EXPLORING CONNECTIONS (9)</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667413778"/>
                  </a:ext>
                </a:extLst>
              </a:tr>
              <a:tr h="642623">
                <a:tc>
                  <a:txBody>
                    <a:bodyPr/>
                    <a:lstStyle/>
                    <a:p>
                      <a:r>
                        <a:rPr lang="en-US" b="0" dirty="0">
                          <a:solidFill>
                            <a:schemeClr val="tx1"/>
                          </a:solidFill>
                        </a:rPr>
                        <a:t>History (at least 3)</a:t>
                      </a:r>
                    </a:p>
                    <a:p>
                      <a:r>
                        <a:rPr lang="en-US" b="0" dirty="0">
                          <a:solidFill>
                            <a:schemeClr val="tx1"/>
                          </a:solidFill>
                        </a:rPr>
                        <a:t>Humanities outside of History (at least 3)</a:t>
                      </a:r>
                      <a:endParaRPr lang="en-US" b="0" dirty="0">
                        <a:solidFill>
                          <a:schemeClr val="tx1"/>
                        </a:solidFill>
                        <a:latin typeface="+mj-lt"/>
                      </a:endParaRPr>
                    </a:p>
                  </a:txBody>
                  <a:tcPr/>
                </a:tc>
                <a:extLst>
                  <a:ext uri="{0D108BD9-81ED-4DB2-BD59-A6C34878D82A}">
                    <a16:rowId xmlns:a16="http://schemas.microsoft.com/office/drawing/2014/main" val="2883986484"/>
                  </a:ext>
                </a:extLst>
              </a:tr>
              <a:tr h="414527">
                <a:tc>
                  <a:txBody>
                    <a:bodyPr/>
                    <a:lstStyle/>
                    <a:p>
                      <a:r>
                        <a:rPr lang="en-US" b="1" dirty="0">
                          <a:solidFill>
                            <a:schemeClr val="tx1"/>
                          </a:solidFill>
                        </a:rPr>
                        <a:t>CULTIVATING ARTISTIC AWARENESS (3)</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440702653"/>
                  </a:ext>
                </a:extLst>
              </a:tr>
              <a:tr h="505592">
                <a:tc>
                  <a:txBody>
                    <a:bodyPr/>
                    <a:lstStyle/>
                    <a:p>
                      <a:r>
                        <a:rPr lang="en-US" b="1" dirty="0">
                          <a:solidFill>
                            <a:schemeClr val="tx1"/>
                          </a:solidFill>
                        </a:rPr>
                        <a:t>GROWING AS AN INDIVIDUAL AND GLOBAL CITIZEN (3-4)</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2239381321"/>
                  </a:ext>
                </a:extLst>
              </a:tr>
            </a:tbl>
          </a:graphicData>
        </a:graphic>
      </p:graphicFrame>
      <p:sp>
        <p:nvSpPr>
          <p:cNvPr id="5" name="Content Placeholder 2">
            <a:extLst>
              <a:ext uri="{FF2B5EF4-FFF2-40B4-BE49-F238E27FC236}">
                <a16:creationId xmlns:a16="http://schemas.microsoft.com/office/drawing/2014/main" id="{F5C236EB-75B7-4A95-B019-51BC6C327469}"/>
              </a:ext>
            </a:extLst>
          </p:cNvPr>
          <p:cNvSpPr>
            <a:spLocks noGrp="1"/>
          </p:cNvSpPr>
          <p:nvPr>
            <p:ph sz="quarter" idx="13"/>
          </p:nvPr>
        </p:nvSpPr>
        <p:spPr>
          <a:xfrm>
            <a:off x="6862194" y="1815515"/>
            <a:ext cx="5223789" cy="4077608"/>
          </a:xfrm>
        </p:spPr>
        <p:txBody>
          <a:bodyPr>
            <a:normAutofit/>
          </a:bodyPr>
          <a:lstStyle/>
          <a:p>
            <a:pPr marL="457200" lvl="1" indent="0">
              <a:buNone/>
            </a:pPr>
            <a:r>
              <a:rPr lang="en-US" sz="2000" dirty="0">
                <a:latin typeface="+mn-lt"/>
              </a:rPr>
              <a:t>In early December, the Provost suggested that the task force provide an alternative model that required a course in oral communication.</a:t>
            </a:r>
          </a:p>
          <a:p>
            <a:pPr marL="457200" lvl="1" indent="0">
              <a:buNone/>
            </a:pPr>
            <a:r>
              <a:rPr lang="en-US" sz="2000" dirty="0">
                <a:latin typeface="+mn-lt"/>
              </a:rPr>
              <a:t>On December 6</a:t>
            </a:r>
            <a:r>
              <a:rPr lang="en-US" sz="2000" baseline="30000" dirty="0">
                <a:latin typeface="+mn-lt"/>
              </a:rPr>
              <a:t>th</a:t>
            </a:r>
            <a:r>
              <a:rPr lang="en-US" sz="2000" dirty="0">
                <a:latin typeface="+mn-lt"/>
              </a:rPr>
              <a:t>, the task force met and agreed that the best way to include oral communication was to remove first-year experience.</a:t>
            </a:r>
          </a:p>
        </p:txBody>
      </p:sp>
    </p:spTree>
    <p:extLst>
      <p:ext uri="{BB962C8B-B14F-4D97-AF65-F5344CB8AC3E}">
        <p14:creationId xmlns:p14="http://schemas.microsoft.com/office/powerpoint/2010/main" val="4106273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29A0-2DD9-42C0-9AE9-345528616FF1}"/>
              </a:ext>
            </a:extLst>
          </p:cNvPr>
          <p:cNvSpPr>
            <a:spLocks noGrp="1"/>
          </p:cNvSpPr>
          <p:nvPr>
            <p:ph type="ctrTitle"/>
          </p:nvPr>
        </p:nvSpPr>
        <p:spPr/>
        <p:txBody>
          <a:bodyPr/>
          <a:lstStyle/>
          <a:p>
            <a:r>
              <a:rPr lang="en-US" dirty="0">
                <a:latin typeface="+mn-lt"/>
              </a:rPr>
              <a:t>Proposal</a:t>
            </a:r>
          </a:p>
        </p:txBody>
      </p:sp>
      <p:graphicFrame>
        <p:nvGraphicFramePr>
          <p:cNvPr id="4" name="Table 10">
            <a:extLst>
              <a:ext uri="{FF2B5EF4-FFF2-40B4-BE49-F238E27FC236}">
                <a16:creationId xmlns:a16="http://schemas.microsoft.com/office/drawing/2014/main" id="{A7BF22EC-34C1-48F8-90E7-E7909B399E2F}"/>
              </a:ext>
            </a:extLst>
          </p:cNvPr>
          <p:cNvGraphicFramePr>
            <a:graphicFrameLocks noGrp="1"/>
          </p:cNvGraphicFramePr>
          <p:nvPr>
            <p:extLst>
              <p:ext uri="{D42A27DB-BD31-4B8C-83A1-F6EECF244321}">
                <p14:modId xmlns:p14="http://schemas.microsoft.com/office/powerpoint/2010/main" val="2852217996"/>
              </p:ext>
            </p:extLst>
          </p:nvPr>
        </p:nvGraphicFramePr>
        <p:xfrm>
          <a:off x="327171" y="1787686"/>
          <a:ext cx="6769916" cy="4513382"/>
        </p:xfrm>
        <a:graphic>
          <a:graphicData uri="http://schemas.openxmlformats.org/drawingml/2006/table">
            <a:tbl>
              <a:tblPr firstRow="1" bandRow="1">
                <a:tableStyleId>{D7AC3CCA-C797-4891-BE02-D94E43425B78}</a:tableStyleId>
              </a:tblPr>
              <a:tblGrid>
                <a:gridCol w="6769916">
                  <a:extLst>
                    <a:ext uri="{9D8B030D-6E8A-4147-A177-3AD203B41FA5}">
                      <a16:colId xmlns:a16="http://schemas.microsoft.com/office/drawing/2014/main" val="4163657871"/>
                    </a:ext>
                  </a:extLst>
                </a:gridCol>
              </a:tblGrid>
              <a:tr h="380290">
                <a:tc>
                  <a:txBody>
                    <a:bodyPr/>
                    <a:lstStyle/>
                    <a:p>
                      <a:r>
                        <a:rPr lang="en-US" b="1" dirty="0">
                          <a:solidFill>
                            <a:schemeClr val="tx1"/>
                          </a:solidFill>
                        </a:rPr>
                        <a:t>STRENGTHENING FOUNDATIONS (15-16)</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1804764970"/>
                  </a:ext>
                </a:extLst>
              </a:tr>
              <a:tr h="968343">
                <a:tc>
                  <a:txBody>
                    <a:bodyPr/>
                    <a:lstStyle/>
                    <a:p>
                      <a:r>
                        <a:rPr lang="en-US" b="0" dirty="0">
                          <a:solidFill>
                            <a:schemeClr val="tx1"/>
                          </a:solidFill>
                        </a:rPr>
                        <a:t>ENGL 1010 and ENGL 1020 (6)</a:t>
                      </a:r>
                    </a:p>
                    <a:p>
                      <a:r>
                        <a:rPr lang="en-US" dirty="0">
                          <a:solidFill>
                            <a:schemeClr val="tx1"/>
                          </a:solidFill>
                        </a:rPr>
                        <a:t>Quantitative Reasoning (3-4)</a:t>
                      </a:r>
                    </a:p>
                    <a:p>
                      <a:r>
                        <a:rPr lang="en-US" dirty="0">
                          <a:solidFill>
                            <a:schemeClr val="tx1"/>
                          </a:solidFill>
                        </a:rPr>
                        <a:t>Critical Thinking (3)</a:t>
                      </a:r>
                      <a:endParaRPr lang="en-US" dirty="0">
                        <a:solidFill>
                          <a:schemeClr val="tx1"/>
                        </a:solidFill>
                        <a:latin typeface="+mj-lt"/>
                      </a:endParaRPr>
                    </a:p>
                    <a:p>
                      <a:r>
                        <a:rPr lang="en-US" dirty="0">
                          <a:solidFill>
                            <a:schemeClr val="tx1"/>
                          </a:solidFill>
                          <a:latin typeface="+mn-lt"/>
                        </a:rPr>
                        <a:t>??????? (3)</a:t>
                      </a:r>
                    </a:p>
                  </a:txBody>
                  <a:tcPr>
                    <a:solidFill>
                      <a:schemeClr val="bg1">
                        <a:lumMod val="85000"/>
                      </a:schemeClr>
                    </a:solidFill>
                  </a:tcPr>
                </a:tc>
                <a:extLst>
                  <a:ext uri="{0D108BD9-81ED-4DB2-BD59-A6C34878D82A}">
                    <a16:rowId xmlns:a16="http://schemas.microsoft.com/office/drawing/2014/main" val="3002758582"/>
                  </a:ext>
                </a:extLst>
              </a:tr>
              <a:tr h="374337">
                <a:tc>
                  <a:txBody>
                    <a:bodyPr/>
                    <a:lstStyle/>
                    <a:p>
                      <a:r>
                        <a:rPr lang="en-US" b="1" dirty="0">
                          <a:solidFill>
                            <a:schemeClr val="tx1"/>
                          </a:solidFill>
                        </a:rPr>
                        <a:t>UNDERSTANDING NATURAL AND SOCIAL WORLDS (10-11)</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1460654362"/>
                  </a:ext>
                </a:extLst>
              </a:tr>
              <a:tr h="628485">
                <a:tc>
                  <a:txBody>
                    <a:bodyPr/>
                    <a:lstStyle/>
                    <a:p>
                      <a:r>
                        <a:rPr lang="en-US" dirty="0">
                          <a:solidFill>
                            <a:schemeClr val="tx1"/>
                          </a:solidFill>
                        </a:rPr>
                        <a:t>Natural Sciences (at least 4)</a:t>
                      </a:r>
                    </a:p>
                    <a:p>
                      <a:r>
                        <a:rPr lang="en-US" dirty="0">
                          <a:solidFill>
                            <a:schemeClr val="tx1"/>
                          </a:solidFill>
                        </a:rPr>
                        <a:t>Social/Behavioral Sciences (at least 3)</a:t>
                      </a:r>
                      <a:endParaRPr lang="en-US" dirty="0">
                        <a:solidFill>
                          <a:schemeClr val="tx1"/>
                        </a:solidFill>
                        <a:latin typeface="+mj-lt"/>
                      </a:endParaRPr>
                    </a:p>
                  </a:txBody>
                  <a:tcPr/>
                </a:tc>
                <a:extLst>
                  <a:ext uri="{0D108BD9-81ED-4DB2-BD59-A6C34878D82A}">
                    <a16:rowId xmlns:a16="http://schemas.microsoft.com/office/drawing/2014/main" val="2188054707"/>
                  </a:ext>
                </a:extLst>
              </a:tr>
              <a:tr h="367213">
                <a:tc>
                  <a:txBody>
                    <a:bodyPr/>
                    <a:lstStyle/>
                    <a:p>
                      <a:r>
                        <a:rPr lang="en-US" b="1" dirty="0">
                          <a:solidFill>
                            <a:schemeClr val="tx1"/>
                          </a:solidFill>
                        </a:rPr>
                        <a:t>EXPLORING CONNECTIONS (9)</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667413778"/>
                  </a:ext>
                </a:extLst>
              </a:tr>
              <a:tr h="642623">
                <a:tc>
                  <a:txBody>
                    <a:bodyPr/>
                    <a:lstStyle/>
                    <a:p>
                      <a:r>
                        <a:rPr lang="en-US" b="0" dirty="0">
                          <a:solidFill>
                            <a:schemeClr val="tx1"/>
                          </a:solidFill>
                        </a:rPr>
                        <a:t>History (at least 3)</a:t>
                      </a:r>
                    </a:p>
                    <a:p>
                      <a:r>
                        <a:rPr lang="en-US" b="0" dirty="0">
                          <a:solidFill>
                            <a:schemeClr val="tx1"/>
                          </a:solidFill>
                        </a:rPr>
                        <a:t>Humanities outside of History (at least 3)</a:t>
                      </a:r>
                      <a:endParaRPr lang="en-US" b="0" dirty="0">
                        <a:solidFill>
                          <a:schemeClr val="tx1"/>
                        </a:solidFill>
                        <a:latin typeface="+mj-lt"/>
                      </a:endParaRPr>
                    </a:p>
                  </a:txBody>
                  <a:tcPr/>
                </a:tc>
                <a:extLst>
                  <a:ext uri="{0D108BD9-81ED-4DB2-BD59-A6C34878D82A}">
                    <a16:rowId xmlns:a16="http://schemas.microsoft.com/office/drawing/2014/main" val="2883986484"/>
                  </a:ext>
                </a:extLst>
              </a:tr>
              <a:tr h="414527">
                <a:tc>
                  <a:txBody>
                    <a:bodyPr/>
                    <a:lstStyle/>
                    <a:p>
                      <a:r>
                        <a:rPr lang="en-US" b="1" dirty="0">
                          <a:solidFill>
                            <a:schemeClr val="tx1"/>
                          </a:solidFill>
                        </a:rPr>
                        <a:t>CULTIVATING ARTISTIC AWARENESS (3)</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440702653"/>
                  </a:ext>
                </a:extLst>
              </a:tr>
              <a:tr h="505592">
                <a:tc>
                  <a:txBody>
                    <a:bodyPr/>
                    <a:lstStyle/>
                    <a:p>
                      <a:r>
                        <a:rPr lang="en-US" b="1" dirty="0">
                          <a:solidFill>
                            <a:schemeClr val="tx1"/>
                          </a:solidFill>
                        </a:rPr>
                        <a:t>GROWING AS AN INDIVIDUAL AND GLOBAL CITIZEN (3-4)</a:t>
                      </a:r>
                      <a:endParaRPr lang="en-US" b="1" dirty="0">
                        <a:solidFill>
                          <a:schemeClr val="tx1"/>
                        </a:solidFill>
                        <a:latin typeface="+mj-lt"/>
                      </a:endParaRPr>
                    </a:p>
                  </a:txBody>
                  <a:tcPr>
                    <a:solidFill>
                      <a:schemeClr val="bg1">
                        <a:lumMod val="50000"/>
                      </a:schemeClr>
                    </a:solidFill>
                  </a:tcPr>
                </a:tc>
                <a:extLst>
                  <a:ext uri="{0D108BD9-81ED-4DB2-BD59-A6C34878D82A}">
                    <a16:rowId xmlns:a16="http://schemas.microsoft.com/office/drawing/2014/main" val="2239381321"/>
                  </a:ext>
                </a:extLst>
              </a:tr>
            </a:tbl>
          </a:graphicData>
        </a:graphic>
      </p:graphicFrame>
      <p:sp>
        <p:nvSpPr>
          <p:cNvPr id="5" name="Content Placeholder 2">
            <a:extLst>
              <a:ext uri="{FF2B5EF4-FFF2-40B4-BE49-F238E27FC236}">
                <a16:creationId xmlns:a16="http://schemas.microsoft.com/office/drawing/2014/main" id="{7F464C92-7DFC-403E-A4C0-986F67A383D8}"/>
              </a:ext>
            </a:extLst>
          </p:cNvPr>
          <p:cNvSpPr>
            <a:spLocks noGrp="1"/>
          </p:cNvSpPr>
          <p:nvPr>
            <p:ph sz="quarter" idx="13"/>
          </p:nvPr>
        </p:nvSpPr>
        <p:spPr>
          <a:xfrm>
            <a:off x="6862194" y="1815515"/>
            <a:ext cx="5223789" cy="4077608"/>
          </a:xfrm>
        </p:spPr>
        <p:txBody>
          <a:bodyPr>
            <a:normAutofit/>
          </a:bodyPr>
          <a:lstStyle/>
          <a:p>
            <a:pPr marL="457200" lvl="1" indent="0">
              <a:buNone/>
            </a:pPr>
            <a:r>
              <a:rPr lang="en-US" sz="2000" dirty="0">
                <a:latin typeface="+mn-lt"/>
              </a:rPr>
              <a:t>To avoid the impression that on any model students can choose between FYE and oral communication, we’ve replaced the final component of Strengthening Foundations with question marks.</a:t>
            </a:r>
          </a:p>
        </p:txBody>
      </p:sp>
    </p:spTree>
    <p:extLst>
      <p:ext uri="{BB962C8B-B14F-4D97-AF65-F5344CB8AC3E}">
        <p14:creationId xmlns:p14="http://schemas.microsoft.com/office/powerpoint/2010/main" val="509510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AF913-57EA-4442-B355-83A79A69FA6A}"/>
              </a:ext>
            </a:extLst>
          </p:cNvPr>
          <p:cNvSpPr>
            <a:spLocks noGrp="1"/>
          </p:cNvSpPr>
          <p:nvPr>
            <p:ph type="ctrTitle"/>
          </p:nvPr>
        </p:nvSpPr>
        <p:spPr>
          <a:xfrm>
            <a:off x="519341" y="144359"/>
            <a:ext cx="11005457" cy="1094920"/>
          </a:xfrm>
        </p:spPr>
        <p:txBody>
          <a:bodyPr>
            <a:normAutofit fontScale="90000"/>
          </a:bodyPr>
          <a:lstStyle/>
          <a:p>
            <a:r>
              <a:rPr lang="en-US" dirty="0">
                <a:latin typeface="+mn-lt"/>
              </a:rPr>
              <a:t>Comparison of current and proposed models</a:t>
            </a:r>
          </a:p>
        </p:txBody>
      </p:sp>
      <p:graphicFrame>
        <p:nvGraphicFramePr>
          <p:cNvPr id="5" name="Table 4">
            <a:extLst>
              <a:ext uri="{FF2B5EF4-FFF2-40B4-BE49-F238E27FC236}">
                <a16:creationId xmlns:a16="http://schemas.microsoft.com/office/drawing/2014/main" id="{1A57E7B6-1C79-4107-8CE0-B35137B038A9}"/>
              </a:ext>
            </a:extLst>
          </p:cNvPr>
          <p:cNvGraphicFramePr>
            <a:graphicFrameLocks noGrp="1"/>
          </p:cNvGraphicFramePr>
          <p:nvPr>
            <p:extLst>
              <p:ext uri="{D42A27DB-BD31-4B8C-83A1-F6EECF244321}">
                <p14:modId xmlns:p14="http://schemas.microsoft.com/office/powerpoint/2010/main" val="2769855213"/>
              </p:ext>
            </p:extLst>
          </p:nvPr>
        </p:nvGraphicFramePr>
        <p:xfrm>
          <a:off x="2664065" y="1308907"/>
          <a:ext cx="8273002" cy="5253732"/>
        </p:xfrm>
        <a:graphic>
          <a:graphicData uri="http://schemas.openxmlformats.org/drawingml/2006/table">
            <a:tbl>
              <a:tblPr firstRow="1" firstCol="1" bandRow="1">
                <a:tableStyleId>{69CF1AB2-1976-4502-BF36-3FF5EA218861}</a:tableStyleId>
              </a:tblPr>
              <a:tblGrid>
                <a:gridCol w="5740193">
                  <a:extLst>
                    <a:ext uri="{9D8B030D-6E8A-4147-A177-3AD203B41FA5}">
                      <a16:colId xmlns:a16="http://schemas.microsoft.com/office/drawing/2014/main" val="4200532668"/>
                    </a:ext>
                  </a:extLst>
                </a:gridCol>
                <a:gridCol w="1148989">
                  <a:extLst>
                    <a:ext uri="{9D8B030D-6E8A-4147-A177-3AD203B41FA5}">
                      <a16:colId xmlns:a16="http://schemas.microsoft.com/office/drawing/2014/main" val="3919927394"/>
                    </a:ext>
                  </a:extLst>
                </a:gridCol>
                <a:gridCol w="1383820">
                  <a:extLst>
                    <a:ext uri="{9D8B030D-6E8A-4147-A177-3AD203B41FA5}">
                      <a16:colId xmlns:a16="http://schemas.microsoft.com/office/drawing/2014/main" val="1689075317"/>
                    </a:ext>
                  </a:extLst>
                </a:gridCol>
              </a:tblGrid>
              <a:tr h="627034">
                <a:tc>
                  <a:txBody>
                    <a:bodyPr/>
                    <a:lstStyle/>
                    <a:p>
                      <a:pPr marL="0" marR="0" algn="l">
                        <a:lnSpc>
                          <a:spcPct val="107000"/>
                        </a:lnSpc>
                        <a:spcBef>
                          <a:spcPts val="0"/>
                        </a:spcBef>
                        <a:spcAft>
                          <a:spcPts val="0"/>
                        </a:spcAft>
                      </a:pPr>
                      <a:endParaRPr lang="en-US" sz="22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0" dirty="0">
                          <a:effectLst/>
                          <a:latin typeface="+mn-lt"/>
                          <a:ea typeface="Calibri" panose="020F0502020204030204" pitchFamily="34" charset="0"/>
                          <a:cs typeface="Times New Roman" panose="02020603050405020304" pitchFamily="18" charset="0"/>
                        </a:rPr>
                        <a:t>Current (SCH)</a:t>
                      </a:r>
                    </a:p>
                  </a:txBody>
                  <a:tcPr marL="68580" marR="68580" marT="0" marB="0" anchor="ctr"/>
                </a:tc>
                <a:tc>
                  <a:txBody>
                    <a:bodyPr/>
                    <a:lstStyle/>
                    <a:p>
                      <a:pPr marL="0" marR="0" algn="ctr">
                        <a:lnSpc>
                          <a:spcPct val="107000"/>
                        </a:lnSpc>
                        <a:spcBef>
                          <a:spcPts val="0"/>
                        </a:spcBef>
                        <a:spcAft>
                          <a:spcPts val="0"/>
                        </a:spcAft>
                      </a:pPr>
                      <a:r>
                        <a:rPr lang="en-US" sz="2200" b="0" dirty="0">
                          <a:effectLst/>
                          <a:latin typeface="+mn-lt"/>
                          <a:ea typeface="Calibri" panose="020F0502020204030204" pitchFamily="34" charset="0"/>
                          <a:cs typeface="Times New Roman" panose="02020603050405020304" pitchFamily="18" charset="0"/>
                        </a:rPr>
                        <a:t>Proposal</a:t>
                      </a:r>
                    </a:p>
                    <a:p>
                      <a:pPr marL="0" marR="0" algn="ctr">
                        <a:lnSpc>
                          <a:spcPct val="107000"/>
                        </a:lnSpc>
                        <a:spcBef>
                          <a:spcPts val="0"/>
                        </a:spcBef>
                        <a:spcAft>
                          <a:spcPts val="0"/>
                        </a:spcAft>
                      </a:pPr>
                      <a:r>
                        <a:rPr lang="en-US" sz="2200" b="0" dirty="0">
                          <a:effectLst/>
                          <a:latin typeface="+mn-lt"/>
                          <a:ea typeface="Calibri" panose="020F0502020204030204" pitchFamily="34" charset="0"/>
                          <a:cs typeface="Times New Roman" panose="02020603050405020304" pitchFamily="18" charset="0"/>
                        </a:rPr>
                        <a:t>(SCH)</a:t>
                      </a:r>
                    </a:p>
                  </a:txBody>
                  <a:tcPr marL="68580" marR="68580" marT="0" marB="0" anchor="ctr"/>
                </a:tc>
                <a:extLst>
                  <a:ext uri="{0D108BD9-81ED-4DB2-BD59-A6C34878D82A}">
                    <a16:rowId xmlns:a16="http://schemas.microsoft.com/office/drawing/2014/main" val="1408125884"/>
                  </a:ext>
                </a:extLst>
              </a:tr>
              <a:tr h="43649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200" b="0" dirty="0">
                          <a:effectLst/>
                          <a:latin typeface="+mn-lt"/>
                        </a:rPr>
                        <a:t>Written Composition</a:t>
                      </a:r>
                      <a:endParaRPr lang="en-US" sz="22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0" dirty="0">
                          <a:effectLst/>
                          <a:latin typeface="+mn-lt"/>
                          <a:ea typeface="Calibri" panose="020F0502020204030204" pitchFamily="34" charset="0"/>
                          <a:cs typeface="Times New Roman" panose="02020603050405020304" pitchFamily="18" charset="0"/>
                        </a:rPr>
                        <a:t>6</a:t>
                      </a:r>
                    </a:p>
                  </a:txBody>
                  <a:tcPr marL="68580" marR="68580" marT="0" marB="0" anchor="ctr"/>
                </a:tc>
                <a:tc>
                  <a:txBody>
                    <a:bodyPr/>
                    <a:lstStyle/>
                    <a:p>
                      <a:pPr marL="0" marR="0" algn="ctr">
                        <a:lnSpc>
                          <a:spcPct val="107000"/>
                        </a:lnSpc>
                        <a:spcBef>
                          <a:spcPts val="0"/>
                        </a:spcBef>
                        <a:spcAft>
                          <a:spcPts val="0"/>
                        </a:spcAft>
                      </a:pPr>
                      <a:r>
                        <a:rPr lang="en-US" sz="2200" b="0" dirty="0">
                          <a:effectLst/>
                          <a:latin typeface="+mn-lt"/>
                          <a:ea typeface="Calibri" panose="020F0502020204030204" pitchFamily="34" charset="0"/>
                          <a:cs typeface="Times New Roman" panose="02020603050405020304" pitchFamily="18" charset="0"/>
                        </a:rPr>
                        <a:t>6</a:t>
                      </a:r>
                    </a:p>
                  </a:txBody>
                  <a:tcPr marL="68580" marR="68580" marT="0" marB="0" anchor="ctr"/>
                </a:tc>
                <a:extLst>
                  <a:ext uri="{0D108BD9-81ED-4DB2-BD59-A6C34878D82A}">
                    <a16:rowId xmlns:a16="http://schemas.microsoft.com/office/drawing/2014/main" val="2794959032"/>
                  </a:ext>
                </a:extLst>
              </a:tr>
              <a:tr h="439882">
                <a:tc>
                  <a:txBody>
                    <a:bodyPr/>
                    <a:lstStyle/>
                    <a:p>
                      <a:pPr marL="0" marR="0" algn="l">
                        <a:lnSpc>
                          <a:spcPct val="107000"/>
                        </a:lnSpc>
                        <a:spcBef>
                          <a:spcPts val="0"/>
                        </a:spcBef>
                        <a:spcAft>
                          <a:spcPts val="0"/>
                        </a:spcAft>
                      </a:pPr>
                      <a:r>
                        <a:rPr lang="en-US" sz="2200" b="0" dirty="0">
                          <a:effectLst/>
                          <a:latin typeface="+mn-lt"/>
                        </a:rPr>
                        <a:t>Mathematics</a:t>
                      </a:r>
                      <a:endParaRPr lang="en-US" sz="22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0" dirty="0">
                          <a:effectLst/>
                          <a:latin typeface="+mn-lt"/>
                          <a:ea typeface="Calibri" panose="020F0502020204030204" pitchFamily="34" charset="0"/>
                          <a:cs typeface="Times New Roman" panose="02020603050405020304" pitchFamily="18" charset="0"/>
                        </a:rPr>
                        <a:t>3-4</a:t>
                      </a:r>
                    </a:p>
                  </a:txBody>
                  <a:tcPr marL="68580" marR="68580" marT="0" marB="0" anchor="ctr"/>
                </a:tc>
                <a:tc>
                  <a:txBody>
                    <a:bodyPr/>
                    <a:lstStyle/>
                    <a:p>
                      <a:pPr marL="0" marR="0" algn="ctr">
                        <a:lnSpc>
                          <a:spcPct val="107000"/>
                        </a:lnSpc>
                        <a:spcBef>
                          <a:spcPts val="0"/>
                        </a:spcBef>
                        <a:spcAft>
                          <a:spcPts val="0"/>
                        </a:spcAft>
                      </a:pPr>
                      <a:r>
                        <a:rPr lang="en-US" sz="2200" b="0" dirty="0">
                          <a:effectLst/>
                          <a:latin typeface="+mn-lt"/>
                        </a:rPr>
                        <a:t>3-4</a:t>
                      </a:r>
                      <a:endParaRPr lang="en-US" sz="22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2355500"/>
                  </a:ext>
                </a:extLst>
              </a:tr>
              <a:tr h="302607">
                <a:tc rowSpan="2">
                  <a:txBody>
                    <a:bodyPr/>
                    <a:lstStyle/>
                    <a:p>
                      <a:pPr marL="0" marR="0" algn="l">
                        <a:lnSpc>
                          <a:spcPct val="107000"/>
                        </a:lnSpc>
                        <a:spcBef>
                          <a:spcPts val="0"/>
                        </a:spcBef>
                        <a:spcAft>
                          <a:spcPts val="0"/>
                        </a:spcAft>
                      </a:pPr>
                      <a:r>
                        <a:rPr lang="en-US" sz="2200" b="0" dirty="0">
                          <a:effectLst/>
                          <a:latin typeface="+mn-lt"/>
                        </a:rPr>
                        <a:t>Oral Communication</a:t>
                      </a:r>
                      <a:endParaRPr lang="en-US" sz="2200" b="0" dirty="0">
                        <a:effectLst/>
                        <a:latin typeface="+mn-lt"/>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2200" b="0" dirty="0">
                          <a:effectLst/>
                          <a:latin typeface="+mn-lt"/>
                        </a:rPr>
                        <a:t>3</a:t>
                      </a:r>
                      <a:endParaRPr lang="en-US" sz="22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0" dirty="0">
                          <a:effectLst/>
                          <a:latin typeface="+mn-lt"/>
                        </a:rPr>
                        <a:t>0-9</a:t>
                      </a:r>
                      <a:endParaRPr lang="en-US" sz="22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3447711"/>
                  </a:ext>
                </a:extLst>
              </a:tr>
              <a:tr h="302607">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200" b="0" dirty="0">
                          <a:effectLst/>
                          <a:latin typeface="+mn-lt"/>
                          <a:ea typeface="Calibri" panose="020F0502020204030204" pitchFamily="34" charset="0"/>
                          <a:cs typeface="Times New Roman" panose="02020603050405020304" pitchFamily="18" charset="0"/>
                        </a:rPr>
                        <a:t>3-9</a:t>
                      </a:r>
                    </a:p>
                  </a:txBody>
                  <a:tcPr marL="68580" marR="68580" marT="0" marB="0" anchor="ctr"/>
                </a:tc>
                <a:extLst>
                  <a:ext uri="{0D108BD9-81ED-4DB2-BD59-A6C34878D82A}">
                    <a16:rowId xmlns:a16="http://schemas.microsoft.com/office/drawing/2014/main" val="3072276212"/>
                  </a:ext>
                </a:extLst>
              </a:tr>
              <a:tr h="422960">
                <a:tc>
                  <a:txBody>
                    <a:bodyPr/>
                    <a:lstStyle/>
                    <a:p>
                      <a:pPr marL="0" marR="0" algn="l">
                        <a:lnSpc>
                          <a:spcPct val="107000"/>
                        </a:lnSpc>
                        <a:spcBef>
                          <a:spcPts val="0"/>
                        </a:spcBef>
                        <a:spcAft>
                          <a:spcPts val="0"/>
                        </a:spcAft>
                      </a:pPr>
                      <a:r>
                        <a:rPr lang="en-US" sz="2200" b="0" dirty="0">
                          <a:effectLst/>
                          <a:latin typeface="+mn-lt"/>
                        </a:rPr>
                        <a:t>Critical Thinking</a:t>
                      </a:r>
                      <a:endParaRPr lang="en-US" sz="22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0" dirty="0">
                          <a:effectLst/>
                          <a:latin typeface="+mn-lt"/>
                        </a:rPr>
                        <a:t>0</a:t>
                      </a:r>
                      <a:endParaRPr lang="en-US" sz="22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0" dirty="0">
                          <a:effectLst/>
                          <a:latin typeface="+mn-lt"/>
                        </a:rPr>
                        <a:t>3</a:t>
                      </a:r>
                      <a:endParaRPr lang="en-US" sz="22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2244171"/>
                  </a:ext>
                </a:extLst>
              </a:tr>
              <a:tr h="453454">
                <a:tc>
                  <a:txBody>
                    <a:bodyPr/>
                    <a:lstStyle/>
                    <a:p>
                      <a:pPr marL="0" marR="0" algn="l">
                        <a:lnSpc>
                          <a:spcPct val="107000"/>
                        </a:lnSpc>
                        <a:spcBef>
                          <a:spcPts val="0"/>
                        </a:spcBef>
                        <a:spcAft>
                          <a:spcPts val="0"/>
                        </a:spcAft>
                      </a:pPr>
                      <a:r>
                        <a:rPr lang="en-US" sz="2200" b="0" dirty="0">
                          <a:effectLst/>
                          <a:latin typeface="+mn-lt"/>
                        </a:rPr>
                        <a:t>History</a:t>
                      </a:r>
                      <a:endParaRPr lang="en-US" sz="22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0">
                          <a:effectLst/>
                          <a:latin typeface="+mn-lt"/>
                        </a:rPr>
                        <a:t>6</a:t>
                      </a:r>
                      <a:endParaRPr lang="en-US" sz="2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0">
                          <a:effectLst/>
                          <a:latin typeface="+mn-lt"/>
                        </a:rPr>
                        <a:t>3-9</a:t>
                      </a:r>
                      <a:endParaRPr lang="en-US" sz="2200" b="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5888488"/>
                  </a:ext>
                </a:extLst>
              </a:tr>
              <a:tr h="42996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200" b="0" dirty="0">
                          <a:effectLst/>
                          <a:latin typeface="+mn-lt"/>
                        </a:rPr>
                        <a:t>Literature</a:t>
                      </a:r>
                      <a:endParaRPr lang="en-US" sz="22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0" dirty="0">
                          <a:effectLst/>
                          <a:latin typeface="+mn-lt"/>
                          <a:ea typeface="Calibri" panose="020F0502020204030204" pitchFamily="34" charset="0"/>
                          <a:cs typeface="Times New Roman" panose="02020603050405020304" pitchFamily="18" charset="0"/>
                        </a:rPr>
                        <a:t>3</a:t>
                      </a:r>
                    </a:p>
                  </a:txBody>
                  <a:tcPr marL="68580" marR="68580" marT="0" marB="0" anchor="ctr"/>
                </a:tc>
                <a:tc>
                  <a:txBody>
                    <a:bodyPr/>
                    <a:lstStyle/>
                    <a:p>
                      <a:pPr marL="0" marR="0" algn="ctr">
                        <a:lnSpc>
                          <a:spcPct val="107000"/>
                        </a:lnSpc>
                        <a:spcBef>
                          <a:spcPts val="0"/>
                        </a:spcBef>
                        <a:spcAft>
                          <a:spcPts val="0"/>
                        </a:spcAft>
                      </a:pPr>
                      <a:r>
                        <a:rPr lang="en-US" sz="2200" b="0" dirty="0">
                          <a:effectLst/>
                          <a:latin typeface="+mn-lt"/>
                        </a:rPr>
                        <a:t>0-9</a:t>
                      </a:r>
                      <a:endParaRPr lang="en-US" sz="22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7777231"/>
                  </a:ext>
                </a:extLst>
              </a:tr>
              <a:tr h="38862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200" b="0" dirty="0">
                          <a:effectLst/>
                          <a:latin typeface="+mn-lt"/>
                          <a:ea typeface="Calibri" panose="020F0502020204030204" pitchFamily="34" charset="0"/>
                          <a:cs typeface="Times New Roman" panose="02020603050405020304" pitchFamily="18" charset="0"/>
                        </a:rPr>
                        <a:t>Humanities (outside Literature &amp; History)</a:t>
                      </a:r>
                    </a:p>
                  </a:txBody>
                  <a:tcPr marL="68580" marR="68580" marT="0" marB="0" anchor="ctr"/>
                </a:tc>
                <a:tc>
                  <a:txBody>
                    <a:bodyPr/>
                    <a:lstStyle/>
                    <a:p>
                      <a:pPr marL="0" marR="0" algn="ctr">
                        <a:lnSpc>
                          <a:spcPct val="107000"/>
                        </a:lnSpc>
                        <a:spcBef>
                          <a:spcPts val="0"/>
                        </a:spcBef>
                        <a:spcAft>
                          <a:spcPts val="0"/>
                        </a:spcAft>
                      </a:pPr>
                      <a:r>
                        <a:rPr lang="en-US" sz="2200" b="0" dirty="0">
                          <a:effectLst/>
                          <a:latin typeface="+mn-lt"/>
                          <a:ea typeface="Calibri" panose="020F0502020204030204" pitchFamily="34" charset="0"/>
                          <a:cs typeface="Times New Roman" panose="02020603050405020304" pitchFamily="18" charset="0"/>
                        </a:rPr>
                        <a:t>3</a:t>
                      </a:r>
                    </a:p>
                  </a:txBody>
                  <a:tcPr marL="68580" marR="68580" marT="0" marB="0" anchor="ctr"/>
                </a:tc>
                <a:tc>
                  <a:txBody>
                    <a:bodyPr/>
                    <a:lstStyle/>
                    <a:p>
                      <a:pPr marL="0" marR="0" algn="ctr">
                        <a:lnSpc>
                          <a:spcPct val="107000"/>
                        </a:lnSpc>
                        <a:spcBef>
                          <a:spcPts val="0"/>
                        </a:spcBef>
                        <a:spcAft>
                          <a:spcPts val="0"/>
                        </a:spcAft>
                      </a:pPr>
                      <a:r>
                        <a:rPr lang="en-US" sz="2200" b="0" dirty="0">
                          <a:effectLst/>
                          <a:latin typeface="+mn-lt"/>
                          <a:ea typeface="Calibri" panose="020F0502020204030204" pitchFamily="34" charset="0"/>
                          <a:cs typeface="Times New Roman" panose="02020603050405020304" pitchFamily="18" charset="0"/>
                        </a:rPr>
                        <a:t>0-9</a:t>
                      </a:r>
                    </a:p>
                  </a:txBody>
                  <a:tcPr marL="68580" marR="68580" marT="0" marB="0" anchor="ctr"/>
                </a:tc>
                <a:extLst>
                  <a:ext uri="{0D108BD9-81ED-4DB2-BD59-A6C34878D82A}">
                    <a16:rowId xmlns:a16="http://schemas.microsoft.com/office/drawing/2014/main" val="3349997329"/>
                  </a:ext>
                </a:extLst>
              </a:tr>
              <a:tr h="439882">
                <a:tc>
                  <a:txBody>
                    <a:bodyPr/>
                    <a:lstStyle/>
                    <a:p>
                      <a:pPr marL="0" marR="0" algn="l">
                        <a:lnSpc>
                          <a:spcPct val="107000"/>
                        </a:lnSpc>
                        <a:spcBef>
                          <a:spcPts val="0"/>
                        </a:spcBef>
                        <a:spcAft>
                          <a:spcPts val="0"/>
                        </a:spcAft>
                      </a:pPr>
                      <a:r>
                        <a:rPr lang="en-US" sz="2200" b="0" dirty="0">
                          <a:effectLst/>
                          <a:latin typeface="+mn-lt"/>
                        </a:rPr>
                        <a:t>Fine Arts </a:t>
                      </a:r>
                      <a:endParaRPr lang="en-US" sz="22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0" dirty="0">
                          <a:effectLst/>
                          <a:latin typeface="+mn-lt"/>
                        </a:rPr>
                        <a:t>3</a:t>
                      </a:r>
                      <a:endParaRPr lang="en-US" sz="22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0" dirty="0">
                          <a:effectLst/>
                          <a:latin typeface="+mn-lt"/>
                        </a:rPr>
                        <a:t>3</a:t>
                      </a:r>
                      <a:endParaRPr lang="en-US" sz="22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8826025"/>
                  </a:ext>
                </a:extLst>
              </a:tr>
              <a:tr h="439882">
                <a:tc>
                  <a:txBody>
                    <a:bodyPr/>
                    <a:lstStyle/>
                    <a:p>
                      <a:pPr marL="0" marR="0" algn="l">
                        <a:lnSpc>
                          <a:spcPct val="107000"/>
                        </a:lnSpc>
                        <a:spcBef>
                          <a:spcPts val="0"/>
                        </a:spcBef>
                        <a:spcAft>
                          <a:spcPts val="0"/>
                        </a:spcAft>
                      </a:pPr>
                      <a:r>
                        <a:rPr lang="en-US" sz="2200" b="0">
                          <a:effectLst/>
                          <a:latin typeface="+mn-lt"/>
                        </a:rPr>
                        <a:t>Natural Sciences</a:t>
                      </a:r>
                      <a:endParaRPr lang="en-US" sz="2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0">
                          <a:effectLst/>
                          <a:latin typeface="+mn-lt"/>
                        </a:rPr>
                        <a:t>8</a:t>
                      </a:r>
                      <a:endParaRPr lang="en-US" sz="22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0" dirty="0">
                          <a:effectLst/>
                          <a:latin typeface="+mn-lt"/>
                        </a:rPr>
                        <a:t>4-12</a:t>
                      </a:r>
                      <a:endParaRPr lang="en-US" sz="22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2981059"/>
                  </a:ext>
                </a:extLst>
              </a:tr>
              <a:tr h="43988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200" b="0" dirty="0">
                          <a:effectLst/>
                          <a:latin typeface="+mn-lt"/>
                        </a:rPr>
                        <a:t>Social and Behavioral Sciences</a:t>
                      </a:r>
                      <a:endParaRPr lang="en-US" sz="22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0" dirty="0">
                          <a:effectLst/>
                          <a:latin typeface="+mn-lt"/>
                          <a:ea typeface="Calibri" panose="020F0502020204030204" pitchFamily="34" charset="0"/>
                          <a:cs typeface="Times New Roman" panose="02020603050405020304" pitchFamily="18" charset="0"/>
                        </a:rPr>
                        <a:t>6</a:t>
                      </a:r>
                    </a:p>
                  </a:txBody>
                  <a:tcPr marL="68580" marR="68580" marT="0" marB="0" anchor="ctr"/>
                </a:tc>
                <a:tc>
                  <a:txBody>
                    <a:bodyPr/>
                    <a:lstStyle/>
                    <a:p>
                      <a:pPr marL="0" marR="0" algn="ctr">
                        <a:lnSpc>
                          <a:spcPct val="107000"/>
                        </a:lnSpc>
                        <a:spcBef>
                          <a:spcPts val="0"/>
                        </a:spcBef>
                        <a:spcAft>
                          <a:spcPts val="0"/>
                        </a:spcAft>
                      </a:pPr>
                      <a:r>
                        <a:rPr lang="en-US" sz="2200" b="0" dirty="0">
                          <a:effectLst/>
                          <a:latin typeface="+mn-lt"/>
                        </a:rPr>
                        <a:t>3-9</a:t>
                      </a:r>
                      <a:endParaRPr lang="en-US" sz="22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9486525"/>
                  </a:ext>
                </a:extLst>
              </a:tr>
            </a:tbl>
          </a:graphicData>
        </a:graphic>
      </p:graphicFrame>
    </p:spTree>
    <p:extLst>
      <p:ext uri="{BB962C8B-B14F-4D97-AF65-F5344CB8AC3E}">
        <p14:creationId xmlns:p14="http://schemas.microsoft.com/office/powerpoint/2010/main" val="213349891"/>
      </p:ext>
    </p:extLst>
  </p:cSld>
  <p:clrMapOvr>
    <a:masterClrMapping/>
  </p:clrMapOvr>
</p:sld>
</file>

<file path=ppt/theme/theme1.xml><?xml version="1.0" encoding="utf-8"?>
<a:theme xmlns:a="http://schemas.openxmlformats.org/drawingml/2006/main" name="1_Office Theme">
  <a:themeElements>
    <a:clrScheme name="ETSU">
      <a:dk1>
        <a:srgbClr val="011E41"/>
      </a:dk1>
      <a:lt1>
        <a:srgbClr val="FFFFFF"/>
      </a:lt1>
      <a:dk2>
        <a:srgbClr val="243746"/>
      </a:dk2>
      <a:lt2>
        <a:srgbClr val="E7E6E6"/>
      </a:lt2>
      <a:accent1>
        <a:srgbClr val="001C71"/>
      </a:accent1>
      <a:accent2>
        <a:srgbClr val="4E738A"/>
      </a:accent2>
      <a:accent3>
        <a:srgbClr val="A5A5A5"/>
      </a:accent3>
      <a:accent4>
        <a:srgbClr val="FFC628"/>
      </a:accent4>
      <a:accent5>
        <a:srgbClr val="6FA088"/>
      </a:accent5>
      <a:accent6>
        <a:srgbClr val="C8A977"/>
      </a:accent6>
      <a:hlink>
        <a:srgbClr val="0033A1"/>
      </a:hlink>
      <a:folHlink>
        <a:srgbClr val="4E738A"/>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23548</TotalTime>
  <Words>3290</Words>
  <Application>Microsoft Office PowerPoint</Application>
  <PresentationFormat>Widescreen</PresentationFormat>
  <Paragraphs>524</Paragraphs>
  <Slides>40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Roboto</vt:lpstr>
      <vt:lpstr>Times New Roman</vt:lpstr>
      <vt:lpstr>WordVisi_MSFontService</vt:lpstr>
      <vt:lpstr>WordVisiPilcrow_MSFontService</vt:lpstr>
      <vt:lpstr>1_Office Theme</vt:lpstr>
      <vt:lpstr>GENERAL EDUCATION REDESIGN</vt:lpstr>
      <vt:lpstr>Agenda</vt:lpstr>
      <vt:lpstr>Background</vt:lpstr>
      <vt:lpstr>Process</vt:lpstr>
      <vt:lpstr>Process</vt:lpstr>
      <vt:lpstr>Proposal A</vt:lpstr>
      <vt:lpstr>Proposal B</vt:lpstr>
      <vt:lpstr>Proposal</vt:lpstr>
      <vt:lpstr>Comparison of current and proposed models</vt:lpstr>
      <vt:lpstr>New categories</vt:lpstr>
      <vt:lpstr>PowerPoint Presentation</vt:lpstr>
      <vt:lpstr>PowerPoint Presentation</vt:lpstr>
      <vt:lpstr>Proposal</vt:lpstr>
      <vt:lpstr>Competencies and Categories</vt:lpstr>
      <vt:lpstr>Competencies and Categories</vt:lpstr>
      <vt:lpstr>Competencies and Categories</vt:lpstr>
      <vt:lpstr>Competencies and Categories</vt:lpstr>
      <vt:lpstr>Competencies and Categories</vt:lpstr>
      <vt:lpstr>Competencies and Categories</vt:lpstr>
      <vt:lpstr>Competencies and Categories</vt:lpstr>
      <vt:lpstr>Competencies and Categories</vt:lpstr>
      <vt:lpstr>Competencies and Categories</vt:lpstr>
      <vt:lpstr>Competencies and Categories</vt:lpstr>
      <vt:lpstr>Proposal</vt:lpstr>
      <vt:lpstr>Proposal</vt:lpstr>
      <vt:lpstr>Feedback</vt:lpstr>
      <vt:lpstr>Next steps:</vt:lpstr>
      <vt:lpstr>Next steps:</vt:lpstr>
      <vt:lpstr>LEARNING OUTCOMES</vt:lpstr>
      <vt:lpstr>LEARNING OUTCOMES</vt:lpstr>
      <vt:lpstr>LEARNING OUTCOMES</vt:lpstr>
      <vt:lpstr>LEARNING OUTCOMES</vt:lpstr>
      <vt:lpstr>LEARNING OUTCOMES</vt:lpstr>
      <vt:lpstr>LEARNING OUTCOMES</vt:lpstr>
      <vt:lpstr>LEARNING OUTCOMES</vt:lpstr>
      <vt:lpstr>LEARNING OUTCOMES</vt:lpstr>
      <vt:lpstr>LEARNING OUTCOMES</vt:lpstr>
      <vt:lpstr>LEARNING OUTCOMES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EDUCATION REDESIGN</dc:title>
  <dc:creator>Harker, David William</dc:creator>
  <cp:lastModifiedBy>Mumpower, Lindsey Ashton</cp:lastModifiedBy>
  <cp:revision>68</cp:revision>
  <dcterms:created xsi:type="dcterms:W3CDTF">2023-07-27T14:50:17Z</dcterms:created>
  <dcterms:modified xsi:type="dcterms:W3CDTF">2023-12-11T15:35:19Z</dcterms:modified>
</cp:coreProperties>
</file>