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7" r:id="rId2"/>
    <p:sldId id="338" r:id="rId3"/>
    <p:sldId id="310" r:id="rId4"/>
    <p:sldId id="340" r:id="rId5"/>
    <p:sldId id="342" r:id="rId6"/>
    <p:sldId id="348" r:id="rId7"/>
    <p:sldId id="345" r:id="rId8"/>
    <p:sldId id="349" r:id="rId9"/>
    <p:sldId id="350" r:id="rId10"/>
    <p:sldId id="351" r:id="rId11"/>
    <p:sldId id="346" r:id="rId12"/>
    <p:sldId id="347" r:id="rId13"/>
    <p:sldId id="334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3" autoAdjust="0"/>
    <p:restoredTop sz="94673" autoAdjust="0"/>
  </p:normalViewPr>
  <p:slideViewPr>
    <p:cSldViewPr snapToGrid="0">
      <p:cViewPr varScale="1">
        <p:scale>
          <a:sx n="90" d="100"/>
          <a:sy n="90" d="100"/>
        </p:scale>
        <p:origin x="102" y="4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9DF5BF-14A9-3340-B841-7201095D3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5BCAE-5430-3942-8EC8-78E7A29BBC8A}" type="datetimeFigureOut">
              <a:rPr lang="en-US" smtClean="0"/>
              <a:t>8/30/2023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031812-A769-D947-90B5-68C459A61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0ED7F4-BEF7-B34C-BCD9-EA82A4A0B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2C7D3-7513-BF40-B0BF-A5EC2F082970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884F232-9463-4D46-8225-9C9067C1DC8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-29029" y="2834895"/>
            <a:ext cx="12217947" cy="1156532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Insert title of presentation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0C38D49E-16F6-CA40-941C-EA3D734E5B2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04801" y="4049484"/>
            <a:ext cx="11698514" cy="86995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Insert other details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1CE8494-706E-5B27-2729-617AF08EE5F5}"/>
              </a:ext>
            </a:extLst>
          </p:cNvPr>
          <p:cNvSpPr/>
          <p:nvPr userDrawn="1"/>
        </p:nvSpPr>
        <p:spPr>
          <a:xfrm>
            <a:off x="0" y="0"/>
            <a:ext cx="12188918" cy="2071025"/>
          </a:xfrm>
          <a:prstGeom prst="rect">
            <a:avLst/>
          </a:prstGeom>
          <a:solidFill>
            <a:srgbClr val="FFCF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C13DF61-1AF9-70C8-9F3C-2D8ADA4F7A57}"/>
              </a:ext>
            </a:extLst>
          </p:cNvPr>
          <p:cNvCxnSpPr>
            <a:cxnSpLocks/>
          </p:cNvCxnSpPr>
          <p:nvPr userDrawn="1"/>
        </p:nvCxnSpPr>
        <p:spPr>
          <a:xfrm>
            <a:off x="0" y="2071025"/>
            <a:ext cx="12188918" cy="0"/>
          </a:xfrm>
          <a:prstGeom prst="line">
            <a:avLst/>
          </a:prstGeom>
          <a:ln w="41275">
            <a:solidFill>
              <a:srgbClr val="001E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>
            <a:extLst>
              <a:ext uri="{FF2B5EF4-FFF2-40B4-BE49-F238E27FC236}">
                <a16:creationId xmlns:a16="http://schemas.microsoft.com/office/drawing/2014/main" id="{22D3AC8B-B228-AFA8-03A6-1FB6B62826F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5873960"/>
            <a:ext cx="12188918" cy="954528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B6893EA-D069-9CDF-C02A-0B29EF2ABE27}"/>
              </a:ext>
            </a:extLst>
          </p:cNvPr>
          <p:cNvCxnSpPr>
            <a:cxnSpLocks/>
          </p:cNvCxnSpPr>
          <p:nvPr userDrawn="1"/>
        </p:nvCxnSpPr>
        <p:spPr>
          <a:xfrm>
            <a:off x="0" y="5873960"/>
            <a:ext cx="12188918" cy="0"/>
          </a:xfrm>
          <a:prstGeom prst="line">
            <a:avLst/>
          </a:prstGeom>
          <a:ln w="41275">
            <a:solidFill>
              <a:srgbClr val="001E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>
            <a:extLst>
              <a:ext uri="{FF2B5EF4-FFF2-40B4-BE49-F238E27FC236}">
                <a16:creationId xmlns:a16="http://schemas.microsoft.com/office/drawing/2014/main" id="{367DFB33-9E9E-A8D2-0E76-903C53FC6E0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4045479" y="191468"/>
            <a:ext cx="4217157" cy="1643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2016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336528-6FCF-C9FE-99AE-B0D3B3BF367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0197" y="1582307"/>
            <a:ext cx="10515600" cy="1325563"/>
          </a:xfrm>
        </p:spPr>
        <p:txBody>
          <a:bodyPr/>
          <a:lstStyle/>
          <a:p>
            <a:r>
              <a:rPr lang="en-US" dirty="0"/>
              <a:t>Closing Heading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A6718AB-BAEF-2DD8-CD27-D6FD27810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5BCAE-5430-3942-8EC8-78E7A29BBC8A}" type="datetimeFigureOut">
              <a:rPr lang="en-US" smtClean="0"/>
              <a:t>8/30/2023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DE7A6C1-3F9A-3664-CD84-380CF28DB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E7BE3F-9BC3-8E2C-9BCD-C7CC94DE2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2C7D3-7513-BF40-B0BF-A5EC2F082970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21BFB5D-6A59-0D78-90CB-1619CBEDF441}"/>
              </a:ext>
            </a:extLst>
          </p:cNvPr>
          <p:cNvCxnSpPr>
            <a:cxnSpLocks/>
          </p:cNvCxnSpPr>
          <p:nvPr userDrawn="1"/>
        </p:nvCxnSpPr>
        <p:spPr>
          <a:xfrm>
            <a:off x="668642" y="3971116"/>
            <a:ext cx="0" cy="1341043"/>
          </a:xfrm>
          <a:prstGeom prst="line">
            <a:avLst/>
          </a:prstGeom>
          <a:ln w="28575">
            <a:solidFill>
              <a:srgbClr val="FFCF3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2031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9DF5BF-14A9-3340-B841-7201095D3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5BCAE-5430-3942-8EC8-78E7A29BBC8A}" type="datetimeFigureOut">
              <a:rPr lang="en-US" smtClean="0"/>
              <a:t>8/30/2023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031812-A769-D947-90B5-68C459A61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0ED7F4-BEF7-B34C-BCD9-EA82A4A0B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2C7D3-7513-BF40-B0BF-A5EC2F082970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884F232-9463-4D46-8225-9C9067C1DC8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038600" y="4349776"/>
            <a:ext cx="7794172" cy="1142914"/>
          </a:xfrm>
        </p:spPr>
        <p:txBody>
          <a:bodyPr anchor="b">
            <a:normAutofit/>
          </a:bodyPr>
          <a:lstStyle>
            <a:lvl1pPr algn="r">
              <a:defRPr sz="4800"/>
            </a:lvl1pPr>
          </a:lstStyle>
          <a:p>
            <a:r>
              <a:rPr lang="en-US" dirty="0"/>
              <a:t>Insert Section Title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0C38D49E-16F6-CA40-941C-EA3D734E5B2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038600" y="5554540"/>
            <a:ext cx="7794172" cy="928007"/>
          </a:xfrm>
          <a:ln>
            <a:noFill/>
          </a:ln>
        </p:spPr>
        <p:txBody>
          <a:bodyPr/>
          <a:lstStyle>
            <a:lvl1pPr marL="0" indent="0" algn="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Insert Details or Subheading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77C77C80-72DB-C896-273B-F783DF0F0C2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1"/>
            <a:ext cx="12192000" cy="433590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algn="ctr">
              <a:defRPr/>
            </a:lvl1pPr>
          </a:lstStyle>
          <a:p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0CFC0BD-86C6-3381-5310-51960A8C31A3}"/>
              </a:ext>
            </a:extLst>
          </p:cNvPr>
          <p:cNvCxnSpPr/>
          <p:nvPr userDrawn="1"/>
        </p:nvCxnSpPr>
        <p:spPr>
          <a:xfrm>
            <a:off x="4038600" y="5492617"/>
            <a:ext cx="7794172" cy="0"/>
          </a:xfrm>
          <a:prstGeom prst="line">
            <a:avLst/>
          </a:prstGeom>
          <a:ln w="41275">
            <a:solidFill>
              <a:srgbClr val="FFCF3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>
            <a:extLst>
              <a:ext uri="{FF2B5EF4-FFF2-40B4-BE49-F238E27FC236}">
                <a16:creationId xmlns:a16="http://schemas.microsoft.com/office/drawing/2014/main" id="{2029A010-8D24-29CC-4C7D-7EFA0EF5102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524363" y="6245748"/>
            <a:ext cx="308409" cy="342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6897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9DF5BF-14A9-3340-B841-7201095D3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5BCAE-5430-3942-8EC8-78E7A29BBC8A}" type="datetimeFigureOut">
              <a:rPr lang="en-US" smtClean="0"/>
              <a:t>8/30/2023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031812-A769-D947-90B5-68C459A61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0ED7F4-BEF7-B34C-BCD9-EA82A4A0B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2C7D3-7513-BF40-B0BF-A5EC2F08297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40086A9-1242-9E45-A0B7-00EFF7CBE39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620656" y="2195286"/>
            <a:ext cx="5979887" cy="1233714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Insert section title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C228110C-E0F8-944A-8FB9-5F5180A75F6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620656" y="3661185"/>
            <a:ext cx="5979886" cy="83457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Insert Subheading or Details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3A75140E-5DF1-8E43-A581-90D367A0DBF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" y="0"/>
            <a:ext cx="5065032" cy="685800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DC79B86-1E51-3A9A-F1E4-047B500F8479}"/>
              </a:ext>
            </a:extLst>
          </p:cNvPr>
          <p:cNvCxnSpPr/>
          <p:nvPr userDrawn="1"/>
        </p:nvCxnSpPr>
        <p:spPr>
          <a:xfrm>
            <a:off x="5620656" y="3539266"/>
            <a:ext cx="5979886" cy="0"/>
          </a:xfrm>
          <a:prstGeom prst="line">
            <a:avLst/>
          </a:prstGeom>
          <a:ln w="28575">
            <a:solidFill>
              <a:srgbClr val="FFCF3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18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9DF5BF-14A9-3340-B841-7201095D3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5BCAE-5430-3942-8EC8-78E7A29BBC8A}" type="datetimeFigureOut">
              <a:rPr lang="en-US" smtClean="0"/>
              <a:t>8/30/2023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031812-A769-D947-90B5-68C459A61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0ED7F4-BEF7-B34C-BCD9-EA82A4A0B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2C7D3-7513-BF40-B0BF-A5EC2F08297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40086A9-1242-9E45-A0B7-00EFF7CBE39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670744" y="0"/>
            <a:ext cx="5979887" cy="1233714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dirty="0"/>
              <a:t>Title or Heading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C228110C-E0F8-944A-8FB9-5F5180A75F6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870578" y="1455079"/>
            <a:ext cx="7562450" cy="4552105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Additional Text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3A75140E-5DF1-8E43-A581-90D367A0DBF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" y="0"/>
            <a:ext cx="3397207" cy="685800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DC79B86-1E51-3A9A-F1E4-047B500F8479}"/>
              </a:ext>
            </a:extLst>
          </p:cNvPr>
          <p:cNvCxnSpPr>
            <a:cxnSpLocks/>
          </p:cNvCxnSpPr>
          <p:nvPr userDrawn="1"/>
        </p:nvCxnSpPr>
        <p:spPr>
          <a:xfrm>
            <a:off x="3670744" y="281370"/>
            <a:ext cx="0" cy="1049234"/>
          </a:xfrm>
          <a:prstGeom prst="line">
            <a:avLst/>
          </a:prstGeom>
          <a:ln w="28575">
            <a:solidFill>
              <a:srgbClr val="FFCF3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8024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9DF5BF-14A9-3340-B841-7201095D3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5BCAE-5430-3942-8EC8-78E7A29BBC8A}" type="datetimeFigureOut">
              <a:rPr lang="en-US" smtClean="0"/>
              <a:t>8/30/2023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031812-A769-D947-90B5-68C459A61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0ED7F4-BEF7-B34C-BCD9-EA82A4A0B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2C7D3-7513-BF40-B0BF-A5EC2F08297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5384462C-111E-D144-B7A0-8FDAE8E7953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66699" y="257369"/>
            <a:ext cx="11005457" cy="109492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dirty="0"/>
              <a:t>Insert slide title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56FBE08-AA66-8245-ACF9-A66ABE11A5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919036" y="1815515"/>
            <a:ext cx="8610600" cy="4077608"/>
          </a:xfrm>
        </p:spPr>
        <p:txBody>
          <a:bodyPr/>
          <a:lstStyle>
            <a:lvl1pPr>
              <a:defRPr>
                <a:solidFill>
                  <a:srgbClr val="001E44"/>
                </a:solidFill>
              </a:defRPr>
            </a:lvl1pPr>
            <a:lvl2pPr>
              <a:defRPr>
                <a:solidFill>
                  <a:srgbClr val="001E44"/>
                </a:solidFill>
              </a:defRPr>
            </a:lvl2pPr>
            <a:lvl3pPr>
              <a:defRPr>
                <a:solidFill>
                  <a:srgbClr val="001E44"/>
                </a:solidFill>
              </a:defRPr>
            </a:lvl3pPr>
            <a:lvl4pPr>
              <a:defRPr>
                <a:solidFill>
                  <a:srgbClr val="001E44"/>
                </a:solidFill>
              </a:defRPr>
            </a:lvl4pPr>
            <a:lvl5pPr>
              <a:defRPr>
                <a:solidFill>
                  <a:srgbClr val="001E44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167CB6C9-5378-5E48-498E-D1A341AE23E0}"/>
              </a:ext>
            </a:extLst>
          </p:cNvPr>
          <p:cNvCxnSpPr>
            <a:cxnSpLocks/>
          </p:cNvCxnSpPr>
          <p:nvPr userDrawn="1"/>
        </p:nvCxnSpPr>
        <p:spPr>
          <a:xfrm>
            <a:off x="266699" y="1352289"/>
            <a:ext cx="11668627" cy="0"/>
          </a:xfrm>
          <a:prstGeom prst="line">
            <a:avLst/>
          </a:prstGeom>
          <a:ln w="28575">
            <a:solidFill>
              <a:srgbClr val="FFCF3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1128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D9BC890-4387-C56E-DAC3-BFDA91F67B53}"/>
              </a:ext>
            </a:extLst>
          </p:cNvPr>
          <p:cNvSpPr/>
          <p:nvPr userDrawn="1"/>
        </p:nvSpPr>
        <p:spPr>
          <a:xfrm>
            <a:off x="0" y="0"/>
            <a:ext cx="5014061" cy="6858000"/>
          </a:xfrm>
          <a:prstGeom prst="rect">
            <a:avLst/>
          </a:prstGeom>
          <a:solidFill>
            <a:srgbClr val="FFCF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9DF5BF-14A9-3340-B841-7201095D3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5BCAE-5430-3942-8EC8-78E7A29BBC8A}" type="datetimeFigureOut">
              <a:rPr lang="en-US" smtClean="0"/>
              <a:t>8/30/2023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031812-A769-D947-90B5-68C459A61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0ED7F4-BEF7-B34C-BCD9-EA82A4A0B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2C7D3-7513-BF40-B0BF-A5EC2F08297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5384462C-111E-D144-B7A0-8FDAE8E7953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54423" y="4030026"/>
            <a:ext cx="4377969" cy="1094920"/>
          </a:xfrm>
        </p:spPr>
        <p:txBody>
          <a:bodyPr anchor="b">
            <a:normAutofit/>
          </a:bodyPr>
          <a:lstStyle>
            <a:lvl1pPr algn="l">
              <a:defRPr sz="4800">
                <a:solidFill>
                  <a:srgbClr val="001E44"/>
                </a:solidFill>
              </a:defRPr>
            </a:lvl1pPr>
          </a:lstStyle>
          <a:p>
            <a:r>
              <a:rPr lang="en-US" dirty="0"/>
              <a:t>Insert slide title or main point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56FBE08-AA66-8245-ACF9-A66ABE11A5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643845" y="1815515"/>
            <a:ext cx="6093731" cy="4077608"/>
          </a:xfrm>
        </p:spPr>
        <p:txBody>
          <a:bodyPr/>
          <a:lstStyle>
            <a:lvl1pPr>
              <a:defRPr>
                <a:solidFill>
                  <a:srgbClr val="001E44"/>
                </a:solidFill>
              </a:defRPr>
            </a:lvl1pPr>
            <a:lvl2pPr>
              <a:defRPr>
                <a:solidFill>
                  <a:srgbClr val="001E44"/>
                </a:solidFill>
              </a:defRPr>
            </a:lvl2pPr>
            <a:lvl3pPr>
              <a:defRPr>
                <a:solidFill>
                  <a:srgbClr val="001E44"/>
                </a:solidFill>
              </a:defRPr>
            </a:lvl3pPr>
            <a:lvl4pPr>
              <a:defRPr>
                <a:solidFill>
                  <a:srgbClr val="001E44"/>
                </a:solidFill>
              </a:defRPr>
            </a:lvl4pPr>
            <a:lvl5pPr>
              <a:defRPr>
                <a:solidFill>
                  <a:srgbClr val="001E44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74ADBD2-B042-49A7-2191-B5CEB56B75C1}"/>
              </a:ext>
            </a:extLst>
          </p:cNvPr>
          <p:cNvCxnSpPr>
            <a:cxnSpLocks/>
          </p:cNvCxnSpPr>
          <p:nvPr userDrawn="1"/>
        </p:nvCxnSpPr>
        <p:spPr>
          <a:xfrm>
            <a:off x="358315" y="3079070"/>
            <a:ext cx="0" cy="2152993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9535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D9BC890-4387-C56E-DAC3-BFDA91F67B53}"/>
              </a:ext>
            </a:extLst>
          </p:cNvPr>
          <p:cNvSpPr/>
          <p:nvPr userDrawn="1"/>
        </p:nvSpPr>
        <p:spPr>
          <a:xfrm>
            <a:off x="0" y="0"/>
            <a:ext cx="5014061" cy="6858000"/>
          </a:xfrm>
          <a:prstGeom prst="rect">
            <a:avLst/>
          </a:prstGeom>
          <a:solidFill>
            <a:srgbClr val="001E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9DF5BF-14A9-3340-B841-7201095D3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5BCAE-5430-3942-8EC8-78E7A29BBC8A}" type="datetimeFigureOut">
              <a:rPr lang="en-US" smtClean="0"/>
              <a:t>8/30/2023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031812-A769-D947-90B5-68C459A61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0ED7F4-BEF7-B34C-BCD9-EA82A4A0B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2C7D3-7513-BF40-B0BF-A5EC2F08297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5384462C-111E-D144-B7A0-8FDAE8E7953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54423" y="4030026"/>
            <a:ext cx="4377969" cy="1094920"/>
          </a:xfrm>
        </p:spPr>
        <p:txBody>
          <a:bodyPr anchor="b">
            <a:normAutofit/>
          </a:bodyPr>
          <a:lstStyle>
            <a:lvl1pPr algn="l"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slide title or main point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56FBE08-AA66-8245-ACF9-A66ABE11A5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643845" y="1815515"/>
            <a:ext cx="6093731" cy="4077608"/>
          </a:xfrm>
        </p:spPr>
        <p:txBody>
          <a:bodyPr/>
          <a:lstStyle>
            <a:lvl1pPr>
              <a:defRPr>
                <a:solidFill>
                  <a:srgbClr val="001E44"/>
                </a:solidFill>
              </a:defRPr>
            </a:lvl1pPr>
            <a:lvl2pPr>
              <a:defRPr>
                <a:solidFill>
                  <a:srgbClr val="001E44"/>
                </a:solidFill>
              </a:defRPr>
            </a:lvl2pPr>
            <a:lvl3pPr>
              <a:defRPr>
                <a:solidFill>
                  <a:srgbClr val="001E44"/>
                </a:solidFill>
              </a:defRPr>
            </a:lvl3pPr>
            <a:lvl4pPr>
              <a:defRPr>
                <a:solidFill>
                  <a:srgbClr val="001E44"/>
                </a:solidFill>
              </a:defRPr>
            </a:lvl4pPr>
            <a:lvl5pPr>
              <a:defRPr>
                <a:solidFill>
                  <a:srgbClr val="001E44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74ADBD2-B042-49A7-2191-B5CEB56B75C1}"/>
              </a:ext>
            </a:extLst>
          </p:cNvPr>
          <p:cNvCxnSpPr>
            <a:cxnSpLocks/>
          </p:cNvCxnSpPr>
          <p:nvPr userDrawn="1"/>
        </p:nvCxnSpPr>
        <p:spPr>
          <a:xfrm>
            <a:off x="358315" y="3079070"/>
            <a:ext cx="0" cy="2152993"/>
          </a:xfrm>
          <a:prstGeom prst="line">
            <a:avLst/>
          </a:prstGeom>
          <a:ln w="28575">
            <a:solidFill>
              <a:srgbClr val="FFCF3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2038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9DF5BF-14A9-3340-B841-7201095D3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5BCAE-5430-3942-8EC8-78E7A29BBC8A}" type="datetimeFigureOut">
              <a:rPr lang="en-US" smtClean="0"/>
              <a:t>8/30/2023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031812-A769-D947-90B5-68C459A61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0ED7F4-BEF7-B34C-BCD9-EA82A4A0B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2C7D3-7513-BF40-B0BF-A5EC2F08297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5384462C-111E-D144-B7A0-8FDAE8E7953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52897" y="295361"/>
            <a:ext cx="11005457" cy="1094920"/>
          </a:xfrm>
        </p:spPr>
        <p:txBody>
          <a:bodyPr anchor="ctr">
            <a:normAutofit/>
          </a:bodyPr>
          <a:lstStyle>
            <a:lvl1pPr algn="l">
              <a:defRPr sz="4800"/>
            </a:lvl1pPr>
          </a:lstStyle>
          <a:p>
            <a:r>
              <a:rPr lang="en-US" dirty="0"/>
              <a:t>Insert slide title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56FBE08-AA66-8245-ACF9-A66ABE11A5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52896" y="1622513"/>
            <a:ext cx="11005457" cy="438331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85DEF71-7D69-9455-287F-12989E3FD8A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-3264581" y="3264580"/>
            <a:ext cx="6858003" cy="328844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981DBD9-E33B-8B43-2419-BD38C16571DD}"/>
              </a:ext>
            </a:extLst>
          </p:cNvPr>
          <p:cNvCxnSpPr>
            <a:cxnSpLocks/>
          </p:cNvCxnSpPr>
          <p:nvPr userDrawn="1"/>
        </p:nvCxnSpPr>
        <p:spPr>
          <a:xfrm>
            <a:off x="318016" y="0"/>
            <a:ext cx="0" cy="6858000"/>
          </a:xfrm>
          <a:prstGeom prst="line">
            <a:avLst/>
          </a:prstGeom>
          <a:ln w="28575">
            <a:solidFill>
              <a:srgbClr val="001E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0073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D05B329-B847-5D47-BAEE-3FC9F5D2E5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5BCAE-5430-3942-8EC8-78E7A29BBC8A}" type="datetimeFigureOut">
              <a:rPr lang="en-US" smtClean="0"/>
              <a:t>8/30/2023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8D75699-2667-5C4B-806B-BC1AE743F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5061FA-33BD-AE47-AA5B-69E7376E70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2C7D3-7513-BF40-B0BF-A5EC2F082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1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22E665B-39BD-B188-D3A8-290051A349B6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0"/>
                  <a:lumMod val="0"/>
                  <a:lumOff val="100000"/>
                </a:schemeClr>
              </a:gs>
              <a:gs pos="100000">
                <a:schemeClr val="tx1">
                  <a:alpha val="3803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1CAFC2-95A9-2D4D-BE4C-906480D42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FCA0D8-C318-5E40-B575-FEDF65EA44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B72E66-B9F7-DB4E-AB26-BAA481952F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75BCAE-5430-3942-8EC8-78E7A29BBC8A}" type="datetimeFigureOut">
              <a:rPr lang="en-US" smtClean="0"/>
              <a:t>8/30/2023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B921C3-5A4A-1840-82F4-64057C8D31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E23088-3D46-EF40-8126-E4967ECAC4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F2C7D3-7513-BF40-B0BF-A5EC2F082970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761BDF4-998B-DEED-DB31-2891D6BA4AF4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11524363" y="6245748"/>
            <a:ext cx="308409" cy="342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854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rgbClr val="001E44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FFCF34"/>
        </a:buClr>
        <a:buFont typeface="Arial" panose="020B0604020202020204" pitchFamily="34" charset="0"/>
        <a:buChar char="•"/>
        <a:defRPr sz="2800" b="0" i="0" kern="1200">
          <a:solidFill>
            <a:srgbClr val="001E44"/>
          </a:solidFill>
          <a:latin typeface="Arial" panose="020B0604020202020204" pitchFamily="34" charset="0"/>
          <a:ea typeface="Roboto" panose="02000000000000000000" pitchFamily="2" charset="0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FCF34"/>
        </a:buClr>
        <a:buFont typeface="Arial" panose="020B0604020202020204" pitchFamily="34" charset="0"/>
        <a:buChar char="•"/>
        <a:defRPr sz="2400" b="0" i="0" kern="1200">
          <a:solidFill>
            <a:srgbClr val="001E44"/>
          </a:solidFill>
          <a:latin typeface="Arial" panose="020B0604020202020204" pitchFamily="34" charset="0"/>
          <a:ea typeface="Roboto" panose="02000000000000000000" pitchFamily="2" charset="0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FCF34"/>
        </a:buClr>
        <a:buFont typeface="Arial" panose="020B0604020202020204" pitchFamily="34" charset="0"/>
        <a:buChar char="•"/>
        <a:defRPr sz="2000" b="0" i="0" kern="1200">
          <a:solidFill>
            <a:srgbClr val="001E44"/>
          </a:solidFill>
          <a:latin typeface="Arial" panose="020B0604020202020204" pitchFamily="34" charset="0"/>
          <a:ea typeface="Roboto" panose="02000000000000000000" pitchFamily="2" charset="0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FCF34"/>
        </a:buClr>
        <a:buFont typeface="Arial" panose="020B0604020202020204" pitchFamily="34" charset="0"/>
        <a:buChar char="•"/>
        <a:defRPr sz="1800" b="0" i="0" kern="1200">
          <a:solidFill>
            <a:srgbClr val="001E44"/>
          </a:solidFill>
          <a:latin typeface="Arial" panose="020B0604020202020204" pitchFamily="34" charset="0"/>
          <a:ea typeface="Roboto" panose="02000000000000000000" pitchFamily="2" charset="0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FCF34"/>
        </a:buClr>
        <a:buFont typeface="Arial" panose="020B0604020202020204" pitchFamily="34" charset="0"/>
        <a:buChar char="•"/>
        <a:defRPr sz="1800" b="0" i="0" kern="1200">
          <a:solidFill>
            <a:srgbClr val="001E44"/>
          </a:solidFill>
          <a:latin typeface="Arial" panose="020B0604020202020204" pitchFamily="34" charset="0"/>
          <a:ea typeface="Roboto" panose="02000000000000000000" pitchFamily="2" charset="0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4D9F91-885D-2318-B9E7-592A87C490A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GENERAL EDUCATION REDESIGN</a:t>
            </a:r>
            <a:endParaRPr lang="en-US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094858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DA424-DBAE-4F1C-B6B6-0CE7089F68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First-Year Experience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1B0B581-8AC1-49FD-B7C3-5A32F9D98017}"/>
              </a:ext>
            </a:extLst>
          </p:cNvPr>
          <p:cNvSpPr txBox="1"/>
          <p:nvPr/>
        </p:nvSpPr>
        <p:spPr>
          <a:xfrm>
            <a:off x="7364595" y="297495"/>
            <a:ext cx="455499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11E4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Badges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011E4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200" i="1" dirty="0">
                <a:solidFill>
                  <a:srgbClr val="011E41"/>
                </a:solidFill>
                <a:latin typeface="+mj-lt"/>
              </a:rPr>
              <a:t>Also not reflected in the table is the hope that students will choose to earn </a:t>
            </a:r>
            <a:r>
              <a:rPr lang="en-US" sz="2200" i="1" u="sng" dirty="0">
                <a:solidFill>
                  <a:srgbClr val="011E41"/>
                </a:solidFill>
                <a:latin typeface="+mj-lt"/>
              </a:rPr>
              <a:t>badges</a:t>
            </a:r>
            <a:r>
              <a:rPr lang="en-US" sz="2200" i="1" dirty="0">
                <a:solidFill>
                  <a:srgbClr val="011E41"/>
                </a:solidFill>
                <a:latin typeface="+mj-lt"/>
              </a:rPr>
              <a:t>, by taking several courses that explore a common theme from distinct humanistic, scientific and/or artistic perspectives.</a:t>
            </a:r>
            <a:endParaRPr kumimoji="0" lang="en-US" sz="2200" b="0" i="1" u="none" strike="noStrike" kern="1200" cap="none" spc="0" normalizeH="0" baseline="0" noProof="0" dirty="0">
              <a:ln>
                <a:noFill/>
              </a:ln>
              <a:solidFill>
                <a:srgbClr val="011E4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03702C5-FF44-4006-92F3-E122FB87ADAE}"/>
              </a:ext>
            </a:extLst>
          </p:cNvPr>
          <p:cNvSpPr txBox="1"/>
          <p:nvPr/>
        </p:nvSpPr>
        <p:spPr>
          <a:xfrm>
            <a:off x="7364595" y="3574859"/>
            <a:ext cx="3262062" cy="280076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200" i="1" dirty="0">
                <a:solidFill>
                  <a:srgbClr val="011E41"/>
                </a:solidFill>
                <a:latin typeface="+mj-lt"/>
              </a:rPr>
              <a:t>Potential badge topics: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1" u="none" strike="noStrike" kern="1200" cap="none" spc="0" normalizeH="0" baseline="0" noProof="0" dirty="0">
              <a:ln>
                <a:noFill/>
              </a:ln>
              <a:solidFill>
                <a:srgbClr val="011E41"/>
              </a:solidFill>
              <a:effectLst/>
              <a:uLnTx/>
              <a:uFillTx/>
              <a:latin typeface="+mj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1" u="none" strike="noStrike" kern="1200" cap="none" spc="0" normalizeH="0" baseline="0" noProof="0" dirty="0">
                <a:ln>
                  <a:noFill/>
                </a:ln>
                <a:solidFill>
                  <a:srgbClr val="011E41"/>
                </a:solidFill>
                <a:effectLst/>
                <a:uLnTx/>
                <a:uFillTx/>
                <a:latin typeface="+mj-lt"/>
              </a:rPr>
              <a:t>Appalachian Studies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1" u="none" strike="noStrike" kern="1200" cap="none" spc="0" normalizeH="0" baseline="0" noProof="0" dirty="0">
                <a:ln>
                  <a:noFill/>
                </a:ln>
                <a:solidFill>
                  <a:srgbClr val="011E41"/>
                </a:solidFill>
                <a:effectLst/>
                <a:uLnTx/>
                <a:uFillTx/>
                <a:latin typeface="+mj-lt"/>
              </a:rPr>
              <a:t>Environmental Studies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1" u="none" strike="noStrike" kern="1200" cap="none" spc="0" normalizeH="0" baseline="0" noProof="0" dirty="0">
                <a:ln>
                  <a:noFill/>
                </a:ln>
                <a:solidFill>
                  <a:srgbClr val="011E41"/>
                </a:solidFill>
                <a:effectLst/>
                <a:uLnTx/>
                <a:uFillTx/>
                <a:latin typeface="+mj-lt"/>
              </a:rPr>
              <a:t>Health and Wellness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1" u="none" strike="noStrike" kern="1200" cap="none" spc="0" normalizeH="0" baseline="0" noProof="0" dirty="0">
                <a:ln>
                  <a:noFill/>
                </a:ln>
                <a:solidFill>
                  <a:srgbClr val="011E41"/>
                </a:solidFill>
                <a:effectLst/>
                <a:uLnTx/>
                <a:uFillTx/>
                <a:latin typeface="+mj-lt"/>
              </a:rPr>
              <a:t>Religious</a:t>
            </a:r>
            <a:r>
              <a:rPr kumimoji="0" lang="en-US" sz="2200" b="0" i="1" u="none" strike="noStrike" kern="1200" cap="none" spc="0" normalizeH="0" noProof="0" dirty="0">
                <a:ln>
                  <a:noFill/>
                </a:ln>
                <a:solidFill>
                  <a:srgbClr val="011E41"/>
                </a:solidFill>
                <a:effectLst/>
                <a:uLnTx/>
                <a:uFillTx/>
                <a:latin typeface="+mj-lt"/>
              </a:rPr>
              <a:t> Studies</a:t>
            </a:r>
            <a:endParaRPr kumimoji="0" lang="en-US" sz="2200" b="0" i="1" u="none" strike="noStrike" kern="1200" cap="none" spc="0" normalizeH="0" baseline="0" noProof="0" dirty="0">
              <a:ln>
                <a:noFill/>
              </a:ln>
              <a:solidFill>
                <a:srgbClr val="011E41"/>
              </a:solidFill>
              <a:effectLst/>
              <a:uLnTx/>
              <a:uFillTx/>
              <a:latin typeface="+mj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1" u="none" strike="noStrike" kern="1200" cap="none" spc="0" normalizeH="0" baseline="0" noProof="0" dirty="0">
                <a:ln>
                  <a:noFill/>
                </a:ln>
                <a:solidFill>
                  <a:srgbClr val="011E41"/>
                </a:solidFill>
                <a:effectLst/>
                <a:uLnTx/>
                <a:uFillTx/>
                <a:latin typeface="+mj-lt"/>
              </a:rPr>
              <a:t>War and Peace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1" u="none" strike="noStrike" kern="1200" cap="none" spc="0" normalizeH="0" baseline="0" noProof="0" dirty="0">
                <a:ln>
                  <a:noFill/>
                </a:ln>
                <a:solidFill>
                  <a:srgbClr val="011E41"/>
                </a:solidFill>
                <a:effectLst/>
                <a:uLnTx/>
                <a:uFillTx/>
                <a:latin typeface="+mj-lt"/>
              </a:rPr>
              <a:t>Justice and ethics</a:t>
            </a:r>
            <a:endParaRPr lang="en-US" sz="2200" i="1" dirty="0">
              <a:latin typeface="+mj-lt"/>
            </a:endParaRPr>
          </a:p>
        </p:txBody>
      </p:sp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D1A15575-C9B9-4A7C-9F71-3A905CD70006}"/>
              </a:ext>
            </a:extLst>
          </p:cNvPr>
          <p:cNvGraphicFramePr>
            <a:graphicFrameLocks noGrp="1"/>
          </p:cNvGraphicFramePr>
          <p:nvPr/>
        </p:nvGraphicFramePr>
        <p:xfrm>
          <a:off x="272415" y="277335"/>
          <a:ext cx="6747510" cy="5902612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6747510">
                  <a:extLst>
                    <a:ext uri="{9D8B030D-6E8A-4147-A177-3AD203B41FA5}">
                      <a16:colId xmlns:a16="http://schemas.microsoft.com/office/drawing/2014/main" val="4163657871"/>
                    </a:ext>
                  </a:extLst>
                </a:gridCol>
              </a:tblGrid>
              <a:tr h="532496">
                <a:tc>
                  <a:txBody>
                    <a:bodyPr/>
                    <a:lstStyle/>
                    <a:p>
                      <a:r>
                        <a:rPr lang="en-US" dirty="0">
                          <a:latin typeface="+mj-lt"/>
                        </a:rPr>
                        <a:t>FIRST-YEAR EXPERIENCE (3-4)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4764970"/>
                  </a:ext>
                </a:extLst>
              </a:tr>
              <a:tr h="532496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+mj-lt"/>
                        </a:rPr>
                        <a:t>STRENGTHENING FOUNDATIONS (12-13)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7930525"/>
                  </a:ext>
                </a:extLst>
              </a:tr>
              <a:tr h="1019873">
                <a:tc>
                  <a:txBody>
                    <a:bodyPr/>
                    <a:lstStyle/>
                    <a:p>
                      <a:r>
                        <a:rPr lang="en-US" dirty="0">
                          <a:latin typeface="+mj-lt"/>
                        </a:rPr>
                        <a:t>Writing (6)</a:t>
                      </a:r>
                    </a:p>
                    <a:p>
                      <a:r>
                        <a:rPr lang="en-US" dirty="0">
                          <a:latin typeface="+mj-lt"/>
                        </a:rPr>
                        <a:t>Quantitative Reasoning (3-4)</a:t>
                      </a:r>
                    </a:p>
                    <a:p>
                      <a:r>
                        <a:rPr lang="en-US" dirty="0">
                          <a:latin typeface="+mj-lt"/>
                        </a:rPr>
                        <a:t>Critical Thinking (3)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2758582"/>
                  </a:ext>
                </a:extLst>
              </a:tr>
              <a:tr h="532496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+mj-lt"/>
                        </a:rPr>
                        <a:t>UNDERSTANDING PHYSICAL AND SOCIAL WORLDS (10-11)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0654362"/>
                  </a:ext>
                </a:extLst>
              </a:tr>
              <a:tr h="919105">
                <a:tc>
                  <a:txBody>
                    <a:bodyPr/>
                    <a:lstStyle/>
                    <a:p>
                      <a:r>
                        <a:rPr lang="en-US" dirty="0">
                          <a:latin typeface="+mj-lt"/>
                        </a:rPr>
                        <a:t>Natural Sciences (at least 4)</a:t>
                      </a:r>
                    </a:p>
                    <a:p>
                      <a:r>
                        <a:rPr lang="en-US" dirty="0">
                          <a:latin typeface="+mj-lt"/>
                        </a:rPr>
                        <a:t>Social/Behavioral Sciences (at least 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8054707"/>
                  </a:ext>
                </a:extLst>
              </a:tr>
              <a:tr h="386754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+mj-lt"/>
                        </a:rPr>
                        <a:t>EXPLORING CONNECTIONS (9-10)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7413778"/>
                  </a:ext>
                </a:extLst>
              </a:tr>
              <a:tr h="676820"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+mj-lt"/>
                        </a:rPr>
                        <a:t>History (at least 3)</a:t>
                      </a:r>
                    </a:p>
                    <a:p>
                      <a:r>
                        <a:rPr lang="en-US" b="0" dirty="0">
                          <a:latin typeface="+mj-lt"/>
                        </a:rPr>
                        <a:t>Humanities outside of History (at least 3)</a:t>
                      </a:r>
                    </a:p>
                    <a:p>
                      <a:endParaRPr lang="en-US" b="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3986484"/>
                  </a:ext>
                </a:extLst>
              </a:tr>
              <a:tr h="532496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+mj-lt"/>
                        </a:rPr>
                        <a:t>CULTIVATING AESTHETIC AWARENESS (3-4)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0702653"/>
                  </a:ext>
                </a:extLst>
              </a:tr>
              <a:tr h="532496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+mj-lt"/>
                        </a:rPr>
                        <a:t>GROWING AS AN INDIVIDUAL AND GLOBAL CITIZEN (3-4)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93813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6613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DF3F92-2529-41A0-AA2E-BE667CDC8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First-Year Experience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67E3A2A-D85C-482E-9574-EA4FB26FCA54}"/>
              </a:ext>
            </a:extLst>
          </p:cNvPr>
          <p:cNvSpPr txBox="1"/>
          <p:nvPr/>
        </p:nvSpPr>
        <p:spPr>
          <a:xfrm>
            <a:off x="7277100" y="277335"/>
            <a:ext cx="4810125" cy="59961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11E41"/>
                </a:solidFill>
                <a:effectLst/>
                <a:uLnTx/>
                <a:uFillTx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As part of the proposal, we suggest that all general education courses should utilize at least one high-impact </a:t>
            </a:r>
            <a:r>
              <a:rPr lang="en-US" sz="2000" dirty="0">
                <a:solidFill>
                  <a:srgbClr val="011E41"/>
                </a:solidFill>
                <a:latin typeface="+mj-lt"/>
                <a:cs typeface="Times New Roman" panose="02020603050405020304" pitchFamily="18" charset="0"/>
              </a:rPr>
              <a:t>practices. </a:t>
            </a:r>
          </a:p>
          <a:p>
            <a:pPr marR="0" lvl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000" dirty="0">
              <a:solidFill>
                <a:srgbClr val="011E41"/>
              </a:solidFill>
              <a:latin typeface="+mj-lt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defRPr/>
            </a:pPr>
            <a:r>
              <a:rPr lang="en-US" sz="2000" dirty="0">
                <a:solidFill>
                  <a:srgbClr val="011E41"/>
                </a:solidFill>
                <a:latin typeface="+mj-lt"/>
                <a:cs typeface="Times New Roman" panose="02020603050405020304" pitchFamily="18" charset="0"/>
              </a:rPr>
              <a:t>High impact practices can be large or small-scale, ranging from problem-based learning activities during class sessions to more formalized activities. Below is a non-exhaustive list of possible HIPs:</a:t>
            </a:r>
            <a:endParaRPr lang="en-US" sz="2000" dirty="0">
              <a:solidFill>
                <a:srgbClr val="011E41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11E41"/>
              </a:solidFill>
              <a:effectLst/>
              <a:uLnTx/>
              <a:uFillTx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11E41"/>
                </a:solidFill>
                <a:effectLst/>
                <a:uLnTx/>
                <a:uFillTx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Learning Communities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11E41"/>
                </a:solidFill>
                <a:effectLst/>
                <a:uLnTx/>
                <a:uFillTx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Writing-Intensive Courses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11E41"/>
                </a:solidFill>
                <a:effectLst/>
                <a:uLnTx/>
                <a:uFillTx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Collaborative Assignments &amp; Projects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lang="en-US" sz="2000" dirty="0">
                <a:solidFill>
                  <a:srgbClr val="011E4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Problem-based assignments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11E41"/>
                </a:solidFill>
                <a:effectLst/>
                <a:uLnTx/>
                <a:uFillTx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Project-based assignments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11E41"/>
                </a:solidFill>
                <a:effectLst/>
                <a:uLnTx/>
                <a:uFillTx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Informal small group work</a:t>
            </a: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11E41"/>
                </a:solidFill>
                <a:effectLst/>
                <a:uLnTx/>
                <a:uFillTx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Reflective practices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11E41"/>
                </a:solidFill>
                <a:effectLst/>
                <a:uLnTx/>
                <a:uFillTx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Community-engaged Learning </a:t>
            </a:r>
          </a:p>
        </p:txBody>
      </p:sp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D1A15575-C9B9-4A7C-9F71-3A905CD70006}"/>
              </a:ext>
            </a:extLst>
          </p:cNvPr>
          <p:cNvGraphicFramePr>
            <a:graphicFrameLocks noGrp="1"/>
          </p:cNvGraphicFramePr>
          <p:nvPr/>
        </p:nvGraphicFramePr>
        <p:xfrm>
          <a:off x="272415" y="277335"/>
          <a:ext cx="6747510" cy="5902612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6747510">
                  <a:extLst>
                    <a:ext uri="{9D8B030D-6E8A-4147-A177-3AD203B41FA5}">
                      <a16:colId xmlns:a16="http://schemas.microsoft.com/office/drawing/2014/main" val="4163657871"/>
                    </a:ext>
                  </a:extLst>
                </a:gridCol>
              </a:tblGrid>
              <a:tr h="532496">
                <a:tc>
                  <a:txBody>
                    <a:bodyPr/>
                    <a:lstStyle/>
                    <a:p>
                      <a:r>
                        <a:rPr lang="en-US" dirty="0">
                          <a:latin typeface="+mj-lt"/>
                        </a:rPr>
                        <a:t>FIRST-YEAR EXPERIENCE (3-4)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4764970"/>
                  </a:ext>
                </a:extLst>
              </a:tr>
              <a:tr h="532496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+mj-lt"/>
                        </a:rPr>
                        <a:t>STRENGTHENING FOUNDATIONS (12-13)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7930525"/>
                  </a:ext>
                </a:extLst>
              </a:tr>
              <a:tr h="1019873">
                <a:tc>
                  <a:txBody>
                    <a:bodyPr/>
                    <a:lstStyle/>
                    <a:p>
                      <a:r>
                        <a:rPr lang="en-US" dirty="0">
                          <a:latin typeface="+mj-lt"/>
                        </a:rPr>
                        <a:t>Writing (6)</a:t>
                      </a:r>
                    </a:p>
                    <a:p>
                      <a:r>
                        <a:rPr lang="en-US" dirty="0">
                          <a:latin typeface="+mj-lt"/>
                        </a:rPr>
                        <a:t>Quantitative Reasoning (3-4)</a:t>
                      </a:r>
                    </a:p>
                    <a:p>
                      <a:r>
                        <a:rPr lang="en-US" dirty="0">
                          <a:latin typeface="+mj-lt"/>
                        </a:rPr>
                        <a:t>Critical Thinking (3)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2758582"/>
                  </a:ext>
                </a:extLst>
              </a:tr>
              <a:tr h="532496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+mj-lt"/>
                        </a:rPr>
                        <a:t>UNDERSTANDING PHYSICAL AND SOCIAL WORLDS (10-11)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0654362"/>
                  </a:ext>
                </a:extLst>
              </a:tr>
              <a:tr h="919105">
                <a:tc>
                  <a:txBody>
                    <a:bodyPr/>
                    <a:lstStyle/>
                    <a:p>
                      <a:r>
                        <a:rPr lang="en-US" dirty="0">
                          <a:latin typeface="+mj-lt"/>
                        </a:rPr>
                        <a:t>Natural Sciences (at least 4)</a:t>
                      </a:r>
                    </a:p>
                    <a:p>
                      <a:r>
                        <a:rPr lang="en-US" dirty="0">
                          <a:latin typeface="+mj-lt"/>
                        </a:rPr>
                        <a:t>Social/Behavioral Sciences (at least 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8054707"/>
                  </a:ext>
                </a:extLst>
              </a:tr>
              <a:tr h="386754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+mj-lt"/>
                        </a:rPr>
                        <a:t>EXPLORING CONNECTIONS (9-10)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7413778"/>
                  </a:ext>
                </a:extLst>
              </a:tr>
              <a:tr h="676820"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+mj-lt"/>
                        </a:rPr>
                        <a:t>History (at least 3)</a:t>
                      </a:r>
                    </a:p>
                    <a:p>
                      <a:r>
                        <a:rPr lang="en-US" b="0" dirty="0">
                          <a:latin typeface="+mj-lt"/>
                        </a:rPr>
                        <a:t>Humanities outside of History (at least 3)</a:t>
                      </a:r>
                    </a:p>
                    <a:p>
                      <a:endParaRPr lang="en-US" b="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3986484"/>
                  </a:ext>
                </a:extLst>
              </a:tr>
              <a:tr h="532496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+mj-lt"/>
                        </a:rPr>
                        <a:t>CULTIVATING AESTHETIC AWARENESS (3-4)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0702653"/>
                  </a:ext>
                </a:extLst>
              </a:tr>
              <a:tr h="532496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+mj-lt"/>
                        </a:rPr>
                        <a:t>GROWING AS AN INDIVIDUAL AND GLOBAL CITIZEN (3-4)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93813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12395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2CCD94-C728-470B-9501-9266B13921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First-Year Experience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167B5D4-A61D-4E5B-A09D-0208FBF604DF}"/>
              </a:ext>
            </a:extLst>
          </p:cNvPr>
          <p:cNvSpPr txBox="1"/>
          <p:nvPr/>
        </p:nvSpPr>
        <p:spPr>
          <a:xfrm>
            <a:off x="7210424" y="1357362"/>
            <a:ext cx="4543425" cy="43606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11E41"/>
                </a:solidFill>
                <a:effectLst/>
                <a:uLnTx/>
                <a:uFillTx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What next?</a:t>
            </a:r>
          </a:p>
          <a:p>
            <a:pPr marL="800100" marR="0" lvl="1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11E41"/>
                </a:solidFill>
                <a:effectLst/>
                <a:uLnTx/>
                <a:uFillTx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Gather feedback</a:t>
            </a:r>
          </a:p>
          <a:p>
            <a:pPr marL="800100" lvl="1" indent="-342900">
              <a:lnSpc>
                <a:spcPct val="107000"/>
              </a:lnSpc>
              <a:buFont typeface="Symbol" panose="05050102010706020507" pitchFamily="18" charset="2"/>
              <a:buChar char=""/>
              <a:defRPr/>
            </a:pPr>
            <a:r>
              <a:rPr lang="en-US" sz="2200" dirty="0">
                <a:solidFill>
                  <a:srgbClr val="011E4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Streamline approval process</a:t>
            </a:r>
          </a:p>
          <a:p>
            <a:pPr marL="800100" lvl="1" indent="-342900">
              <a:lnSpc>
                <a:spcPct val="107000"/>
              </a:lnSpc>
              <a:buFont typeface="Symbol" panose="05050102010706020507" pitchFamily="18" charset="2"/>
              <a:buChar char=""/>
              <a:defRPr/>
            </a:pPr>
            <a:r>
              <a:rPr lang="en-US" sz="2200" dirty="0">
                <a:solidFill>
                  <a:srgbClr val="011E4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Collaborate for FYE courses</a:t>
            </a:r>
          </a:p>
          <a:p>
            <a:pPr marL="800100" marR="0" lvl="1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11E41"/>
                </a:solidFill>
                <a:effectLst/>
                <a:uLnTx/>
                <a:uFillTx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Plan for meetings with departments/units</a:t>
            </a:r>
          </a:p>
          <a:p>
            <a:pPr marL="800100" marR="0" lvl="1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11E41"/>
                </a:solidFill>
                <a:effectLst/>
                <a:uLnTx/>
                <a:uFillTx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Recommend new courses</a:t>
            </a:r>
          </a:p>
          <a:p>
            <a:pPr marL="800100" marR="0" lvl="1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lang="en-US" sz="2200" dirty="0">
                <a:solidFill>
                  <a:srgbClr val="011E4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Recommend badges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011E41"/>
              </a:solidFill>
              <a:effectLst/>
              <a:uLnTx/>
              <a:uFillTx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11E41"/>
                </a:solidFill>
                <a:effectLst/>
                <a:uLnTx/>
                <a:uFillTx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Plan for faculty development</a:t>
            </a:r>
          </a:p>
          <a:p>
            <a:pPr marL="800100" marR="0" lvl="1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11E41"/>
                </a:solidFill>
                <a:effectLst/>
                <a:uLnTx/>
                <a:uFillTx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Undertake impact on college budgets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11E41"/>
              </a:solidFill>
              <a:effectLst/>
              <a:uLnTx/>
              <a:uFillTx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D1A15575-C9B9-4A7C-9F71-3A905CD70006}"/>
              </a:ext>
            </a:extLst>
          </p:cNvPr>
          <p:cNvGraphicFramePr>
            <a:graphicFrameLocks noGrp="1"/>
          </p:cNvGraphicFramePr>
          <p:nvPr/>
        </p:nvGraphicFramePr>
        <p:xfrm>
          <a:off x="272415" y="277335"/>
          <a:ext cx="6747510" cy="5902612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6747510">
                  <a:extLst>
                    <a:ext uri="{9D8B030D-6E8A-4147-A177-3AD203B41FA5}">
                      <a16:colId xmlns:a16="http://schemas.microsoft.com/office/drawing/2014/main" val="4163657871"/>
                    </a:ext>
                  </a:extLst>
                </a:gridCol>
              </a:tblGrid>
              <a:tr h="532496">
                <a:tc>
                  <a:txBody>
                    <a:bodyPr/>
                    <a:lstStyle/>
                    <a:p>
                      <a:r>
                        <a:rPr lang="en-US" dirty="0">
                          <a:latin typeface="+mj-lt"/>
                        </a:rPr>
                        <a:t>FIRST-YEAR EXPERIENCE (3-4)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4764970"/>
                  </a:ext>
                </a:extLst>
              </a:tr>
              <a:tr h="532496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+mj-lt"/>
                        </a:rPr>
                        <a:t>STRENGTHENING FOUNDATIONS (12-13)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7930525"/>
                  </a:ext>
                </a:extLst>
              </a:tr>
              <a:tr h="1019873">
                <a:tc>
                  <a:txBody>
                    <a:bodyPr/>
                    <a:lstStyle/>
                    <a:p>
                      <a:r>
                        <a:rPr lang="en-US" dirty="0">
                          <a:latin typeface="+mj-lt"/>
                        </a:rPr>
                        <a:t>Writing (6)</a:t>
                      </a:r>
                    </a:p>
                    <a:p>
                      <a:r>
                        <a:rPr lang="en-US" dirty="0">
                          <a:latin typeface="+mj-lt"/>
                        </a:rPr>
                        <a:t>Quantitative Reasoning (3-4)</a:t>
                      </a:r>
                    </a:p>
                    <a:p>
                      <a:r>
                        <a:rPr lang="en-US" dirty="0">
                          <a:latin typeface="+mj-lt"/>
                        </a:rPr>
                        <a:t>Critical Thinking (3)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2758582"/>
                  </a:ext>
                </a:extLst>
              </a:tr>
              <a:tr h="532496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+mj-lt"/>
                        </a:rPr>
                        <a:t>UNDERSTANDING PHYSICAL AND SOCIAL WORLDS (10-11)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0654362"/>
                  </a:ext>
                </a:extLst>
              </a:tr>
              <a:tr h="919105">
                <a:tc>
                  <a:txBody>
                    <a:bodyPr/>
                    <a:lstStyle/>
                    <a:p>
                      <a:r>
                        <a:rPr lang="en-US" dirty="0">
                          <a:latin typeface="+mj-lt"/>
                        </a:rPr>
                        <a:t>Natural Sciences (at least 4)</a:t>
                      </a:r>
                    </a:p>
                    <a:p>
                      <a:r>
                        <a:rPr lang="en-US" dirty="0">
                          <a:latin typeface="+mj-lt"/>
                        </a:rPr>
                        <a:t>Social/Behavioral Sciences (at least 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8054707"/>
                  </a:ext>
                </a:extLst>
              </a:tr>
              <a:tr h="386754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+mj-lt"/>
                        </a:rPr>
                        <a:t>EXPLORING CONNECTIONS (9-10)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7413778"/>
                  </a:ext>
                </a:extLst>
              </a:tr>
              <a:tr h="676820"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+mj-lt"/>
                        </a:rPr>
                        <a:t>History (at least 3)</a:t>
                      </a:r>
                    </a:p>
                    <a:p>
                      <a:r>
                        <a:rPr lang="en-US" b="0" dirty="0">
                          <a:latin typeface="+mj-lt"/>
                        </a:rPr>
                        <a:t>Humanities outside of History (at least 3)</a:t>
                      </a:r>
                    </a:p>
                    <a:p>
                      <a:endParaRPr lang="en-US" b="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3986484"/>
                  </a:ext>
                </a:extLst>
              </a:tr>
              <a:tr h="532496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+mj-lt"/>
                        </a:rPr>
                        <a:t>CULTIVATING AESTHETIC AWARENESS (3-4)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0702653"/>
                  </a:ext>
                </a:extLst>
              </a:tr>
              <a:tr h="532496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+mj-lt"/>
                        </a:rPr>
                        <a:t>GROWING AS AN INDIVIDUAL AND GLOBAL CITIZEN (3-4)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93813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85253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44F197E-B035-47E3-A362-D274FE08BD7E}"/>
              </a:ext>
            </a:extLst>
          </p:cNvPr>
          <p:cNvSpPr txBox="1"/>
          <p:nvPr/>
        </p:nvSpPr>
        <p:spPr>
          <a:xfrm>
            <a:off x="4195672" y="2428875"/>
            <a:ext cx="380065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011E41"/>
                </a:solidFill>
                <a:effectLst/>
                <a:uLnTx/>
                <a:uFillTx/>
                <a:latin typeface="Times New Roman" panose="02020603050405020304"/>
                <a:ea typeface="+mn-ea"/>
                <a:cs typeface="+mn-cs"/>
              </a:rPr>
              <a:t>THANK YOU</a:t>
            </a:r>
          </a:p>
        </p:txBody>
      </p:sp>
      <p:sp>
        <p:nvSpPr>
          <p:cNvPr id="4" name="Content Placeholder 3" hidden="1">
            <a:extLst>
              <a:ext uri="{FF2B5EF4-FFF2-40B4-BE49-F238E27FC236}">
                <a16:creationId xmlns:a16="http://schemas.microsoft.com/office/drawing/2014/main" id="{459AECDE-94DA-4E2A-88BE-9A3F37D2FF8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 hidden="1">
            <a:extLst>
              <a:ext uri="{FF2B5EF4-FFF2-40B4-BE49-F238E27FC236}">
                <a16:creationId xmlns:a16="http://schemas.microsoft.com/office/drawing/2014/main" id="{C2C6BA3A-82C5-44E3-95AA-ED3ECDC00D8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3981382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98884-3B03-57E1-0206-D04458C2160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Process of developing proposed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A16E7B-D4B5-B65F-CD94-EF6E32F006E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80110" y="1685924"/>
            <a:ext cx="10149840" cy="4737735"/>
          </a:xfrm>
        </p:spPr>
        <p:txBody>
          <a:bodyPr>
            <a:normAutofit/>
          </a:bodyPr>
          <a:lstStyle/>
          <a:p>
            <a:r>
              <a:rPr lang="en-US" sz="2400" dirty="0"/>
              <a:t>In early May, the Task Force (TF) reviewed public comments and revised competencies</a:t>
            </a:r>
          </a:p>
          <a:p>
            <a:r>
              <a:rPr lang="en-US" sz="2400" dirty="0"/>
              <a:t>In late May, TF examined GenEd at other institutions—peer, other TN institutions, and exemplary models</a:t>
            </a:r>
          </a:p>
          <a:p>
            <a:r>
              <a:rPr lang="en-US" sz="2400" dirty="0"/>
              <a:t>Each TF member designed a GenEd plan and presented to entire TF in June/July.</a:t>
            </a:r>
          </a:p>
          <a:p>
            <a:r>
              <a:rPr lang="en-US" sz="2400" dirty="0"/>
              <a:t>After presentations, TF analyzed plans, finding common themes/ideas, considering options, reaching out to institutions that had implemented certain aspects (e.g., themes).</a:t>
            </a:r>
          </a:p>
          <a:p>
            <a:r>
              <a:rPr lang="en-US" sz="2400" dirty="0"/>
              <a:t>TF developed the proposed plan, reviewed and discussed it, and reached consensus.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5929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10">
            <a:extLst>
              <a:ext uri="{FF2B5EF4-FFF2-40B4-BE49-F238E27FC236}">
                <a16:creationId xmlns:a16="http://schemas.microsoft.com/office/drawing/2014/main" id="{674A7C64-754F-406B-A1A9-8579133660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137356"/>
              </p:ext>
            </p:extLst>
          </p:nvPr>
        </p:nvGraphicFramePr>
        <p:xfrm>
          <a:off x="272415" y="277335"/>
          <a:ext cx="6747510" cy="5902612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6747510">
                  <a:extLst>
                    <a:ext uri="{9D8B030D-6E8A-4147-A177-3AD203B41FA5}">
                      <a16:colId xmlns:a16="http://schemas.microsoft.com/office/drawing/2014/main" val="4163657871"/>
                    </a:ext>
                  </a:extLst>
                </a:gridCol>
              </a:tblGrid>
              <a:tr h="532496">
                <a:tc>
                  <a:txBody>
                    <a:bodyPr/>
                    <a:lstStyle/>
                    <a:p>
                      <a:r>
                        <a:rPr lang="en-US" dirty="0">
                          <a:latin typeface="+mj-lt"/>
                        </a:rPr>
                        <a:t>FIRST-YEAR EXPERIENCE (3-4 credit hours)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4764970"/>
                  </a:ext>
                </a:extLst>
              </a:tr>
              <a:tr h="532496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+mj-lt"/>
                        </a:rPr>
                        <a:t>STRENGTHENING FOUNDATIONS (12-13)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7930525"/>
                  </a:ext>
                </a:extLst>
              </a:tr>
              <a:tr h="1019873">
                <a:tc>
                  <a:txBody>
                    <a:bodyPr/>
                    <a:lstStyle/>
                    <a:p>
                      <a:r>
                        <a:rPr lang="en-US" dirty="0">
                          <a:latin typeface="+mj-lt"/>
                        </a:rPr>
                        <a:t>Writing (6)</a:t>
                      </a:r>
                    </a:p>
                    <a:p>
                      <a:r>
                        <a:rPr lang="en-US" dirty="0">
                          <a:latin typeface="+mj-lt"/>
                        </a:rPr>
                        <a:t>Quantitative Reasoning (3-4)</a:t>
                      </a:r>
                    </a:p>
                    <a:p>
                      <a:r>
                        <a:rPr lang="en-US" dirty="0">
                          <a:latin typeface="+mj-lt"/>
                        </a:rPr>
                        <a:t>Critical Thinking (3)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2758582"/>
                  </a:ext>
                </a:extLst>
              </a:tr>
              <a:tr h="532496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+mj-lt"/>
                        </a:rPr>
                        <a:t>UNDERSTANDING PHYSICAL AND SOCIAL WORLDS (10-11)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0654362"/>
                  </a:ext>
                </a:extLst>
              </a:tr>
              <a:tr h="919105">
                <a:tc>
                  <a:txBody>
                    <a:bodyPr/>
                    <a:lstStyle/>
                    <a:p>
                      <a:r>
                        <a:rPr lang="en-US" dirty="0">
                          <a:latin typeface="+mj-lt"/>
                        </a:rPr>
                        <a:t>Natural Sciences (at least 4)</a:t>
                      </a:r>
                    </a:p>
                    <a:p>
                      <a:r>
                        <a:rPr lang="en-US" dirty="0">
                          <a:latin typeface="+mj-lt"/>
                        </a:rPr>
                        <a:t>Social/Behavioral Sciences (at least 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8054707"/>
                  </a:ext>
                </a:extLst>
              </a:tr>
              <a:tr h="386754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+mj-lt"/>
                        </a:rPr>
                        <a:t>EXPLORING CONNECTIONS (9-10)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7413778"/>
                  </a:ext>
                </a:extLst>
              </a:tr>
              <a:tr h="676820"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+mj-lt"/>
                        </a:rPr>
                        <a:t>History (at least 3)</a:t>
                      </a:r>
                    </a:p>
                    <a:p>
                      <a:r>
                        <a:rPr lang="en-US" b="0" dirty="0">
                          <a:latin typeface="+mj-lt"/>
                        </a:rPr>
                        <a:t>Humanities outside of History (at least 3)</a:t>
                      </a:r>
                    </a:p>
                    <a:p>
                      <a:endParaRPr lang="en-US" b="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3986484"/>
                  </a:ext>
                </a:extLst>
              </a:tr>
              <a:tr h="532496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+mj-lt"/>
                        </a:rPr>
                        <a:t>CULTIVATING AESTHETIC AWARENESS (3-4)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0702653"/>
                  </a:ext>
                </a:extLst>
              </a:tr>
              <a:tr h="532496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+mj-lt"/>
                        </a:rPr>
                        <a:t>GROWING AS AN INDIVIDUAL AND GLOBAL CITIZEN (3-4)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9381321"/>
                  </a:ext>
                </a:extLst>
              </a:tr>
            </a:tbl>
          </a:graphicData>
        </a:graphic>
      </p:graphicFrame>
      <p:sp>
        <p:nvSpPr>
          <p:cNvPr id="9" name="Title 8" hidden="1">
            <a:extLst>
              <a:ext uri="{FF2B5EF4-FFF2-40B4-BE49-F238E27FC236}">
                <a16:creationId xmlns:a16="http://schemas.microsoft.com/office/drawing/2014/main" id="{5D215212-0FFD-4FA4-BFCB-6880BE33E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1118" y="1763060"/>
            <a:ext cx="4887468" cy="1325563"/>
          </a:xfrm>
        </p:spPr>
        <p:txBody>
          <a:bodyPr/>
          <a:lstStyle/>
          <a:p>
            <a:r>
              <a:rPr lang="en-US" dirty="0"/>
              <a:t>First-Year Experience</a:t>
            </a:r>
          </a:p>
        </p:txBody>
      </p:sp>
    </p:spTree>
    <p:extLst>
      <p:ext uri="{BB962C8B-B14F-4D97-AF65-F5344CB8AC3E}">
        <p14:creationId xmlns:p14="http://schemas.microsoft.com/office/powerpoint/2010/main" val="40014426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CB0C0C-E577-4C29-BDA1-9E22301CBF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First-Year Experience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8DBDCF9-92E6-4FEC-AFC2-FBC3440590D1}"/>
              </a:ext>
            </a:extLst>
          </p:cNvPr>
          <p:cNvSpPr txBox="1"/>
          <p:nvPr/>
        </p:nvSpPr>
        <p:spPr>
          <a:xfrm>
            <a:off x="7364595" y="277335"/>
            <a:ext cx="4474980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11E4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Content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11E4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Wellness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11E4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ETSU Resources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11E4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Values of education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011E4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11E4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CBAT and Honors </a:t>
            </a:r>
            <a:r>
              <a:rPr lang="en-US" sz="2200" dirty="0">
                <a:solidFill>
                  <a:srgbClr val="011E41"/>
                </a:solidFill>
                <a:latin typeface="+mj-lt"/>
              </a:rPr>
              <a:t>provide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11E4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models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200" dirty="0">
              <a:solidFill>
                <a:srgbClr val="011E41"/>
              </a:solidFill>
              <a:latin typeface="+mj-lt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11E4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Subcommittee under construction, to</a:t>
            </a:r>
            <a:r>
              <a:rPr kumimoji="0" lang="en-US" sz="2200" b="0" i="0" u="none" strike="noStrike" kern="1200" cap="none" spc="0" normalizeH="0" noProof="0" dirty="0">
                <a:ln>
                  <a:noFill/>
                </a:ln>
                <a:solidFill>
                  <a:srgbClr val="011E4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be charged with developing this aspect of the proposal further.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011E4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011E4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graphicFrame>
        <p:nvGraphicFramePr>
          <p:cNvPr id="10" name="Table 10" descr="Circle of the text &quot;First-Year Experience (3-4)">
            <a:extLst>
              <a:ext uri="{FF2B5EF4-FFF2-40B4-BE49-F238E27FC236}">
                <a16:creationId xmlns:a16="http://schemas.microsoft.com/office/drawing/2014/main" id="{D1A15575-C9B9-4A7C-9F71-3A905CD700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7781586"/>
              </p:ext>
            </p:extLst>
          </p:nvPr>
        </p:nvGraphicFramePr>
        <p:xfrm>
          <a:off x="272415" y="277335"/>
          <a:ext cx="6747510" cy="5902612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6747510">
                  <a:extLst>
                    <a:ext uri="{9D8B030D-6E8A-4147-A177-3AD203B41FA5}">
                      <a16:colId xmlns:a16="http://schemas.microsoft.com/office/drawing/2014/main" val="4163657871"/>
                    </a:ext>
                  </a:extLst>
                </a:gridCol>
              </a:tblGrid>
              <a:tr h="532496">
                <a:tc>
                  <a:txBody>
                    <a:bodyPr/>
                    <a:lstStyle/>
                    <a:p>
                      <a:r>
                        <a:rPr lang="en-US" dirty="0">
                          <a:latin typeface="+mj-lt"/>
                        </a:rPr>
                        <a:t>FIRST-YEAR EXPERIENCE (3-4)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4764970"/>
                  </a:ext>
                </a:extLst>
              </a:tr>
              <a:tr h="532496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+mj-lt"/>
                        </a:rPr>
                        <a:t>STRENGTHENING FOUNDATIONS (12-13)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7930525"/>
                  </a:ext>
                </a:extLst>
              </a:tr>
              <a:tr h="1019873">
                <a:tc>
                  <a:txBody>
                    <a:bodyPr/>
                    <a:lstStyle/>
                    <a:p>
                      <a:r>
                        <a:rPr lang="en-US" dirty="0">
                          <a:latin typeface="+mj-lt"/>
                        </a:rPr>
                        <a:t>Writing (6)</a:t>
                      </a:r>
                    </a:p>
                    <a:p>
                      <a:r>
                        <a:rPr lang="en-US" dirty="0">
                          <a:latin typeface="+mj-lt"/>
                        </a:rPr>
                        <a:t>Quantitative Reasoning (3-4)</a:t>
                      </a:r>
                    </a:p>
                    <a:p>
                      <a:r>
                        <a:rPr lang="en-US" dirty="0">
                          <a:latin typeface="+mj-lt"/>
                        </a:rPr>
                        <a:t>Critical Thinking (3)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2758582"/>
                  </a:ext>
                </a:extLst>
              </a:tr>
              <a:tr h="532496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+mj-lt"/>
                        </a:rPr>
                        <a:t>UNDERSTANDING PHYSICAL AND SOCIAL WORLDS (10-11)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0654362"/>
                  </a:ext>
                </a:extLst>
              </a:tr>
              <a:tr h="919105">
                <a:tc>
                  <a:txBody>
                    <a:bodyPr/>
                    <a:lstStyle/>
                    <a:p>
                      <a:r>
                        <a:rPr lang="en-US" dirty="0">
                          <a:latin typeface="+mj-lt"/>
                        </a:rPr>
                        <a:t>Natural Sciences (at least 4)</a:t>
                      </a:r>
                    </a:p>
                    <a:p>
                      <a:r>
                        <a:rPr lang="en-US" dirty="0">
                          <a:latin typeface="+mj-lt"/>
                        </a:rPr>
                        <a:t>Social/Behavioral Sciences (at least 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8054707"/>
                  </a:ext>
                </a:extLst>
              </a:tr>
              <a:tr h="386754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+mj-lt"/>
                        </a:rPr>
                        <a:t>EXPLORING CONNECTIONS (9-10)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7413778"/>
                  </a:ext>
                </a:extLst>
              </a:tr>
              <a:tr h="676820"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+mj-lt"/>
                        </a:rPr>
                        <a:t>History (at least 3)</a:t>
                      </a:r>
                    </a:p>
                    <a:p>
                      <a:r>
                        <a:rPr lang="en-US" b="0" dirty="0">
                          <a:latin typeface="+mj-lt"/>
                        </a:rPr>
                        <a:t>Humanities outside of History (at least 3)</a:t>
                      </a:r>
                    </a:p>
                    <a:p>
                      <a:endParaRPr lang="en-US" b="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3986484"/>
                  </a:ext>
                </a:extLst>
              </a:tr>
              <a:tr h="532496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+mj-lt"/>
                        </a:rPr>
                        <a:t>CULTIVATING AESTHETIC AWARENESS (3-4)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0702653"/>
                  </a:ext>
                </a:extLst>
              </a:tr>
              <a:tr h="532496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+mj-lt"/>
                        </a:rPr>
                        <a:t>GROWING AS AN INDIVIDUAL AND GLOBAL CITIZEN (3-4)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9381321"/>
                  </a:ext>
                </a:extLst>
              </a:tr>
            </a:tbl>
          </a:graphicData>
        </a:graphic>
      </p:graphicFrame>
      <p:sp>
        <p:nvSpPr>
          <p:cNvPr id="3" name="Oval 2" descr="Circle of the text &quot;First-Year Experience (3-4)&quot;">
            <a:extLst>
              <a:ext uri="{FF2B5EF4-FFF2-40B4-BE49-F238E27FC236}">
                <a16:creationId xmlns:a16="http://schemas.microsoft.com/office/drawing/2014/main" id="{9BA616AA-E488-4001-BDEA-8AA523BA8E47}"/>
              </a:ext>
            </a:extLst>
          </p:cNvPr>
          <p:cNvSpPr/>
          <p:nvPr/>
        </p:nvSpPr>
        <p:spPr>
          <a:xfrm>
            <a:off x="191386" y="116958"/>
            <a:ext cx="3997842" cy="669852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83333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A376FF-67B1-4FB6-8968-DDB5DB31E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First-Year Experience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1B0B581-8AC1-49FD-B7C3-5A32F9D98017}"/>
              </a:ext>
            </a:extLst>
          </p:cNvPr>
          <p:cNvSpPr txBox="1"/>
          <p:nvPr/>
        </p:nvSpPr>
        <p:spPr>
          <a:xfrm>
            <a:off x="7364595" y="297495"/>
            <a:ext cx="447498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11E4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Information literacy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200" dirty="0">
                <a:solidFill>
                  <a:srgbClr val="011E41"/>
                </a:solidFill>
                <a:latin typeface="+mj-lt"/>
              </a:rPr>
              <a:t>Argument structure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200" dirty="0">
                <a:solidFill>
                  <a:srgbClr val="011E41"/>
                </a:solidFill>
                <a:latin typeface="+mj-lt"/>
              </a:rPr>
              <a:t>Cognitive biases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200" dirty="0">
                <a:solidFill>
                  <a:srgbClr val="011E41"/>
                </a:solidFill>
                <a:latin typeface="+mj-lt"/>
              </a:rPr>
              <a:t>Source reliability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200" dirty="0">
                <a:solidFill>
                  <a:srgbClr val="011E41"/>
                </a:solidFill>
                <a:latin typeface="+mj-lt"/>
              </a:rPr>
              <a:t>Misinformation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011E4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011E4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D1A15575-C9B9-4A7C-9F71-3A905CD70006}"/>
              </a:ext>
            </a:extLst>
          </p:cNvPr>
          <p:cNvGraphicFramePr>
            <a:graphicFrameLocks noGrp="1"/>
          </p:cNvGraphicFramePr>
          <p:nvPr/>
        </p:nvGraphicFramePr>
        <p:xfrm>
          <a:off x="272415" y="277335"/>
          <a:ext cx="6747510" cy="5902612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6747510">
                  <a:extLst>
                    <a:ext uri="{9D8B030D-6E8A-4147-A177-3AD203B41FA5}">
                      <a16:colId xmlns:a16="http://schemas.microsoft.com/office/drawing/2014/main" val="4163657871"/>
                    </a:ext>
                  </a:extLst>
                </a:gridCol>
              </a:tblGrid>
              <a:tr h="532496">
                <a:tc>
                  <a:txBody>
                    <a:bodyPr/>
                    <a:lstStyle/>
                    <a:p>
                      <a:r>
                        <a:rPr lang="en-US" dirty="0">
                          <a:latin typeface="+mj-lt"/>
                        </a:rPr>
                        <a:t>FIRST-YEAR EXPERIENCE (3-4)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4764970"/>
                  </a:ext>
                </a:extLst>
              </a:tr>
              <a:tr h="532496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+mj-lt"/>
                        </a:rPr>
                        <a:t>STRENGTHENING FOUNDATIONS (12-13)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7930525"/>
                  </a:ext>
                </a:extLst>
              </a:tr>
              <a:tr h="1019873">
                <a:tc>
                  <a:txBody>
                    <a:bodyPr/>
                    <a:lstStyle/>
                    <a:p>
                      <a:r>
                        <a:rPr lang="en-US" dirty="0">
                          <a:latin typeface="+mj-lt"/>
                        </a:rPr>
                        <a:t>Writing (6)</a:t>
                      </a:r>
                    </a:p>
                    <a:p>
                      <a:r>
                        <a:rPr lang="en-US" dirty="0">
                          <a:latin typeface="+mj-lt"/>
                        </a:rPr>
                        <a:t>Quantitative Reasoning (3-4)</a:t>
                      </a:r>
                    </a:p>
                    <a:p>
                      <a:r>
                        <a:rPr lang="en-US" dirty="0">
                          <a:latin typeface="+mj-lt"/>
                        </a:rPr>
                        <a:t>Critical Thinking (3)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2758582"/>
                  </a:ext>
                </a:extLst>
              </a:tr>
              <a:tr h="532496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+mj-lt"/>
                        </a:rPr>
                        <a:t>UNDERSTANDING PHYSICAL AND SOCIAL WORLDS (10-11)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0654362"/>
                  </a:ext>
                </a:extLst>
              </a:tr>
              <a:tr h="919105">
                <a:tc>
                  <a:txBody>
                    <a:bodyPr/>
                    <a:lstStyle/>
                    <a:p>
                      <a:r>
                        <a:rPr lang="en-US" dirty="0">
                          <a:latin typeface="+mj-lt"/>
                        </a:rPr>
                        <a:t>Natural Sciences (at least 4)</a:t>
                      </a:r>
                    </a:p>
                    <a:p>
                      <a:r>
                        <a:rPr lang="en-US" dirty="0">
                          <a:latin typeface="+mj-lt"/>
                        </a:rPr>
                        <a:t>Social/Behavioral Sciences (at least 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8054707"/>
                  </a:ext>
                </a:extLst>
              </a:tr>
              <a:tr h="386754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+mj-lt"/>
                        </a:rPr>
                        <a:t>EXPLORING CONNECTIONS (9-10)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7413778"/>
                  </a:ext>
                </a:extLst>
              </a:tr>
              <a:tr h="676820"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+mj-lt"/>
                        </a:rPr>
                        <a:t>History (at least 3)</a:t>
                      </a:r>
                    </a:p>
                    <a:p>
                      <a:r>
                        <a:rPr lang="en-US" b="0" dirty="0">
                          <a:latin typeface="+mj-lt"/>
                        </a:rPr>
                        <a:t>Humanities outside of History (at least 3)</a:t>
                      </a:r>
                    </a:p>
                    <a:p>
                      <a:endParaRPr lang="en-US" b="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3986484"/>
                  </a:ext>
                </a:extLst>
              </a:tr>
              <a:tr h="532496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+mj-lt"/>
                        </a:rPr>
                        <a:t>CULTIVATING AESTHETIC AWARENESS (3-4)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0702653"/>
                  </a:ext>
                </a:extLst>
              </a:tr>
              <a:tr h="532496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+mj-lt"/>
                        </a:rPr>
                        <a:t>GROWING AS AN INDIVIDUAL AND GLOBAL CITIZEN (3-4)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9381321"/>
                  </a:ext>
                </a:extLst>
              </a:tr>
            </a:tbl>
          </a:graphicData>
        </a:graphic>
      </p:graphicFrame>
      <p:sp>
        <p:nvSpPr>
          <p:cNvPr id="3" name="Oval 2" descr="Circle of the text &quot;Critical Thinking (3)&quot;">
            <a:extLst>
              <a:ext uri="{FF2B5EF4-FFF2-40B4-BE49-F238E27FC236}">
                <a16:creationId xmlns:a16="http://schemas.microsoft.com/office/drawing/2014/main" id="{9BA616AA-E488-4001-BDEA-8AA523BA8E47}"/>
              </a:ext>
            </a:extLst>
          </p:cNvPr>
          <p:cNvSpPr/>
          <p:nvPr/>
        </p:nvSpPr>
        <p:spPr>
          <a:xfrm>
            <a:off x="172335" y="1857375"/>
            <a:ext cx="2304165" cy="48577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084155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0890F-DF3E-4C0B-A646-701936621D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First-Year Experience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1B0B581-8AC1-49FD-B7C3-5A32F9D98017}"/>
              </a:ext>
            </a:extLst>
          </p:cNvPr>
          <p:cNvSpPr txBox="1"/>
          <p:nvPr/>
        </p:nvSpPr>
        <p:spPr>
          <a:xfrm>
            <a:off x="7364595" y="297495"/>
            <a:ext cx="447498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11E4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Competency based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200" dirty="0">
              <a:solidFill>
                <a:srgbClr val="011E41"/>
              </a:solidFill>
              <a:latin typeface="+mj-lt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200" i="1" dirty="0">
                <a:solidFill>
                  <a:srgbClr val="011E41"/>
                </a:solidFill>
                <a:latin typeface="+mj-lt"/>
              </a:rPr>
              <a:t>The proposed curriculum was designed explicitly to meet the competencies that campus had reviewed.</a:t>
            </a:r>
            <a:endParaRPr kumimoji="0" lang="en-US" sz="2200" b="0" i="1" u="none" strike="noStrike" kern="1200" cap="none" spc="0" normalizeH="0" baseline="0" noProof="0" dirty="0">
              <a:ln>
                <a:noFill/>
              </a:ln>
              <a:solidFill>
                <a:srgbClr val="011E4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011E4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627C665-C6AD-4FEB-BB17-4FDAC7066896}"/>
              </a:ext>
            </a:extLst>
          </p:cNvPr>
          <p:cNvSpPr txBox="1"/>
          <p:nvPr/>
        </p:nvSpPr>
        <p:spPr>
          <a:xfrm>
            <a:off x="7166343" y="3075233"/>
            <a:ext cx="4753241" cy="282128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750"/>
              </a:spcAft>
            </a:pPr>
            <a:r>
              <a:rPr lang="en-US" sz="18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THINK CRITICALLY                                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750"/>
              </a:spcAft>
            </a:pPr>
            <a:r>
              <a:rPr lang="en-US" sz="18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COMMUNICATE EFFECTIVELY 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750"/>
              </a:spcAft>
            </a:pPr>
            <a:r>
              <a:rPr lang="en-US" sz="18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UNDERSTAND SOCIAL AND PHYSICAL WORLDS 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750"/>
              </a:spcAft>
            </a:pPr>
            <a:r>
              <a:rPr lang="en-US" sz="18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CULTIVATE AESTHETIC AWARENESS 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750"/>
              </a:spcAft>
            </a:pPr>
            <a:r>
              <a:rPr lang="en-US" sz="18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COLLABORATE AND BUILD COMMUNITY 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750"/>
              </a:spcAft>
            </a:pPr>
            <a:r>
              <a:rPr lang="en-US" sz="18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GROW AS A RESPONSIBLE AND PRODUCTIVE CITIZEN</a:t>
            </a:r>
            <a:endParaRPr lang="en-US" dirty="0"/>
          </a:p>
        </p:txBody>
      </p:sp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D1A15575-C9B9-4A7C-9F71-3A905CD70006}"/>
              </a:ext>
            </a:extLst>
          </p:cNvPr>
          <p:cNvGraphicFramePr>
            <a:graphicFrameLocks noGrp="1"/>
          </p:cNvGraphicFramePr>
          <p:nvPr/>
        </p:nvGraphicFramePr>
        <p:xfrm>
          <a:off x="272415" y="277335"/>
          <a:ext cx="6747510" cy="5902612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6747510">
                  <a:extLst>
                    <a:ext uri="{9D8B030D-6E8A-4147-A177-3AD203B41FA5}">
                      <a16:colId xmlns:a16="http://schemas.microsoft.com/office/drawing/2014/main" val="4163657871"/>
                    </a:ext>
                  </a:extLst>
                </a:gridCol>
              </a:tblGrid>
              <a:tr h="532496">
                <a:tc>
                  <a:txBody>
                    <a:bodyPr/>
                    <a:lstStyle/>
                    <a:p>
                      <a:r>
                        <a:rPr lang="en-US" dirty="0">
                          <a:latin typeface="+mj-lt"/>
                        </a:rPr>
                        <a:t>FIRST-YEAR EXPERIENCE (3-4)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4764970"/>
                  </a:ext>
                </a:extLst>
              </a:tr>
              <a:tr h="532496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+mj-lt"/>
                        </a:rPr>
                        <a:t>STRENGTHENING FOUNDATIONS (12-13)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7930525"/>
                  </a:ext>
                </a:extLst>
              </a:tr>
              <a:tr h="1019873">
                <a:tc>
                  <a:txBody>
                    <a:bodyPr/>
                    <a:lstStyle/>
                    <a:p>
                      <a:r>
                        <a:rPr lang="en-US" dirty="0">
                          <a:latin typeface="+mj-lt"/>
                        </a:rPr>
                        <a:t>Writing (6)</a:t>
                      </a:r>
                    </a:p>
                    <a:p>
                      <a:r>
                        <a:rPr lang="en-US" dirty="0">
                          <a:latin typeface="+mj-lt"/>
                        </a:rPr>
                        <a:t>Quantitative Reasoning (3-4)</a:t>
                      </a:r>
                    </a:p>
                    <a:p>
                      <a:r>
                        <a:rPr lang="en-US" dirty="0">
                          <a:latin typeface="+mj-lt"/>
                        </a:rPr>
                        <a:t>Critical Thinking (3)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2758582"/>
                  </a:ext>
                </a:extLst>
              </a:tr>
              <a:tr h="532496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+mj-lt"/>
                        </a:rPr>
                        <a:t>UNDERSTANDING PHYSICAL AND SOCIAL WORLDS (10-11)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0654362"/>
                  </a:ext>
                </a:extLst>
              </a:tr>
              <a:tr h="919105">
                <a:tc>
                  <a:txBody>
                    <a:bodyPr/>
                    <a:lstStyle/>
                    <a:p>
                      <a:r>
                        <a:rPr lang="en-US" dirty="0">
                          <a:latin typeface="+mj-lt"/>
                        </a:rPr>
                        <a:t>Natural Sciences (at least 4)</a:t>
                      </a:r>
                    </a:p>
                    <a:p>
                      <a:r>
                        <a:rPr lang="en-US" dirty="0">
                          <a:latin typeface="+mj-lt"/>
                        </a:rPr>
                        <a:t>Social/Behavioral Sciences (at least 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8054707"/>
                  </a:ext>
                </a:extLst>
              </a:tr>
              <a:tr h="386754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+mj-lt"/>
                        </a:rPr>
                        <a:t>EXPLORING CONNECTIONS (9-10)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7413778"/>
                  </a:ext>
                </a:extLst>
              </a:tr>
              <a:tr h="676820"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+mj-lt"/>
                        </a:rPr>
                        <a:t>History (at least 3)</a:t>
                      </a:r>
                    </a:p>
                    <a:p>
                      <a:r>
                        <a:rPr lang="en-US" b="0" dirty="0">
                          <a:latin typeface="+mj-lt"/>
                        </a:rPr>
                        <a:t>Humanities outside of History (at least 3)</a:t>
                      </a:r>
                    </a:p>
                    <a:p>
                      <a:endParaRPr lang="en-US" b="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3986484"/>
                  </a:ext>
                </a:extLst>
              </a:tr>
              <a:tr h="532496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+mj-lt"/>
                        </a:rPr>
                        <a:t>CULTIVATING AESTHETIC AWARENESS (3-4)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0702653"/>
                  </a:ext>
                </a:extLst>
              </a:tr>
              <a:tr h="532496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+mj-lt"/>
                        </a:rPr>
                        <a:t>GROWING AS AN INDIVIDUAL AND GLOBAL CITIZEN (3-4)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93813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62949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3653F3-3F47-49A4-BB2E-9BEF2F677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First-Year Experience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1B0B581-8AC1-49FD-B7C3-5A32F9D98017}"/>
              </a:ext>
            </a:extLst>
          </p:cNvPr>
          <p:cNvSpPr txBox="1"/>
          <p:nvPr/>
        </p:nvSpPr>
        <p:spPr>
          <a:xfrm>
            <a:off x="7364595" y="297495"/>
            <a:ext cx="455499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200" dirty="0">
                <a:solidFill>
                  <a:srgbClr val="011E41"/>
                </a:solidFill>
                <a:latin typeface="+mj-lt"/>
              </a:rPr>
              <a:t>Greater flexibility 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200" dirty="0">
              <a:solidFill>
                <a:srgbClr val="011E41"/>
              </a:solidFill>
              <a:latin typeface="+mj-lt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200" i="1" dirty="0">
                <a:solidFill>
                  <a:srgbClr val="011E41"/>
                </a:solidFill>
                <a:latin typeface="+mj-lt"/>
              </a:rPr>
              <a:t>The proposed curriculum gives students greater autonomy to pursue what interests them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011E4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D1A15575-C9B9-4A7C-9F71-3A905CD70006}"/>
              </a:ext>
            </a:extLst>
          </p:cNvPr>
          <p:cNvGraphicFramePr>
            <a:graphicFrameLocks noGrp="1"/>
          </p:cNvGraphicFramePr>
          <p:nvPr/>
        </p:nvGraphicFramePr>
        <p:xfrm>
          <a:off x="272415" y="277335"/>
          <a:ext cx="6747510" cy="5902612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6747510">
                  <a:extLst>
                    <a:ext uri="{9D8B030D-6E8A-4147-A177-3AD203B41FA5}">
                      <a16:colId xmlns:a16="http://schemas.microsoft.com/office/drawing/2014/main" val="4163657871"/>
                    </a:ext>
                  </a:extLst>
                </a:gridCol>
              </a:tblGrid>
              <a:tr h="532496">
                <a:tc>
                  <a:txBody>
                    <a:bodyPr/>
                    <a:lstStyle/>
                    <a:p>
                      <a:r>
                        <a:rPr lang="en-US" dirty="0">
                          <a:latin typeface="+mj-lt"/>
                        </a:rPr>
                        <a:t>FIRST-YEAR EXPERIENCE (3-4)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4764970"/>
                  </a:ext>
                </a:extLst>
              </a:tr>
              <a:tr h="532496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+mj-lt"/>
                        </a:rPr>
                        <a:t>STRENGTHENING FOUNDATIONS (12-13)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7930525"/>
                  </a:ext>
                </a:extLst>
              </a:tr>
              <a:tr h="1019873">
                <a:tc>
                  <a:txBody>
                    <a:bodyPr/>
                    <a:lstStyle/>
                    <a:p>
                      <a:r>
                        <a:rPr lang="en-US" dirty="0">
                          <a:latin typeface="+mj-lt"/>
                        </a:rPr>
                        <a:t>Writing (6)</a:t>
                      </a:r>
                    </a:p>
                    <a:p>
                      <a:r>
                        <a:rPr lang="en-US" dirty="0">
                          <a:latin typeface="+mj-lt"/>
                        </a:rPr>
                        <a:t>Quantitative Reasoning (3-4)</a:t>
                      </a:r>
                    </a:p>
                    <a:p>
                      <a:r>
                        <a:rPr lang="en-US" dirty="0">
                          <a:latin typeface="+mj-lt"/>
                        </a:rPr>
                        <a:t>Critical Thinking (3)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2758582"/>
                  </a:ext>
                </a:extLst>
              </a:tr>
              <a:tr h="532496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+mj-lt"/>
                        </a:rPr>
                        <a:t>UNDERSTANDING PHYSICAL AND SOCIAL WORLDS (10-11)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0654362"/>
                  </a:ext>
                </a:extLst>
              </a:tr>
              <a:tr h="919105">
                <a:tc>
                  <a:txBody>
                    <a:bodyPr/>
                    <a:lstStyle/>
                    <a:p>
                      <a:r>
                        <a:rPr lang="en-US" dirty="0">
                          <a:latin typeface="+mj-lt"/>
                        </a:rPr>
                        <a:t>Natural Sciences (at least 4)</a:t>
                      </a:r>
                    </a:p>
                    <a:p>
                      <a:r>
                        <a:rPr lang="en-US" dirty="0">
                          <a:latin typeface="+mj-lt"/>
                        </a:rPr>
                        <a:t>Social/Behavioral Sciences (at least 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8054707"/>
                  </a:ext>
                </a:extLst>
              </a:tr>
              <a:tr h="386754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+mj-lt"/>
                        </a:rPr>
                        <a:t>EXPLORING CONNECTIONS (9-10)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7413778"/>
                  </a:ext>
                </a:extLst>
              </a:tr>
              <a:tr h="676820"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+mj-lt"/>
                        </a:rPr>
                        <a:t>History (at least 3)</a:t>
                      </a:r>
                    </a:p>
                    <a:p>
                      <a:r>
                        <a:rPr lang="en-US" b="0" dirty="0">
                          <a:latin typeface="+mj-lt"/>
                        </a:rPr>
                        <a:t>Humanities outside of History (at least 3)</a:t>
                      </a:r>
                    </a:p>
                    <a:p>
                      <a:endParaRPr lang="en-US" b="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3986484"/>
                  </a:ext>
                </a:extLst>
              </a:tr>
              <a:tr h="532496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+mj-lt"/>
                        </a:rPr>
                        <a:t>CULTIVATING AESTHETIC AWARENESS (3-4)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0702653"/>
                  </a:ext>
                </a:extLst>
              </a:tr>
              <a:tr h="532496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+mj-lt"/>
                        </a:rPr>
                        <a:t>GROWING AS AN INDIVIDUAL AND GLOBAL CITIZEN (3-4)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93813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0545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0CB72B-B692-47C7-A170-84D644E86B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First-Year Experience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1B0B581-8AC1-49FD-B7C3-5A32F9D98017}"/>
              </a:ext>
            </a:extLst>
          </p:cNvPr>
          <p:cNvSpPr txBox="1"/>
          <p:nvPr/>
        </p:nvSpPr>
        <p:spPr>
          <a:xfrm>
            <a:off x="7364595" y="297495"/>
            <a:ext cx="455499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200" dirty="0">
                <a:solidFill>
                  <a:srgbClr val="011E41"/>
                </a:solidFill>
                <a:latin typeface="+mj-lt"/>
              </a:rPr>
              <a:t>More courses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200" dirty="0">
              <a:solidFill>
                <a:srgbClr val="011E41"/>
              </a:solidFill>
              <a:latin typeface="+mj-lt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200" i="1" dirty="0">
                <a:solidFill>
                  <a:srgbClr val="011E41"/>
                </a:solidFill>
                <a:latin typeface="+mj-lt"/>
              </a:rPr>
              <a:t>Although not reflected in the table, the Task Force concluded that General Education at ETSU should give students more choice through larger numbers of courses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011E4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D1A15575-C9B9-4A7C-9F71-3A905CD70006}"/>
              </a:ext>
            </a:extLst>
          </p:cNvPr>
          <p:cNvGraphicFramePr>
            <a:graphicFrameLocks noGrp="1"/>
          </p:cNvGraphicFramePr>
          <p:nvPr/>
        </p:nvGraphicFramePr>
        <p:xfrm>
          <a:off x="272415" y="277335"/>
          <a:ext cx="6747510" cy="5902612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6747510">
                  <a:extLst>
                    <a:ext uri="{9D8B030D-6E8A-4147-A177-3AD203B41FA5}">
                      <a16:colId xmlns:a16="http://schemas.microsoft.com/office/drawing/2014/main" val="4163657871"/>
                    </a:ext>
                  </a:extLst>
                </a:gridCol>
              </a:tblGrid>
              <a:tr h="532496">
                <a:tc>
                  <a:txBody>
                    <a:bodyPr/>
                    <a:lstStyle/>
                    <a:p>
                      <a:r>
                        <a:rPr lang="en-US" dirty="0">
                          <a:latin typeface="+mj-lt"/>
                        </a:rPr>
                        <a:t>FIRST-YEAR EXPERIENCE (3-4)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4764970"/>
                  </a:ext>
                </a:extLst>
              </a:tr>
              <a:tr h="532496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+mj-lt"/>
                        </a:rPr>
                        <a:t>STRENGTHENING FOUNDATIONS (12-13)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7930525"/>
                  </a:ext>
                </a:extLst>
              </a:tr>
              <a:tr h="1019873">
                <a:tc>
                  <a:txBody>
                    <a:bodyPr/>
                    <a:lstStyle/>
                    <a:p>
                      <a:r>
                        <a:rPr lang="en-US" dirty="0">
                          <a:latin typeface="+mj-lt"/>
                        </a:rPr>
                        <a:t>Writing (6)</a:t>
                      </a:r>
                    </a:p>
                    <a:p>
                      <a:r>
                        <a:rPr lang="en-US" dirty="0">
                          <a:latin typeface="+mj-lt"/>
                        </a:rPr>
                        <a:t>Quantitative Reasoning (3-4)</a:t>
                      </a:r>
                    </a:p>
                    <a:p>
                      <a:r>
                        <a:rPr lang="en-US" dirty="0">
                          <a:latin typeface="+mj-lt"/>
                        </a:rPr>
                        <a:t>Critical Thinking (3)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2758582"/>
                  </a:ext>
                </a:extLst>
              </a:tr>
              <a:tr h="532496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+mj-lt"/>
                        </a:rPr>
                        <a:t>UNDERSTANDING PHYSICAL AND SOCIAL WORLDS (10-11)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0654362"/>
                  </a:ext>
                </a:extLst>
              </a:tr>
              <a:tr h="919105">
                <a:tc>
                  <a:txBody>
                    <a:bodyPr/>
                    <a:lstStyle/>
                    <a:p>
                      <a:r>
                        <a:rPr lang="en-US" dirty="0">
                          <a:latin typeface="+mj-lt"/>
                        </a:rPr>
                        <a:t>Natural Sciences (at least 4)</a:t>
                      </a:r>
                    </a:p>
                    <a:p>
                      <a:r>
                        <a:rPr lang="en-US" dirty="0">
                          <a:latin typeface="+mj-lt"/>
                        </a:rPr>
                        <a:t>Social/Behavioral Sciences (at least 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8054707"/>
                  </a:ext>
                </a:extLst>
              </a:tr>
              <a:tr h="386754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+mj-lt"/>
                        </a:rPr>
                        <a:t>EXPLORING CONNECTIONS (9-10)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7413778"/>
                  </a:ext>
                </a:extLst>
              </a:tr>
              <a:tr h="676820"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+mj-lt"/>
                        </a:rPr>
                        <a:t>History (at least 3)</a:t>
                      </a:r>
                    </a:p>
                    <a:p>
                      <a:r>
                        <a:rPr lang="en-US" b="0" dirty="0">
                          <a:latin typeface="+mj-lt"/>
                        </a:rPr>
                        <a:t>Humanities outside of History (at least 3)</a:t>
                      </a:r>
                    </a:p>
                    <a:p>
                      <a:endParaRPr lang="en-US" b="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3986484"/>
                  </a:ext>
                </a:extLst>
              </a:tr>
              <a:tr h="532496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+mj-lt"/>
                        </a:rPr>
                        <a:t>CULTIVATING AESTHETIC AWARENESS (3-4)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0702653"/>
                  </a:ext>
                </a:extLst>
              </a:tr>
              <a:tr h="532496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+mj-lt"/>
                        </a:rPr>
                        <a:t>GROWING AS AN INDIVIDUAL AND GLOBAL CITIZEN (3-4)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93813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9173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3144F-0B87-4B5A-8E77-FC4E23FF6F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First-Year Experience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1B0B581-8AC1-49FD-B7C3-5A32F9D98017}"/>
              </a:ext>
            </a:extLst>
          </p:cNvPr>
          <p:cNvSpPr txBox="1"/>
          <p:nvPr/>
        </p:nvSpPr>
        <p:spPr>
          <a:xfrm>
            <a:off x="7364595" y="297495"/>
            <a:ext cx="455499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11E4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Continuities with current curriculum eases transfer concerns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200" dirty="0">
              <a:solidFill>
                <a:srgbClr val="011E41"/>
              </a:solidFill>
              <a:latin typeface="+mj-lt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200" i="1" dirty="0">
                <a:solidFill>
                  <a:srgbClr val="011E41"/>
                </a:solidFill>
                <a:latin typeface="+mj-lt"/>
              </a:rPr>
              <a:t>Many transfer students will find that their courses can satisfy requirements within the revised curriculum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011E4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011E4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D1A15575-C9B9-4A7C-9F71-3A905CD70006}"/>
              </a:ext>
            </a:extLst>
          </p:cNvPr>
          <p:cNvGraphicFramePr>
            <a:graphicFrameLocks noGrp="1"/>
          </p:cNvGraphicFramePr>
          <p:nvPr/>
        </p:nvGraphicFramePr>
        <p:xfrm>
          <a:off x="272415" y="277335"/>
          <a:ext cx="6747510" cy="5902612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6747510">
                  <a:extLst>
                    <a:ext uri="{9D8B030D-6E8A-4147-A177-3AD203B41FA5}">
                      <a16:colId xmlns:a16="http://schemas.microsoft.com/office/drawing/2014/main" val="4163657871"/>
                    </a:ext>
                  </a:extLst>
                </a:gridCol>
              </a:tblGrid>
              <a:tr h="532496">
                <a:tc>
                  <a:txBody>
                    <a:bodyPr/>
                    <a:lstStyle/>
                    <a:p>
                      <a:r>
                        <a:rPr lang="en-US" dirty="0">
                          <a:latin typeface="+mj-lt"/>
                        </a:rPr>
                        <a:t>FIRST-YEAR EXPERIENCE (3-4)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4764970"/>
                  </a:ext>
                </a:extLst>
              </a:tr>
              <a:tr h="532496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+mj-lt"/>
                        </a:rPr>
                        <a:t>STRENGTHENING FOUNDATIONS (12-13)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7930525"/>
                  </a:ext>
                </a:extLst>
              </a:tr>
              <a:tr h="1019873">
                <a:tc>
                  <a:txBody>
                    <a:bodyPr/>
                    <a:lstStyle/>
                    <a:p>
                      <a:r>
                        <a:rPr lang="en-US" dirty="0">
                          <a:latin typeface="+mj-lt"/>
                        </a:rPr>
                        <a:t>Writing (6)</a:t>
                      </a:r>
                    </a:p>
                    <a:p>
                      <a:r>
                        <a:rPr lang="en-US" dirty="0">
                          <a:latin typeface="+mj-lt"/>
                        </a:rPr>
                        <a:t>Quantitative Reasoning (3-4)</a:t>
                      </a:r>
                    </a:p>
                    <a:p>
                      <a:r>
                        <a:rPr lang="en-US" dirty="0">
                          <a:latin typeface="+mj-lt"/>
                        </a:rPr>
                        <a:t>Critical Thinking (3)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2758582"/>
                  </a:ext>
                </a:extLst>
              </a:tr>
              <a:tr h="532496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+mj-lt"/>
                        </a:rPr>
                        <a:t>UNDERSTANDING PHYSICAL AND SOCIAL WORLDS (10-11)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0654362"/>
                  </a:ext>
                </a:extLst>
              </a:tr>
              <a:tr h="919105">
                <a:tc>
                  <a:txBody>
                    <a:bodyPr/>
                    <a:lstStyle/>
                    <a:p>
                      <a:r>
                        <a:rPr lang="en-US" dirty="0">
                          <a:latin typeface="+mj-lt"/>
                        </a:rPr>
                        <a:t>Natural Sciences (at least 4)</a:t>
                      </a:r>
                    </a:p>
                    <a:p>
                      <a:r>
                        <a:rPr lang="en-US" dirty="0">
                          <a:latin typeface="+mj-lt"/>
                        </a:rPr>
                        <a:t>Social/Behavioral Sciences (at least 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8054707"/>
                  </a:ext>
                </a:extLst>
              </a:tr>
              <a:tr h="386754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+mj-lt"/>
                        </a:rPr>
                        <a:t>EXPLORING CONNECTIONS (9-10)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7413778"/>
                  </a:ext>
                </a:extLst>
              </a:tr>
              <a:tr h="676820"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+mj-lt"/>
                        </a:rPr>
                        <a:t>History (at least 3)</a:t>
                      </a:r>
                    </a:p>
                    <a:p>
                      <a:r>
                        <a:rPr lang="en-US" b="0" dirty="0">
                          <a:latin typeface="+mj-lt"/>
                        </a:rPr>
                        <a:t>Humanities outside of History (at least 3)</a:t>
                      </a:r>
                    </a:p>
                    <a:p>
                      <a:endParaRPr lang="en-US" b="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3986484"/>
                  </a:ext>
                </a:extLst>
              </a:tr>
              <a:tr h="532496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+mj-lt"/>
                        </a:rPr>
                        <a:t>CULTIVATING AESTHETIC AWARENESS (3-4)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0702653"/>
                  </a:ext>
                </a:extLst>
              </a:tr>
              <a:tr h="532496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+mj-lt"/>
                        </a:rPr>
                        <a:t>GROWING AS AN INDIVIDUAL AND GLOBAL CITIZEN (3-4)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93813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9592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ETSU">
      <a:dk1>
        <a:srgbClr val="011E41"/>
      </a:dk1>
      <a:lt1>
        <a:srgbClr val="FFFFFF"/>
      </a:lt1>
      <a:dk2>
        <a:srgbClr val="243746"/>
      </a:dk2>
      <a:lt2>
        <a:srgbClr val="E7E6E6"/>
      </a:lt2>
      <a:accent1>
        <a:srgbClr val="001C71"/>
      </a:accent1>
      <a:accent2>
        <a:srgbClr val="4E738A"/>
      </a:accent2>
      <a:accent3>
        <a:srgbClr val="A5A5A5"/>
      </a:accent3>
      <a:accent4>
        <a:srgbClr val="FFC628"/>
      </a:accent4>
      <a:accent5>
        <a:srgbClr val="6FA088"/>
      </a:accent5>
      <a:accent6>
        <a:srgbClr val="C8A977"/>
      </a:accent6>
      <a:hlink>
        <a:srgbClr val="0033A1"/>
      </a:hlink>
      <a:folHlink>
        <a:srgbClr val="4E738A"/>
      </a:folHlink>
    </a:clrScheme>
    <a:fontScheme name="Arial-Times New Roman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2041</TotalTime>
  <Words>1313</Words>
  <Application>Microsoft Office PowerPoint</Application>
  <PresentationFormat>Widescreen</PresentationFormat>
  <Paragraphs>212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Roboto</vt:lpstr>
      <vt:lpstr>Symbol</vt:lpstr>
      <vt:lpstr>Times New Roman</vt:lpstr>
      <vt:lpstr>1_Office Theme</vt:lpstr>
      <vt:lpstr>GENERAL EDUCATION REDESIGN</vt:lpstr>
      <vt:lpstr>Process of developing proposed plan</vt:lpstr>
      <vt:lpstr>First-Year Experience</vt:lpstr>
      <vt:lpstr>First-Year Experience</vt:lpstr>
      <vt:lpstr>First-Year Experience</vt:lpstr>
      <vt:lpstr>First-Year Experience</vt:lpstr>
      <vt:lpstr>First-Year Experience</vt:lpstr>
      <vt:lpstr>First-Year Experience</vt:lpstr>
      <vt:lpstr>First-Year Experience</vt:lpstr>
      <vt:lpstr>First-Year Experience</vt:lpstr>
      <vt:lpstr>First-Year Experience</vt:lpstr>
      <vt:lpstr>First-Year Experience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GENERAL EDUCATION REDESIGN</dc:title>
  <dc:creator>Harker, David William</dc:creator>
  <cp:lastModifiedBy>Martinez, Sherry Lynn</cp:lastModifiedBy>
  <cp:revision>20</cp:revision>
  <dcterms:created xsi:type="dcterms:W3CDTF">2023-07-27T14:50:17Z</dcterms:created>
  <dcterms:modified xsi:type="dcterms:W3CDTF">2023-08-30T20:07:56Z</dcterms:modified>
</cp:coreProperties>
</file>