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6" r:id="rId2"/>
    <p:sldId id="290" r:id="rId3"/>
    <p:sldId id="257" r:id="rId4"/>
    <p:sldId id="263" r:id="rId5"/>
    <p:sldId id="265" r:id="rId6"/>
    <p:sldId id="280" r:id="rId7"/>
    <p:sldId id="267" r:id="rId8"/>
    <p:sldId id="355" r:id="rId9"/>
    <p:sldId id="370" r:id="rId10"/>
    <p:sldId id="259" r:id="rId11"/>
    <p:sldId id="340" r:id="rId12"/>
    <p:sldId id="364" r:id="rId13"/>
    <p:sldId id="341" r:id="rId14"/>
    <p:sldId id="363" r:id="rId15"/>
    <p:sldId id="356" r:id="rId16"/>
    <p:sldId id="365" r:id="rId17"/>
    <p:sldId id="362" r:id="rId18"/>
    <p:sldId id="366" r:id="rId19"/>
    <p:sldId id="367" r:id="rId20"/>
    <p:sldId id="369" r:id="rId21"/>
    <p:sldId id="368" r:id="rId22"/>
    <p:sldId id="285" r:id="rId23"/>
    <p:sldId id="371" r:id="rId24"/>
    <p:sldId id="372" r:id="rId25"/>
    <p:sldId id="272" r:id="rId26"/>
    <p:sldId id="268" r:id="rId27"/>
    <p:sldId id="274" r:id="rId28"/>
    <p:sldId id="361" r:id="rId29"/>
    <p:sldId id="275" r:id="rId30"/>
    <p:sldId id="277" r:id="rId31"/>
    <p:sldId id="286" r:id="rId32"/>
    <p:sldId id="359" r:id="rId33"/>
    <p:sldId id="287" r:id="rId34"/>
    <p:sldId id="343" r:id="rId35"/>
    <p:sldId id="344" r:id="rId36"/>
    <p:sldId id="358" r:id="rId37"/>
    <p:sldId id="300" r:id="rId38"/>
    <p:sldId id="276" r:id="rId39"/>
    <p:sldId id="357" r:id="rId40"/>
    <p:sldId id="316" r:id="rId41"/>
    <p:sldId id="264" r:id="rId42"/>
    <p:sldId id="304" r:id="rId43"/>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browse/>
    <p:sldRg st="1" end="65"/>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18CA"/>
    <a:srgbClr val="CCCCC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396" autoAdjust="0"/>
  </p:normalViewPr>
  <p:slideViewPr>
    <p:cSldViewPr snapToGrid="0" snapToObjects="1">
      <p:cViewPr varScale="1">
        <p:scale>
          <a:sx n="83" d="100"/>
          <a:sy n="83" d="100"/>
        </p:scale>
        <p:origin x="828" y="90"/>
      </p:cViewPr>
      <p:guideLst>
        <p:guide orient="horz" pos="2232"/>
        <p:guide pos="2880"/>
      </p:guideLst>
    </p:cSldViewPr>
  </p:slideViewPr>
  <p:notesTextViewPr>
    <p:cViewPr>
      <p:scale>
        <a:sx n="100" d="100"/>
        <a:sy n="100" d="100"/>
      </p:scale>
      <p:origin x="0" y="0"/>
    </p:cViewPr>
  </p:notesTextViewPr>
  <p:sorterViewPr>
    <p:cViewPr>
      <p:scale>
        <a:sx n="100" d="100"/>
        <a:sy n="100" d="100"/>
      </p:scale>
      <p:origin x="0" y="-18708"/>
    </p:cViewPr>
  </p:sorterViewPr>
  <p:notesViewPr>
    <p:cSldViewPr snapToGrid="0" snapToObjects="1" showGuides="1">
      <p:cViewPr varScale="1">
        <p:scale>
          <a:sx n="53" d="100"/>
          <a:sy n="53" d="100"/>
        </p:scale>
        <p:origin x="282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Mullins" userId="0d36d490f220f8fe" providerId="Windows Live" clId="Web-{12F54237-7EAA-455D-BCA0-248544580858}"/>
    <pc:docChg chg="modSld">
      <pc:chgData name="Christine Mullins" userId="0d36d490f220f8fe" providerId="Windows Live" clId="Web-{12F54237-7EAA-455D-BCA0-248544580858}" dt="2018-03-26T22:22:18.959" v="13"/>
      <pc:docMkLst>
        <pc:docMk/>
      </pc:docMkLst>
      <pc:sldChg chg="modSp">
        <pc:chgData name="Christine Mullins" userId="0d36d490f220f8fe" providerId="Windows Live" clId="Web-{12F54237-7EAA-455D-BCA0-248544580858}" dt="2018-03-26T22:22:18.959" v="12"/>
        <pc:sldMkLst>
          <pc:docMk/>
          <pc:sldMk cId="2591383670" sldId="357"/>
        </pc:sldMkLst>
        <pc:spChg chg="mod">
          <ac:chgData name="Christine Mullins" userId="0d36d490f220f8fe" providerId="Windows Live" clId="Web-{12F54237-7EAA-455D-BCA0-248544580858}" dt="2018-03-26T22:22:18.959" v="12"/>
          <ac:spMkLst>
            <pc:docMk/>
            <pc:sldMk cId="2591383670" sldId="357"/>
            <ac:spMk id="4" creationId="{00000000-0000-0000-0000-000000000000}"/>
          </ac:spMkLst>
        </pc:spChg>
      </pc:sldChg>
    </pc:docChg>
  </pc:docChgLst>
  <pc:docChgLst>
    <pc:chgData name="Christine Mullins" userId="0d36d490f220f8fe" providerId="Windows Live" clId="Web-{CFD243AF-3486-49AD-A64B-1DB37D302336}"/>
    <pc:docChg chg="modSld">
      <pc:chgData name="Christine Mullins" userId="0d36d490f220f8fe" providerId="Windows Live" clId="Web-{CFD243AF-3486-49AD-A64B-1DB37D302336}" dt="2018-04-09T18:55:21.063" v="126"/>
      <pc:docMkLst>
        <pc:docMk/>
      </pc:docMkLst>
      <pc:sldChg chg="modSp">
        <pc:chgData name="Christine Mullins" userId="0d36d490f220f8fe" providerId="Windows Live" clId="Web-{CFD243AF-3486-49AD-A64B-1DB37D302336}" dt="2018-04-09T18:46:13.976" v="28"/>
        <pc:sldMkLst>
          <pc:docMk/>
          <pc:sldMk cId="1349977782" sldId="257"/>
        </pc:sldMkLst>
        <pc:spChg chg="mod">
          <ac:chgData name="Christine Mullins" userId="0d36d490f220f8fe" providerId="Windows Live" clId="Web-{CFD243AF-3486-49AD-A64B-1DB37D302336}" dt="2018-04-09T18:46:13.976" v="28"/>
          <ac:spMkLst>
            <pc:docMk/>
            <pc:sldMk cId="1349977782" sldId="257"/>
            <ac:spMk id="3" creationId="{00000000-0000-0000-0000-000000000000}"/>
          </ac:spMkLst>
        </pc:spChg>
      </pc:sldChg>
      <pc:sldChg chg="modSp">
        <pc:chgData name="Christine Mullins" userId="0d36d490f220f8fe" providerId="Windows Live" clId="Web-{CFD243AF-3486-49AD-A64B-1DB37D302336}" dt="2018-04-09T18:52:36.159" v="61"/>
        <pc:sldMkLst>
          <pc:docMk/>
          <pc:sldMk cId="1372981820" sldId="362"/>
        </pc:sldMkLst>
        <pc:spChg chg="mod">
          <ac:chgData name="Christine Mullins" userId="0d36d490f220f8fe" providerId="Windows Live" clId="Web-{CFD243AF-3486-49AD-A64B-1DB37D302336}" dt="2018-04-09T18:52:36.159" v="61"/>
          <ac:spMkLst>
            <pc:docMk/>
            <pc:sldMk cId="1372981820" sldId="362"/>
            <ac:spMk id="3" creationId="{00000000-0000-0000-0000-000000000000}"/>
          </ac:spMkLst>
        </pc:spChg>
      </pc:sldChg>
      <pc:sldChg chg="modSp">
        <pc:chgData name="Christine Mullins" userId="0d36d490f220f8fe" providerId="Windows Live" clId="Web-{CFD243AF-3486-49AD-A64B-1DB37D302336}" dt="2018-04-09T18:55:21.047" v="125"/>
        <pc:sldMkLst>
          <pc:docMk/>
          <pc:sldMk cId="2307573060" sldId="367"/>
        </pc:sldMkLst>
        <pc:spChg chg="mod">
          <ac:chgData name="Christine Mullins" userId="0d36d490f220f8fe" providerId="Windows Live" clId="Web-{CFD243AF-3486-49AD-A64B-1DB37D302336}" dt="2018-04-09T18:55:21.047" v="125"/>
          <ac:spMkLst>
            <pc:docMk/>
            <pc:sldMk cId="2307573060" sldId="367"/>
            <ac:spMk id="3" creationId="{00000000-0000-0000-0000-000000000000}"/>
          </ac:spMkLst>
        </pc:spChg>
      </pc:sldChg>
      <pc:sldChg chg="modSp">
        <pc:chgData name="Christine Mullins" userId="0d36d490f220f8fe" providerId="Windows Live" clId="Web-{CFD243AF-3486-49AD-A64B-1DB37D302336}" dt="2018-04-09T18:50:17.832" v="56"/>
        <pc:sldMkLst>
          <pc:docMk/>
          <pc:sldMk cId="2680699986" sldId="370"/>
        </pc:sldMkLst>
        <pc:spChg chg="mod">
          <ac:chgData name="Christine Mullins" userId="0d36d490f220f8fe" providerId="Windows Live" clId="Web-{CFD243AF-3486-49AD-A64B-1DB37D302336}" dt="2018-04-09T18:50:17.832" v="56"/>
          <ac:spMkLst>
            <pc:docMk/>
            <pc:sldMk cId="2680699986" sldId="370"/>
            <ac:spMk id="3" creationId="{00000000-0000-0000-0000-000000000000}"/>
          </ac:spMkLst>
        </pc:spChg>
      </pc:sldChg>
    </pc:docChg>
  </pc:docChgLst>
  <pc:docChgLst>
    <pc:chgData name="Christine Mullins" userId="0d36d490f220f8fe" providerId="Windows Live" clId="Web-{794F3C9E-FD55-4E6C-BCB0-05B10D51931F}"/>
    <pc:docChg chg="modSld">
      <pc:chgData name="Christine Mullins" userId="0d36d490f220f8fe" providerId="Windows Live" clId="Web-{794F3C9E-FD55-4E6C-BCB0-05B10D51931F}" dt="2018-03-26T22:09:50.685" v="3"/>
      <pc:docMkLst>
        <pc:docMk/>
      </pc:docMkLst>
      <pc:sldChg chg="modSp">
        <pc:chgData name="Christine Mullins" userId="0d36d490f220f8fe" providerId="Windows Live" clId="Web-{794F3C9E-FD55-4E6C-BCB0-05B10D51931F}" dt="2018-03-26T22:09:50.685" v="3"/>
        <pc:sldMkLst>
          <pc:docMk/>
          <pc:sldMk cId="675610570" sldId="276"/>
        </pc:sldMkLst>
        <pc:picChg chg="mod">
          <ac:chgData name="Christine Mullins" userId="0d36d490f220f8fe" providerId="Windows Live" clId="Web-{794F3C9E-FD55-4E6C-BCB0-05B10D51931F}" dt="2018-03-26T22:09:50.685" v="3"/>
          <ac:picMkLst>
            <pc:docMk/>
            <pc:sldMk cId="675610570" sldId="276"/>
            <ac:picMk id="4" creationId="{00000000-0000-0000-0000-000000000000}"/>
          </ac:picMkLst>
        </pc:picChg>
      </pc:sldChg>
      <pc:sldChg chg="modSp">
        <pc:chgData name="Christine Mullins" userId="0d36d490f220f8fe" providerId="Windows Live" clId="Web-{794F3C9E-FD55-4E6C-BCB0-05B10D51931F}" dt="2018-03-26T22:09:08.246" v="1"/>
        <pc:sldMkLst>
          <pc:docMk/>
          <pc:sldMk cId="1136410058" sldId="358"/>
        </pc:sldMkLst>
        <pc:spChg chg="mod">
          <ac:chgData name="Christine Mullins" userId="0d36d490f220f8fe" providerId="Windows Live" clId="Web-{794F3C9E-FD55-4E6C-BCB0-05B10D51931F}" dt="2018-03-26T22:09:08.246" v="1"/>
          <ac:spMkLst>
            <pc:docMk/>
            <pc:sldMk cId="1136410058" sldId="358"/>
            <ac:spMk id="8"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37B668-1A17-44AA-8E42-AC252FAF2AAD}"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US"/>
        </a:p>
      </dgm:t>
    </dgm:pt>
    <dgm:pt modelId="{B59052C8-5749-4126-A4BB-B98FE9579E47}">
      <dgm:prSet phldrT="[Text]"/>
      <dgm:spPr>
        <a:solidFill>
          <a:srgbClr val="7030A0"/>
        </a:solidFill>
      </dgm:spPr>
      <dgm:t>
        <a:bodyPr/>
        <a:lstStyle/>
        <a:p>
          <a:r>
            <a:rPr lang="en-US" dirty="0">
              <a:latin typeface="Cambria" panose="02040503050406030204" pitchFamily="18" charset="0"/>
            </a:rPr>
            <a:t>Preceptor</a:t>
          </a:r>
        </a:p>
      </dgm:t>
    </dgm:pt>
    <dgm:pt modelId="{ADA65F79-AEAE-481D-A653-FA964DEC832F}" type="parTrans" cxnId="{566EB5B1-993C-4B40-A1C1-7306322195A6}">
      <dgm:prSet/>
      <dgm:spPr/>
      <dgm:t>
        <a:bodyPr/>
        <a:lstStyle/>
        <a:p>
          <a:endParaRPr lang="en-US">
            <a:latin typeface="Cambria" panose="02040503050406030204" pitchFamily="18" charset="0"/>
          </a:endParaRPr>
        </a:p>
      </dgm:t>
    </dgm:pt>
    <dgm:pt modelId="{D4C8E060-BEDB-4AD2-B0DD-B7E33EC08A9D}" type="sibTrans" cxnId="{566EB5B1-993C-4B40-A1C1-7306322195A6}">
      <dgm:prSet/>
      <dgm:spPr/>
      <dgm:t>
        <a:bodyPr/>
        <a:lstStyle/>
        <a:p>
          <a:endParaRPr lang="en-US">
            <a:latin typeface="Cambria" panose="02040503050406030204" pitchFamily="18" charset="0"/>
          </a:endParaRPr>
        </a:p>
      </dgm:t>
    </dgm:pt>
    <dgm:pt modelId="{D35D8D3D-93FC-48C4-9A23-360B12BDF37E}">
      <dgm:prSet phldrT="[Text]"/>
      <dgm:spPr>
        <a:solidFill>
          <a:srgbClr val="00B050"/>
        </a:solidFill>
      </dgm:spPr>
      <dgm:t>
        <a:bodyPr/>
        <a:lstStyle/>
        <a:p>
          <a:r>
            <a:rPr lang="en-US" dirty="0">
              <a:latin typeface="Cambria" panose="02040503050406030204" pitchFamily="18" charset="0"/>
            </a:rPr>
            <a:t>Staff</a:t>
          </a:r>
        </a:p>
      </dgm:t>
    </dgm:pt>
    <dgm:pt modelId="{D066463F-AA26-4FA1-8ADE-FAC850FFF5AD}" type="parTrans" cxnId="{58D689C8-CBE4-4A1E-861F-F810E721BD16}">
      <dgm:prSet/>
      <dgm:spPr/>
      <dgm:t>
        <a:bodyPr/>
        <a:lstStyle/>
        <a:p>
          <a:endParaRPr lang="en-US">
            <a:latin typeface="Cambria" panose="02040503050406030204" pitchFamily="18" charset="0"/>
          </a:endParaRPr>
        </a:p>
      </dgm:t>
    </dgm:pt>
    <dgm:pt modelId="{6224A5B4-3542-4625-9667-493444382917}" type="sibTrans" cxnId="{58D689C8-CBE4-4A1E-861F-F810E721BD16}">
      <dgm:prSet/>
      <dgm:spPr/>
      <dgm:t>
        <a:bodyPr/>
        <a:lstStyle/>
        <a:p>
          <a:endParaRPr lang="en-US">
            <a:latin typeface="Cambria" panose="02040503050406030204" pitchFamily="18" charset="0"/>
          </a:endParaRPr>
        </a:p>
      </dgm:t>
    </dgm:pt>
    <dgm:pt modelId="{445DC3D0-06C6-4871-BC7D-76B929DA1841}">
      <dgm:prSet phldrT="[Text]"/>
      <dgm:spPr>
        <a:solidFill>
          <a:srgbClr val="F418CA"/>
        </a:solidFill>
      </dgm:spPr>
      <dgm:t>
        <a:bodyPr/>
        <a:lstStyle/>
        <a:p>
          <a:r>
            <a:rPr lang="en-US" dirty="0">
              <a:latin typeface="Cambria" panose="02040503050406030204" pitchFamily="18" charset="0"/>
            </a:rPr>
            <a:t>Purposive</a:t>
          </a:r>
        </a:p>
      </dgm:t>
    </dgm:pt>
    <dgm:pt modelId="{0D025470-8F99-4457-87AF-41752DC889EB}" type="parTrans" cxnId="{35760C56-3E69-4384-B749-F681BCB579A2}">
      <dgm:prSet/>
      <dgm:spPr/>
      <dgm:t>
        <a:bodyPr/>
        <a:lstStyle/>
        <a:p>
          <a:endParaRPr lang="en-US">
            <a:latin typeface="Cambria" panose="02040503050406030204" pitchFamily="18" charset="0"/>
          </a:endParaRPr>
        </a:p>
      </dgm:t>
    </dgm:pt>
    <dgm:pt modelId="{E757727D-56CC-46BE-9DE3-E2A2BE375757}" type="sibTrans" cxnId="{35760C56-3E69-4384-B749-F681BCB579A2}">
      <dgm:prSet/>
      <dgm:spPr/>
      <dgm:t>
        <a:bodyPr/>
        <a:lstStyle/>
        <a:p>
          <a:endParaRPr lang="en-US">
            <a:latin typeface="Cambria" panose="02040503050406030204" pitchFamily="18" charset="0"/>
          </a:endParaRPr>
        </a:p>
      </dgm:t>
    </dgm:pt>
    <dgm:pt modelId="{25F6E8AE-D083-487F-B02A-F83A22E4659D}">
      <dgm:prSet phldrT="[Text]"/>
      <dgm:spPr/>
      <dgm:t>
        <a:bodyPr/>
        <a:lstStyle/>
        <a:p>
          <a:r>
            <a:rPr lang="en-US" dirty="0">
              <a:latin typeface="Cambria" panose="02040503050406030204" pitchFamily="18" charset="0"/>
            </a:rPr>
            <a:t>Incidental</a:t>
          </a:r>
        </a:p>
      </dgm:t>
    </dgm:pt>
    <dgm:pt modelId="{42AF4231-7685-4C50-9031-B8740D0D9A57}" type="parTrans" cxnId="{E6B3C73D-BD0D-4B4C-AB8B-63987B97591C}">
      <dgm:prSet/>
      <dgm:spPr/>
      <dgm:t>
        <a:bodyPr/>
        <a:lstStyle/>
        <a:p>
          <a:endParaRPr lang="en-US">
            <a:latin typeface="Cambria" panose="02040503050406030204" pitchFamily="18" charset="0"/>
          </a:endParaRPr>
        </a:p>
      </dgm:t>
    </dgm:pt>
    <dgm:pt modelId="{19D879A1-130A-437C-A121-92E14E3A4850}" type="sibTrans" cxnId="{E6B3C73D-BD0D-4B4C-AB8B-63987B97591C}">
      <dgm:prSet/>
      <dgm:spPr/>
      <dgm:t>
        <a:bodyPr/>
        <a:lstStyle/>
        <a:p>
          <a:endParaRPr lang="en-US">
            <a:latin typeface="Cambria" panose="02040503050406030204" pitchFamily="18" charset="0"/>
          </a:endParaRPr>
        </a:p>
      </dgm:t>
    </dgm:pt>
    <dgm:pt modelId="{DFA03246-76DF-4B0A-8BA1-3D880C413166}" type="pres">
      <dgm:prSet presAssocID="{E237B668-1A17-44AA-8E42-AC252FAF2AAD}" presName="cycleMatrixDiagram" presStyleCnt="0">
        <dgm:presLayoutVars>
          <dgm:chMax val="1"/>
          <dgm:dir/>
          <dgm:animLvl val="lvl"/>
          <dgm:resizeHandles val="exact"/>
        </dgm:presLayoutVars>
      </dgm:prSet>
      <dgm:spPr/>
      <dgm:t>
        <a:bodyPr/>
        <a:lstStyle/>
        <a:p>
          <a:endParaRPr lang="en-US"/>
        </a:p>
      </dgm:t>
    </dgm:pt>
    <dgm:pt modelId="{F8E9BDC9-10AD-46B1-8156-F7E1A4C199CE}" type="pres">
      <dgm:prSet presAssocID="{E237B668-1A17-44AA-8E42-AC252FAF2AAD}" presName="children" presStyleCnt="0"/>
      <dgm:spPr/>
    </dgm:pt>
    <dgm:pt modelId="{BCD2EC49-7B36-4089-A903-599FC8FA2014}" type="pres">
      <dgm:prSet presAssocID="{E237B668-1A17-44AA-8E42-AC252FAF2AAD}" presName="childPlaceholder" presStyleCnt="0"/>
      <dgm:spPr/>
    </dgm:pt>
    <dgm:pt modelId="{A633CDE7-14A9-4F79-BEB4-7EAD2639BF15}" type="pres">
      <dgm:prSet presAssocID="{E237B668-1A17-44AA-8E42-AC252FAF2AAD}" presName="circle" presStyleCnt="0"/>
      <dgm:spPr/>
    </dgm:pt>
    <dgm:pt modelId="{E7ED58CE-7BBA-48B6-9E0E-AED513C6DBEE}" type="pres">
      <dgm:prSet presAssocID="{E237B668-1A17-44AA-8E42-AC252FAF2AAD}" presName="quadrant1" presStyleLbl="node1" presStyleIdx="0" presStyleCnt="4">
        <dgm:presLayoutVars>
          <dgm:chMax val="1"/>
          <dgm:bulletEnabled val="1"/>
        </dgm:presLayoutVars>
      </dgm:prSet>
      <dgm:spPr/>
      <dgm:t>
        <a:bodyPr/>
        <a:lstStyle/>
        <a:p>
          <a:endParaRPr lang="en-US"/>
        </a:p>
      </dgm:t>
    </dgm:pt>
    <dgm:pt modelId="{2C80AD72-6ECC-46E6-B3DE-8BCFEABCA5E1}" type="pres">
      <dgm:prSet presAssocID="{E237B668-1A17-44AA-8E42-AC252FAF2AAD}" presName="quadrant2" presStyleLbl="node1" presStyleIdx="1" presStyleCnt="4">
        <dgm:presLayoutVars>
          <dgm:chMax val="1"/>
          <dgm:bulletEnabled val="1"/>
        </dgm:presLayoutVars>
      </dgm:prSet>
      <dgm:spPr/>
      <dgm:t>
        <a:bodyPr/>
        <a:lstStyle/>
        <a:p>
          <a:endParaRPr lang="en-US"/>
        </a:p>
      </dgm:t>
    </dgm:pt>
    <dgm:pt modelId="{3DE68DA8-845B-4C18-8FF2-97C251C5455A}" type="pres">
      <dgm:prSet presAssocID="{E237B668-1A17-44AA-8E42-AC252FAF2AAD}" presName="quadrant3" presStyleLbl="node1" presStyleIdx="2" presStyleCnt="4">
        <dgm:presLayoutVars>
          <dgm:chMax val="1"/>
          <dgm:bulletEnabled val="1"/>
        </dgm:presLayoutVars>
      </dgm:prSet>
      <dgm:spPr/>
      <dgm:t>
        <a:bodyPr/>
        <a:lstStyle/>
        <a:p>
          <a:endParaRPr lang="en-US"/>
        </a:p>
      </dgm:t>
    </dgm:pt>
    <dgm:pt modelId="{221B3093-8416-443C-B8F9-11BBA687EB43}" type="pres">
      <dgm:prSet presAssocID="{E237B668-1A17-44AA-8E42-AC252FAF2AAD}" presName="quadrant4" presStyleLbl="node1" presStyleIdx="3" presStyleCnt="4">
        <dgm:presLayoutVars>
          <dgm:chMax val="1"/>
          <dgm:bulletEnabled val="1"/>
        </dgm:presLayoutVars>
      </dgm:prSet>
      <dgm:spPr/>
      <dgm:t>
        <a:bodyPr/>
        <a:lstStyle/>
        <a:p>
          <a:endParaRPr lang="en-US"/>
        </a:p>
      </dgm:t>
    </dgm:pt>
    <dgm:pt modelId="{0757B4D1-A652-48C1-9ED1-48F3FA599F13}" type="pres">
      <dgm:prSet presAssocID="{E237B668-1A17-44AA-8E42-AC252FAF2AAD}" presName="quadrantPlaceholder" presStyleCnt="0"/>
      <dgm:spPr/>
    </dgm:pt>
    <dgm:pt modelId="{DD465A10-090A-4770-A9DB-0E8105183D63}" type="pres">
      <dgm:prSet presAssocID="{E237B668-1A17-44AA-8E42-AC252FAF2AAD}" presName="center1" presStyleLbl="fgShp" presStyleIdx="0" presStyleCnt="2"/>
      <dgm:spPr/>
    </dgm:pt>
    <dgm:pt modelId="{DFBCA8B2-09EA-4F29-8B53-411B42241A29}" type="pres">
      <dgm:prSet presAssocID="{E237B668-1A17-44AA-8E42-AC252FAF2AAD}" presName="center2" presStyleLbl="fgShp" presStyleIdx="1" presStyleCnt="2"/>
      <dgm:spPr/>
    </dgm:pt>
  </dgm:ptLst>
  <dgm:cxnLst>
    <dgm:cxn modelId="{36E2D702-07DE-429B-A24B-D6EFCF18BB8D}" type="presOf" srcId="{B59052C8-5749-4126-A4BB-B98FE9579E47}" destId="{E7ED58CE-7BBA-48B6-9E0E-AED513C6DBEE}" srcOrd="0" destOrd="0" presId="urn:microsoft.com/office/officeart/2005/8/layout/cycle4"/>
    <dgm:cxn modelId="{E6B3C73D-BD0D-4B4C-AB8B-63987B97591C}" srcId="{E237B668-1A17-44AA-8E42-AC252FAF2AAD}" destId="{25F6E8AE-D083-487F-B02A-F83A22E4659D}" srcOrd="3" destOrd="0" parTransId="{42AF4231-7685-4C50-9031-B8740D0D9A57}" sibTransId="{19D879A1-130A-437C-A121-92E14E3A4850}"/>
    <dgm:cxn modelId="{C38A8B83-3BEA-4898-AA48-5CB8A07B6A4F}" type="presOf" srcId="{445DC3D0-06C6-4871-BC7D-76B929DA1841}" destId="{3DE68DA8-845B-4C18-8FF2-97C251C5455A}" srcOrd="0" destOrd="0" presId="urn:microsoft.com/office/officeart/2005/8/layout/cycle4"/>
    <dgm:cxn modelId="{A1E122FB-FC69-4400-82D7-9268DB204D2F}" type="presOf" srcId="{25F6E8AE-D083-487F-B02A-F83A22E4659D}" destId="{221B3093-8416-443C-B8F9-11BBA687EB43}" srcOrd="0" destOrd="0" presId="urn:microsoft.com/office/officeart/2005/8/layout/cycle4"/>
    <dgm:cxn modelId="{9A719BC9-4692-4095-9251-592C287E0995}" type="presOf" srcId="{D35D8D3D-93FC-48C4-9A23-360B12BDF37E}" destId="{2C80AD72-6ECC-46E6-B3DE-8BCFEABCA5E1}" srcOrd="0" destOrd="0" presId="urn:microsoft.com/office/officeart/2005/8/layout/cycle4"/>
    <dgm:cxn modelId="{35760C56-3E69-4384-B749-F681BCB579A2}" srcId="{E237B668-1A17-44AA-8E42-AC252FAF2AAD}" destId="{445DC3D0-06C6-4871-BC7D-76B929DA1841}" srcOrd="2" destOrd="0" parTransId="{0D025470-8F99-4457-87AF-41752DC889EB}" sibTransId="{E757727D-56CC-46BE-9DE3-E2A2BE375757}"/>
    <dgm:cxn modelId="{97FD74F5-CA26-49C6-A82B-7DD6879EE146}" type="presOf" srcId="{E237B668-1A17-44AA-8E42-AC252FAF2AAD}" destId="{DFA03246-76DF-4B0A-8BA1-3D880C413166}" srcOrd="0" destOrd="0" presId="urn:microsoft.com/office/officeart/2005/8/layout/cycle4"/>
    <dgm:cxn modelId="{58D689C8-CBE4-4A1E-861F-F810E721BD16}" srcId="{E237B668-1A17-44AA-8E42-AC252FAF2AAD}" destId="{D35D8D3D-93FC-48C4-9A23-360B12BDF37E}" srcOrd="1" destOrd="0" parTransId="{D066463F-AA26-4FA1-8ADE-FAC850FFF5AD}" sibTransId="{6224A5B4-3542-4625-9667-493444382917}"/>
    <dgm:cxn modelId="{566EB5B1-993C-4B40-A1C1-7306322195A6}" srcId="{E237B668-1A17-44AA-8E42-AC252FAF2AAD}" destId="{B59052C8-5749-4126-A4BB-B98FE9579E47}" srcOrd="0" destOrd="0" parTransId="{ADA65F79-AEAE-481D-A653-FA964DEC832F}" sibTransId="{D4C8E060-BEDB-4AD2-B0DD-B7E33EC08A9D}"/>
    <dgm:cxn modelId="{9C1EEFD2-D8DF-4B1D-9A92-06F893AAB7FE}" type="presParOf" srcId="{DFA03246-76DF-4B0A-8BA1-3D880C413166}" destId="{F8E9BDC9-10AD-46B1-8156-F7E1A4C199CE}" srcOrd="0" destOrd="0" presId="urn:microsoft.com/office/officeart/2005/8/layout/cycle4"/>
    <dgm:cxn modelId="{3142B700-23AF-4BE4-A3D9-BCE8A6A2ECE7}" type="presParOf" srcId="{F8E9BDC9-10AD-46B1-8156-F7E1A4C199CE}" destId="{BCD2EC49-7B36-4089-A903-599FC8FA2014}" srcOrd="0" destOrd="0" presId="urn:microsoft.com/office/officeart/2005/8/layout/cycle4"/>
    <dgm:cxn modelId="{B7F7039C-BB1A-46EA-AFF9-984E24DC3F25}" type="presParOf" srcId="{DFA03246-76DF-4B0A-8BA1-3D880C413166}" destId="{A633CDE7-14A9-4F79-BEB4-7EAD2639BF15}" srcOrd="1" destOrd="0" presId="urn:microsoft.com/office/officeart/2005/8/layout/cycle4"/>
    <dgm:cxn modelId="{A2A7F135-D649-4854-A7D0-B8972EE91EC7}" type="presParOf" srcId="{A633CDE7-14A9-4F79-BEB4-7EAD2639BF15}" destId="{E7ED58CE-7BBA-48B6-9E0E-AED513C6DBEE}" srcOrd="0" destOrd="0" presId="urn:microsoft.com/office/officeart/2005/8/layout/cycle4"/>
    <dgm:cxn modelId="{E9C1E40F-F2E6-4312-B00E-5FEF3D26D26F}" type="presParOf" srcId="{A633CDE7-14A9-4F79-BEB4-7EAD2639BF15}" destId="{2C80AD72-6ECC-46E6-B3DE-8BCFEABCA5E1}" srcOrd="1" destOrd="0" presId="urn:microsoft.com/office/officeart/2005/8/layout/cycle4"/>
    <dgm:cxn modelId="{E3585BB0-69A5-4E9B-B73F-BA43E17BC70E}" type="presParOf" srcId="{A633CDE7-14A9-4F79-BEB4-7EAD2639BF15}" destId="{3DE68DA8-845B-4C18-8FF2-97C251C5455A}" srcOrd="2" destOrd="0" presId="urn:microsoft.com/office/officeart/2005/8/layout/cycle4"/>
    <dgm:cxn modelId="{9D6D653D-1F64-4F6D-BC3C-C4CD6A33A83A}" type="presParOf" srcId="{A633CDE7-14A9-4F79-BEB4-7EAD2639BF15}" destId="{221B3093-8416-443C-B8F9-11BBA687EB43}" srcOrd="3" destOrd="0" presId="urn:microsoft.com/office/officeart/2005/8/layout/cycle4"/>
    <dgm:cxn modelId="{3F4AB855-8D05-41D5-B8B6-A4FFF36C3BB7}" type="presParOf" srcId="{A633CDE7-14A9-4F79-BEB4-7EAD2639BF15}" destId="{0757B4D1-A652-48C1-9ED1-48F3FA599F13}" srcOrd="4" destOrd="0" presId="urn:microsoft.com/office/officeart/2005/8/layout/cycle4"/>
    <dgm:cxn modelId="{D2631748-946D-435D-8478-B09198F666D8}" type="presParOf" srcId="{DFA03246-76DF-4B0A-8BA1-3D880C413166}" destId="{DD465A10-090A-4770-A9DB-0E8105183D63}" srcOrd="2" destOrd="0" presId="urn:microsoft.com/office/officeart/2005/8/layout/cycle4"/>
    <dgm:cxn modelId="{9BC9448C-336B-4F05-B99D-9A7D16E1096B}" type="presParOf" srcId="{DFA03246-76DF-4B0A-8BA1-3D880C413166}" destId="{DFBCA8B2-09EA-4F29-8B53-411B42241A29}" srcOrd="3" destOrd="0" presId="urn:microsoft.com/office/officeart/2005/8/layout/cycle4"/>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ED58CE-7BBA-48B6-9E0E-AED513C6DBEE}">
      <dsp:nvSpPr>
        <dsp:cNvPr id="0" name=""/>
        <dsp:cNvSpPr/>
      </dsp:nvSpPr>
      <dsp:spPr>
        <a:xfrm>
          <a:off x="2207367" y="294736"/>
          <a:ext cx="2238965" cy="2238965"/>
        </a:xfrm>
        <a:prstGeom prst="pieWedge">
          <a:avLst/>
        </a:prstGeom>
        <a:solidFill>
          <a:srgbClr val="7030A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latin typeface="Cambria" panose="02040503050406030204" pitchFamily="18" charset="0"/>
            </a:rPr>
            <a:t>Preceptor</a:t>
          </a:r>
        </a:p>
      </dsp:txBody>
      <dsp:txXfrm>
        <a:off x="2863145" y="950514"/>
        <a:ext cx="1583187" cy="1583187"/>
      </dsp:txXfrm>
    </dsp:sp>
    <dsp:sp modelId="{2C80AD72-6ECC-46E6-B3DE-8BCFEABCA5E1}">
      <dsp:nvSpPr>
        <dsp:cNvPr id="0" name=""/>
        <dsp:cNvSpPr/>
      </dsp:nvSpPr>
      <dsp:spPr>
        <a:xfrm rot="5400000">
          <a:off x="4549749" y="294736"/>
          <a:ext cx="2238965" cy="2238965"/>
        </a:xfrm>
        <a:prstGeom prst="pieWedge">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latin typeface="Cambria" panose="02040503050406030204" pitchFamily="18" charset="0"/>
            </a:rPr>
            <a:t>Staff</a:t>
          </a:r>
        </a:p>
      </dsp:txBody>
      <dsp:txXfrm rot="-5400000">
        <a:off x="4549749" y="950514"/>
        <a:ext cx="1583187" cy="1583187"/>
      </dsp:txXfrm>
    </dsp:sp>
    <dsp:sp modelId="{3DE68DA8-845B-4C18-8FF2-97C251C5455A}">
      <dsp:nvSpPr>
        <dsp:cNvPr id="0" name=""/>
        <dsp:cNvSpPr/>
      </dsp:nvSpPr>
      <dsp:spPr>
        <a:xfrm rot="10800000">
          <a:off x="4549749" y="2637118"/>
          <a:ext cx="2238965" cy="2238965"/>
        </a:xfrm>
        <a:prstGeom prst="pieWedge">
          <a:avLst/>
        </a:prstGeom>
        <a:solidFill>
          <a:srgbClr val="F418CA"/>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latin typeface="Cambria" panose="02040503050406030204" pitchFamily="18" charset="0"/>
            </a:rPr>
            <a:t>Purposive</a:t>
          </a:r>
        </a:p>
      </dsp:txBody>
      <dsp:txXfrm rot="10800000">
        <a:off x="4549749" y="2637118"/>
        <a:ext cx="1583187" cy="1583187"/>
      </dsp:txXfrm>
    </dsp:sp>
    <dsp:sp modelId="{221B3093-8416-443C-B8F9-11BBA687EB43}">
      <dsp:nvSpPr>
        <dsp:cNvPr id="0" name=""/>
        <dsp:cNvSpPr/>
      </dsp:nvSpPr>
      <dsp:spPr>
        <a:xfrm rot="16200000">
          <a:off x="2207367" y="2637118"/>
          <a:ext cx="2238965" cy="2238965"/>
        </a:xfrm>
        <a:prstGeom prst="pieWedg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en-US" sz="2300" kern="1200" dirty="0">
              <a:latin typeface="Cambria" panose="02040503050406030204" pitchFamily="18" charset="0"/>
            </a:rPr>
            <a:t>Incidental</a:t>
          </a:r>
        </a:p>
      </dsp:txBody>
      <dsp:txXfrm rot="5400000">
        <a:off x="2863145" y="2637118"/>
        <a:ext cx="1583187" cy="1583187"/>
      </dsp:txXfrm>
    </dsp:sp>
    <dsp:sp modelId="{DD465A10-090A-4770-A9DB-0E8105183D63}">
      <dsp:nvSpPr>
        <dsp:cNvPr id="0" name=""/>
        <dsp:cNvSpPr/>
      </dsp:nvSpPr>
      <dsp:spPr>
        <a:xfrm>
          <a:off x="4111522" y="2120036"/>
          <a:ext cx="773037" cy="672206"/>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FBCA8B2-09EA-4F29-8B53-411B42241A29}">
      <dsp:nvSpPr>
        <dsp:cNvPr id="0" name=""/>
        <dsp:cNvSpPr/>
      </dsp:nvSpPr>
      <dsp:spPr>
        <a:xfrm rot="10800000">
          <a:off x="4111522" y="2378577"/>
          <a:ext cx="773037" cy="672206"/>
        </a:xfrm>
        <a:prstGeom prst="circular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7"/>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7"/>
          </a:xfrm>
          <a:prstGeom prst="rect">
            <a:avLst/>
          </a:prstGeom>
        </p:spPr>
        <p:txBody>
          <a:bodyPr vert="horz" lIns="91440" tIns="45720" rIns="91440" bIns="45720" rtlCol="0"/>
          <a:lstStyle>
            <a:lvl1pPr algn="r">
              <a:defRPr sz="1200"/>
            </a:lvl1pPr>
          </a:lstStyle>
          <a:p>
            <a:fld id="{50FA3A7F-ADE4-4E93-BF5D-0B8FA52FDCD8}" type="datetimeFigureOut">
              <a:rPr lang="en-US" smtClean="0"/>
              <a:t>4/9/2018</a:t>
            </a:fld>
            <a:endParaRPr lang="en-US" dirty="0"/>
          </a:p>
        </p:txBody>
      </p:sp>
      <p:sp>
        <p:nvSpPr>
          <p:cNvPr id="4" name="Slide Image Placeholder 3"/>
          <p:cNvSpPr>
            <a:spLocks noGrp="1" noRot="1" noChangeAspect="1"/>
          </p:cNvSpPr>
          <p:nvPr>
            <p:ph type="sldImg" idx="2"/>
          </p:nvPr>
        </p:nvSpPr>
        <p:spPr>
          <a:xfrm>
            <a:off x="1427163" y="1154113"/>
            <a:ext cx="4156075" cy="311626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1440" tIns="45720" rIns="91440" bIns="45720" rtlCol="0" anchor="b"/>
          <a:lstStyle>
            <a:lvl1pPr algn="r">
              <a:defRPr sz="1200"/>
            </a:lvl1pPr>
          </a:lstStyle>
          <a:p>
            <a:fld id="{6F6DC81E-8E2D-45DD-B031-E25987E33A31}" type="slidenum">
              <a:rPr lang="en-US" smtClean="0"/>
              <a:t>‹#›</a:t>
            </a:fld>
            <a:endParaRPr lang="en-US" dirty="0"/>
          </a:p>
        </p:txBody>
      </p:sp>
    </p:spTree>
    <p:extLst>
      <p:ext uri="{BB962C8B-B14F-4D97-AF65-F5344CB8AC3E}">
        <p14:creationId xmlns:p14="http://schemas.microsoft.com/office/powerpoint/2010/main" val="31119234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a:t>
            </a:r>
            <a:r>
              <a:rPr lang="en-US" baseline="0" dirty="0"/>
              <a:t> clinical teaching at ETSU.  Your willingness to support the college of Nursing through provision of time and expertise supports our mission to facilitate the health of the community through excellence and innovation in nursing education, research, scholarship, creative activity, services, and practice.  </a:t>
            </a:r>
          </a:p>
          <a:p>
            <a:endParaRPr lang="en-US" baseline="0" dirty="0"/>
          </a:p>
          <a:p>
            <a:r>
              <a:rPr lang="en-US" baseline="0" dirty="0"/>
              <a:t>The faculty thanks you and wishes to support you while you volunteer as a clinical preceptor.   The purpose of this orientation is to provide direction for you in your preceptor role.  </a:t>
            </a:r>
          </a:p>
          <a:p>
            <a:endParaRPr lang="en-US" baseline="0" dirty="0"/>
          </a:p>
          <a:p>
            <a:r>
              <a:rPr lang="en-US" baseline="0" dirty="0"/>
              <a:t>A complete preceptor orientation handbook can be printed for your reference at the website listed on this page.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6F6DC81E-8E2D-45DD-B031-E25987E33A31}" type="slidenum">
              <a:rPr lang="en-US" smtClean="0"/>
              <a:t>1</a:t>
            </a:fld>
            <a:endParaRPr lang="en-US" dirty="0"/>
          </a:p>
        </p:txBody>
      </p:sp>
    </p:spTree>
    <p:extLst>
      <p:ext uri="{BB962C8B-B14F-4D97-AF65-F5344CB8AC3E}">
        <p14:creationId xmlns:p14="http://schemas.microsoft.com/office/powerpoint/2010/main" val="2040638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Prior to enrolling in the clinical courses, students complete simulation-based learning coursework to begin the process of skill acquisition. Skills include psychomotor skills (tasks), professional and therapeutic interpersonal skills (communication), and organizational skills (emotional intelligence, teamwork, and collaboration). Each course builds on skills achieved in previous courses, and students are accountable for sustaining and advancing their learning. The simulation learning center is available for students to return and polish their skills as appropriate. </a:t>
            </a:r>
          </a:p>
        </p:txBody>
      </p:sp>
      <p:sp>
        <p:nvSpPr>
          <p:cNvPr id="4" name="Slide Number Placeholder 3"/>
          <p:cNvSpPr>
            <a:spLocks noGrp="1"/>
          </p:cNvSpPr>
          <p:nvPr>
            <p:ph type="sldNum" sz="quarter" idx="10"/>
          </p:nvPr>
        </p:nvSpPr>
        <p:spPr/>
        <p:txBody>
          <a:bodyPr/>
          <a:lstStyle/>
          <a:p>
            <a:fld id="{6F6DC81E-8E2D-45DD-B031-E25987E33A31}" type="slidenum">
              <a:rPr lang="en-US" smtClean="0"/>
              <a:t>20</a:t>
            </a:fld>
            <a:endParaRPr lang="en-US" dirty="0"/>
          </a:p>
        </p:txBody>
      </p:sp>
    </p:spTree>
    <p:extLst>
      <p:ext uri="{BB962C8B-B14F-4D97-AF65-F5344CB8AC3E}">
        <p14:creationId xmlns:p14="http://schemas.microsoft.com/office/powerpoint/2010/main" val="19958225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72B1533-CE55-4059-98A0-965CC626DCF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535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C81E-8E2D-45DD-B031-E25987E33A31}" type="slidenum">
              <a:rPr lang="en-US" smtClean="0"/>
              <a:t>3</a:t>
            </a:fld>
            <a:endParaRPr lang="en-US" dirty="0"/>
          </a:p>
        </p:txBody>
      </p:sp>
    </p:spTree>
    <p:extLst>
      <p:ext uri="{BB962C8B-B14F-4D97-AF65-F5344CB8AC3E}">
        <p14:creationId xmlns:p14="http://schemas.microsoft.com/office/powerpoint/2010/main" val="2879295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C81E-8E2D-45DD-B031-E25987E33A31}" type="slidenum">
              <a:rPr lang="en-US" smtClean="0"/>
              <a:t>4</a:t>
            </a:fld>
            <a:endParaRPr lang="en-US" dirty="0"/>
          </a:p>
        </p:txBody>
      </p:sp>
    </p:spTree>
    <p:extLst>
      <p:ext uri="{BB962C8B-B14F-4D97-AF65-F5344CB8AC3E}">
        <p14:creationId xmlns:p14="http://schemas.microsoft.com/office/powerpoint/2010/main" val="9212189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C81E-8E2D-45DD-B031-E25987E33A31}" type="slidenum">
              <a:rPr lang="en-US" smtClean="0"/>
              <a:t>5</a:t>
            </a:fld>
            <a:endParaRPr lang="en-US" dirty="0"/>
          </a:p>
        </p:txBody>
      </p:sp>
    </p:spTree>
    <p:extLst>
      <p:ext uri="{BB962C8B-B14F-4D97-AF65-F5344CB8AC3E}">
        <p14:creationId xmlns:p14="http://schemas.microsoft.com/office/powerpoint/2010/main" val="41198634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preceptor orientation handbook discusses</a:t>
            </a:r>
            <a:r>
              <a:rPr lang="en-US" baseline="0" dirty="0"/>
              <a:t> the regulations of registered nurses and the ana code of ethics</a:t>
            </a:r>
            <a:endParaRPr lang="en-US" dirty="0"/>
          </a:p>
        </p:txBody>
      </p:sp>
      <p:sp>
        <p:nvSpPr>
          <p:cNvPr id="4" name="Slide Number Placeholder 3"/>
          <p:cNvSpPr>
            <a:spLocks noGrp="1"/>
          </p:cNvSpPr>
          <p:nvPr>
            <p:ph type="sldNum" sz="quarter" idx="10"/>
          </p:nvPr>
        </p:nvSpPr>
        <p:spPr/>
        <p:txBody>
          <a:bodyPr/>
          <a:lstStyle/>
          <a:p>
            <a:fld id="{6F6DC81E-8E2D-45DD-B031-E25987E33A31}" type="slidenum">
              <a:rPr lang="en-US" smtClean="0"/>
              <a:t>7</a:t>
            </a:fld>
            <a:endParaRPr lang="en-US" dirty="0"/>
          </a:p>
        </p:txBody>
      </p:sp>
    </p:spTree>
    <p:extLst>
      <p:ext uri="{BB962C8B-B14F-4D97-AF65-F5344CB8AC3E}">
        <p14:creationId xmlns:p14="http://schemas.microsoft.com/office/powerpoint/2010/main" val="2643994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C81E-8E2D-45DD-B031-E25987E33A31}" type="slidenum">
              <a:rPr lang="en-US" smtClean="0"/>
              <a:t>9</a:t>
            </a:fld>
            <a:endParaRPr lang="en-US" dirty="0"/>
          </a:p>
        </p:txBody>
      </p:sp>
    </p:spTree>
    <p:extLst>
      <p:ext uri="{BB962C8B-B14F-4D97-AF65-F5344CB8AC3E}">
        <p14:creationId xmlns:p14="http://schemas.microsoft.com/office/powerpoint/2010/main" val="3146291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positive public relations with the units/agencies. k. Sends acknowledgments of appreciation to each unit/agency at the end of the semester. </a:t>
            </a:r>
          </a:p>
        </p:txBody>
      </p:sp>
      <p:sp>
        <p:nvSpPr>
          <p:cNvPr id="4" name="Slide Number Placeholder 3"/>
          <p:cNvSpPr>
            <a:spLocks noGrp="1"/>
          </p:cNvSpPr>
          <p:nvPr>
            <p:ph type="sldNum" sz="quarter" idx="10"/>
          </p:nvPr>
        </p:nvSpPr>
        <p:spPr/>
        <p:txBody>
          <a:bodyPr/>
          <a:lstStyle/>
          <a:p>
            <a:fld id="{6F6DC81E-8E2D-45DD-B031-E25987E33A31}" type="slidenum">
              <a:rPr lang="en-US" smtClean="0"/>
              <a:t>14</a:t>
            </a:fld>
            <a:endParaRPr lang="en-US" dirty="0"/>
          </a:p>
        </p:txBody>
      </p:sp>
    </p:spTree>
    <p:extLst>
      <p:ext uri="{BB962C8B-B14F-4D97-AF65-F5344CB8AC3E}">
        <p14:creationId xmlns:p14="http://schemas.microsoft.com/office/powerpoint/2010/main" val="351933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F6DC81E-8E2D-45DD-B031-E25987E33A31}" type="slidenum">
              <a:rPr lang="en-US" smtClean="0"/>
              <a:t>18</a:t>
            </a:fld>
            <a:endParaRPr lang="en-US" dirty="0"/>
          </a:p>
        </p:txBody>
      </p:sp>
    </p:spTree>
    <p:extLst>
      <p:ext uri="{BB962C8B-B14F-4D97-AF65-F5344CB8AC3E}">
        <p14:creationId xmlns:p14="http://schemas.microsoft.com/office/powerpoint/2010/main" val="32519414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clinical faculty (undergraduate). </a:t>
            </a:r>
          </a:p>
        </p:txBody>
      </p:sp>
      <p:sp>
        <p:nvSpPr>
          <p:cNvPr id="4" name="Slide Number Placeholder 3"/>
          <p:cNvSpPr>
            <a:spLocks noGrp="1"/>
          </p:cNvSpPr>
          <p:nvPr>
            <p:ph type="sldNum" sz="quarter" idx="10"/>
          </p:nvPr>
        </p:nvSpPr>
        <p:spPr/>
        <p:txBody>
          <a:bodyPr/>
          <a:lstStyle/>
          <a:p>
            <a:fld id="{6F6DC81E-8E2D-45DD-B031-E25987E33A31}" type="slidenum">
              <a:rPr lang="en-US" smtClean="0"/>
              <a:t>19</a:t>
            </a:fld>
            <a:endParaRPr lang="en-US" dirty="0"/>
          </a:p>
        </p:txBody>
      </p:sp>
    </p:spTree>
    <p:extLst>
      <p:ext uri="{BB962C8B-B14F-4D97-AF65-F5344CB8AC3E}">
        <p14:creationId xmlns:p14="http://schemas.microsoft.com/office/powerpoint/2010/main" val="13784710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8" name="Picture 7" descr="ETSU_h_123 282.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202316" y="251591"/>
            <a:ext cx="3644244" cy="778219"/>
          </a:xfrm>
          <a:prstGeom prst="rect">
            <a:avLst/>
          </a:prstGeom>
        </p:spPr>
      </p:pic>
    </p:spTree>
    <p:extLst>
      <p:ext uri="{BB962C8B-B14F-4D97-AF65-F5344CB8AC3E}">
        <p14:creationId xmlns:p14="http://schemas.microsoft.com/office/powerpoint/2010/main" val="3633390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4416"/>
            <a:ext cx="8229600" cy="1143000"/>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descr="ETSU long gol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827" y="6281537"/>
            <a:ext cx="2386022" cy="417112"/>
          </a:xfrm>
          <a:prstGeom prst="rect">
            <a:avLst/>
          </a:prstGeom>
        </p:spPr>
      </p:pic>
    </p:spTree>
    <p:extLst>
      <p:ext uri="{BB962C8B-B14F-4D97-AF65-F5344CB8AC3E}">
        <p14:creationId xmlns:p14="http://schemas.microsoft.com/office/powerpoint/2010/main" val="3520357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7510"/>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44307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44307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descr="ETSU long gol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827" y="6281537"/>
            <a:ext cx="2386022" cy="417112"/>
          </a:xfrm>
          <a:prstGeom prst="rect">
            <a:avLst/>
          </a:prstGeom>
        </p:spPr>
      </p:pic>
    </p:spTree>
    <p:extLst>
      <p:ext uri="{BB962C8B-B14F-4D97-AF65-F5344CB8AC3E}">
        <p14:creationId xmlns:p14="http://schemas.microsoft.com/office/powerpoint/2010/main" val="29416635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17510"/>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91079"/>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030841"/>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391079"/>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030841"/>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descr="ETSU long gol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827" y="6281537"/>
            <a:ext cx="2386022" cy="417112"/>
          </a:xfrm>
          <a:prstGeom prst="rect">
            <a:avLst/>
          </a:prstGeom>
        </p:spPr>
      </p:pic>
    </p:spTree>
    <p:extLst>
      <p:ext uri="{BB962C8B-B14F-4D97-AF65-F5344CB8AC3E}">
        <p14:creationId xmlns:p14="http://schemas.microsoft.com/office/powerpoint/2010/main" val="3806446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04416"/>
            <a:ext cx="8229600" cy="1143000"/>
          </a:xfrm>
        </p:spPr>
        <p:txBody>
          <a:bodyPr/>
          <a:lstStyle/>
          <a:p>
            <a:r>
              <a:rPr lang="en-US" dirty="0"/>
              <a:t>Click to edit Master title style</a:t>
            </a:r>
          </a:p>
        </p:txBody>
      </p:sp>
      <p:pic>
        <p:nvPicPr>
          <p:cNvPr id="7" name="Picture 6" descr="ETSU long gol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827" y="6281537"/>
            <a:ext cx="2386022" cy="417112"/>
          </a:xfrm>
          <a:prstGeom prst="rect">
            <a:avLst/>
          </a:prstGeom>
        </p:spPr>
      </p:pic>
    </p:spTree>
    <p:extLst>
      <p:ext uri="{BB962C8B-B14F-4D97-AF65-F5344CB8AC3E}">
        <p14:creationId xmlns:p14="http://schemas.microsoft.com/office/powerpoint/2010/main" val="402619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6" name="Picture 5" descr="ETSU long gol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827" y="6281537"/>
            <a:ext cx="2386022" cy="417112"/>
          </a:xfrm>
          <a:prstGeom prst="rect">
            <a:avLst/>
          </a:prstGeom>
        </p:spPr>
      </p:pic>
    </p:spTree>
    <p:extLst>
      <p:ext uri="{BB962C8B-B14F-4D97-AF65-F5344CB8AC3E}">
        <p14:creationId xmlns:p14="http://schemas.microsoft.com/office/powerpoint/2010/main" val="603827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9" name="Picture 8" descr="ETSU long gol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827" y="6281537"/>
            <a:ext cx="2386022" cy="417112"/>
          </a:xfrm>
          <a:prstGeom prst="rect">
            <a:avLst/>
          </a:prstGeom>
        </p:spPr>
      </p:pic>
    </p:spTree>
    <p:extLst>
      <p:ext uri="{BB962C8B-B14F-4D97-AF65-F5344CB8AC3E}">
        <p14:creationId xmlns:p14="http://schemas.microsoft.com/office/powerpoint/2010/main" val="16703122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4682754"/>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94929"/>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49492"/>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pic>
        <p:nvPicPr>
          <p:cNvPr id="8" name="Picture 7" descr="ETSU long gold.ep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83827" y="6281537"/>
            <a:ext cx="2386022" cy="417112"/>
          </a:xfrm>
          <a:prstGeom prst="rect">
            <a:avLst/>
          </a:prstGeom>
        </p:spPr>
      </p:pic>
    </p:spTree>
    <p:extLst>
      <p:ext uri="{BB962C8B-B14F-4D97-AF65-F5344CB8AC3E}">
        <p14:creationId xmlns:p14="http://schemas.microsoft.com/office/powerpoint/2010/main" val="3745274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A6C5EB-4EDA-DA43-898B-88CCBEED195B}" type="datetimeFigureOut">
              <a:rPr lang="en-US" smtClean="0"/>
              <a:t>4/9/2018</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4B6CFE-88AD-5F42-9D2D-229388E73D88}" type="slidenum">
              <a:rPr lang="en-US" smtClean="0"/>
              <a:t>‹#›</a:t>
            </a:fld>
            <a:endParaRPr lang="en-US" dirty="0"/>
          </a:p>
        </p:txBody>
      </p:sp>
    </p:spTree>
    <p:extLst>
      <p:ext uri="{BB962C8B-B14F-4D97-AF65-F5344CB8AC3E}">
        <p14:creationId xmlns:p14="http://schemas.microsoft.com/office/powerpoint/2010/main" val="20961844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tsu.edu/nursing/documents/preceptor_orientation_handbook.pdf"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g"/><Relationship Id="rId4" Type="http://schemas.openxmlformats.org/officeDocument/2006/relationships/image" Target="../media/image11.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hyperlink" Target="mailto:nursing@etsu.edu?Subject=" TargetMode="External"/><Relationship Id="rId2" Type="http://schemas.openxmlformats.org/officeDocument/2006/relationships/hyperlink" Target="http://www.etsu.edu/nursing/about/faculty/default.php"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etsu.edu/nursing/default.php"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hyperlink" Target="http://www.personal.psu.edu/bxb11/LSI/LSI.htm#ShowResults"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5.xml"/><Relationship Id="rId1" Type="http://schemas.openxmlformats.org/officeDocument/2006/relationships/video" Target="https://www.youtube.com/embed/hmKvei3thwQ"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vimeo.com/118248476" TargetMode="External"/><Relationship Id="rId2" Type="http://schemas.openxmlformats.org/officeDocument/2006/relationships/hyperlink" Target="https://vimeo.com/118248470" TargetMode="External"/><Relationship Id="rId1" Type="http://schemas.openxmlformats.org/officeDocument/2006/relationships/slideLayout" Target="../slideLayouts/slideLayout5.xml"/><Relationship Id="rId6" Type="http://schemas.openxmlformats.org/officeDocument/2006/relationships/hyperlink" Target="https://vimeo.com/151705946" TargetMode="External"/><Relationship Id="rId5" Type="http://schemas.openxmlformats.org/officeDocument/2006/relationships/hyperlink" Target="https://vimeo.com/153056353" TargetMode="External"/><Relationship Id="rId4" Type="http://schemas.openxmlformats.org/officeDocument/2006/relationships/hyperlink" Target="https://vimeo.com/118248471"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www.etsu.edu/nursing/preceptor/preceptor_resources.php" TargetMode="External"/><Relationship Id="rId2" Type="http://schemas.openxmlformats.org/officeDocument/2006/relationships/hyperlink" Target="http://www.etsu.edu/nursing/documents/preceptor_orientation_handbook.pdf" TargetMode="External"/><Relationship Id="rId1" Type="http://schemas.openxmlformats.org/officeDocument/2006/relationships/slideLayout" Target="../slideLayouts/slideLayout3.xml"/><Relationship Id="rId4" Type="http://schemas.openxmlformats.org/officeDocument/2006/relationships/hyperlink" Target="mailto:bodomn@etsu.edu"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s://www.hhs.gov/hipaa/index.html" TargetMode="External"/><Relationship Id="rId13" Type="http://schemas.openxmlformats.org/officeDocument/2006/relationships/hyperlink" Target="http://www.personal.psu.edu/bxb11/LSI/LSI.htm#ShowResults" TargetMode="External"/><Relationship Id="rId18" Type="http://schemas.openxmlformats.org/officeDocument/2006/relationships/hyperlink" Target="http://qsen.org/competencies/" TargetMode="External"/><Relationship Id="rId3" Type="http://schemas.openxmlformats.org/officeDocument/2006/relationships/hyperlink" Target="https://www.cms.gov/Medicare/Quality-Initiatives-Patient-Assessment-Instruments/QualityMeasures/Core-Measures.html" TargetMode="External"/><Relationship Id="rId7" Type="http://schemas.openxmlformats.org/officeDocument/2006/relationships/hyperlink" Target="https://www.gapna.org/resources/toolkit-gerontology-resources-advanced-practice-nurses" TargetMode="External"/><Relationship Id="rId12" Type="http://schemas.openxmlformats.org/officeDocument/2006/relationships/hyperlink" Target="http://www.learning-theories.com/" TargetMode="External"/><Relationship Id="rId17" Type="http://schemas.openxmlformats.org/officeDocument/2006/relationships/hyperlink" Target="http://www.preceptoracademy.com/" TargetMode="External"/><Relationship Id="rId2" Type="http://schemas.openxmlformats.org/officeDocument/2006/relationships/hyperlink" Target="http://www.aacnnursing.org/Academic-Practice-Partnerships" TargetMode="External"/><Relationship Id="rId16" Type="http://schemas.openxmlformats.org/officeDocument/2006/relationships/hyperlink" Target="http://nursing.unc.edu/files/2012/11/ccm3_030611.pdf" TargetMode="External"/><Relationship Id="rId20" Type="http://schemas.openxmlformats.org/officeDocument/2006/relationships/hyperlink" Target="http://www.bphc.hrsa.gov/datareporting/reporting/index.html" TargetMode="External"/><Relationship Id="rId1" Type="http://schemas.openxmlformats.org/officeDocument/2006/relationships/slideLayout" Target="../slideLayouts/slideLayout5.xml"/><Relationship Id="rId6" Type="http://schemas.openxmlformats.org/officeDocument/2006/relationships/hyperlink" Target="http://www.etsu.edu/nursing/learning_recourses/condocuments.php" TargetMode="External"/><Relationship Id="rId11" Type="http://schemas.openxmlformats.org/officeDocument/2006/relationships/hyperlink" Target="https://www.jointcommission.org/" TargetMode="External"/><Relationship Id="rId5" Type="http://schemas.openxmlformats.org/officeDocument/2006/relationships/hyperlink" Target="http://www.etsu.edu/nursing/default.php" TargetMode="External"/><Relationship Id="rId15" Type="http://schemas.openxmlformats.org/officeDocument/2006/relationships/hyperlink" Target="http://www.nonpf.org/?page=PreceptorPortal_Main" TargetMode="External"/><Relationship Id="rId10" Type="http://schemas.openxmlformats.org/officeDocument/2006/relationships/hyperlink" Target="https://nebula.wsimg.com/2f68a39520b03336b41038c370497473?AccessKeyId=DC06780E69ED19E2B3A5&amp;disposition=0&amp;alloworigin=1" TargetMode="External"/><Relationship Id="rId19" Type="http://schemas.openxmlformats.org/officeDocument/2006/relationships/hyperlink" Target="http://www.healthworkforceta.org/resources/po-resource-center/rapid-cycle-quality-improvement-resource-guide/" TargetMode="External"/><Relationship Id="rId4" Type="http://schemas.openxmlformats.org/officeDocument/2006/relationships/hyperlink" Target="http://www.aacnnursing.org/DNP/DNP-Essentials" TargetMode="External"/><Relationship Id="rId9" Type="http://schemas.openxmlformats.org/officeDocument/2006/relationships/hyperlink" Target="http://www.ncqa.org/HEDISQualityMeasurement/HEDISMeasures/HEDIS2015.aspx" TargetMode="External"/><Relationship Id="rId14" Type="http://schemas.openxmlformats.org/officeDocument/2006/relationships/hyperlink" Target="http://www.nonpf.org/?page=14"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hyperlink" Target="http://www.etsu.edu/nursing/about/faculty/default.php" TargetMode="External"/><Relationship Id="rId2" Type="http://schemas.openxmlformats.org/officeDocument/2006/relationships/hyperlink" Target="mailto:nursing@etsu.edu?Subject=" TargetMode="Externa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hyperlink" Target="http://www.nursingworld.org/nursingstandards" TargetMode="External"/><Relationship Id="rId2" Type="http://schemas.openxmlformats.org/officeDocument/2006/relationships/hyperlink" Target="http://www.nursingworld.org/codeofethics" TargetMode="External"/><Relationship Id="rId1" Type="http://schemas.openxmlformats.org/officeDocument/2006/relationships/slideLayout" Target="../slideLayouts/slideLayout5.xml"/><Relationship Id="rId5" Type="http://schemas.openxmlformats.org/officeDocument/2006/relationships/hyperlink" Target="http://www.businessballs.com/vaklearningstylestest.htm#authorship-referencing" TargetMode="External"/><Relationship Id="rId4" Type="http://schemas.openxmlformats.org/officeDocument/2006/relationships/hyperlink" Target="http://www.nursingworld.org/MainMenuCategories/EthicsStandards/Resources/Ethics-Definitions.pdf"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nursing.umn.edu/outreach/clinical-preceptors/general-preceptor-information/preceptor-faculty-and-student-roles-and-responsibilities" TargetMode="External"/><Relationship Id="rId2" Type="http://schemas.openxmlformats.org/officeDocument/2006/relationships/hyperlink" Target="https://www.ualberta.ca/nursing/about" TargetMode="External"/><Relationship Id="rId1" Type="http://schemas.openxmlformats.org/officeDocument/2006/relationships/slideLayout" Target="../slideLayouts/slideLayout5.xml"/><Relationship Id="rId5" Type="http://schemas.openxmlformats.org/officeDocument/2006/relationships/hyperlink" Target="http://www.medscape.com/viewarticle/763438" TargetMode="External"/><Relationship Id="rId4" Type="http://schemas.openxmlformats.org/officeDocument/2006/relationships/hyperlink" Target="http://onlinenursing.wilkes.edu/nurse-preceptor-vital-rol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9"/>
          <p:cNvSpPr txBox="1">
            <a:spLocks noChangeArrowheads="1"/>
          </p:cNvSpPr>
          <p:nvPr/>
        </p:nvSpPr>
        <p:spPr bwMode="auto">
          <a:xfrm>
            <a:off x="3111690" y="2183513"/>
            <a:ext cx="6032311" cy="15696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r>
              <a:rPr lang="en-US" sz="4000" dirty="0">
                <a:solidFill>
                  <a:schemeClr val="bg1"/>
                </a:solidFill>
                <a:latin typeface="Cambria" panose="02040503050406030204" pitchFamily="18" charset="0"/>
                <a:cs typeface="Minion Pro"/>
              </a:rPr>
              <a:t>Overview of Preceptorship</a:t>
            </a:r>
          </a:p>
          <a:p>
            <a:r>
              <a:rPr lang="en-US" sz="2400" dirty="0">
                <a:solidFill>
                  <a:schemeClr val="bg1"/>
                </a:solidFill>
                <a:latin typeface="Cambria" panose="02040503050406030204" pitchFamily="18" charset="0"/>
                <a:cs typeface="Minion Pro"/>
              </a:rPr>
              <a:t>A Meaningful Leadership Experience</a:t>
            </a:r>
          </a:p>
          <a:p>
            <a:endParaRPr lang="en-US" sz="1400" dirty="0">
              <a:solidFill>
                <a:schemeClr val="bg1"/>
              </a:solidFill>
              <a:latin typeface="Cambria" panose="02040503050406030204" pitchFamily="18" charset="0"/>
              <a:cs typeface="Minion Pro"/>
            </a:endParaRPr>
          </a:p>
          <a:p>
            <a:r>
              <a:rPr lang="en-US" dirty="0">
                <a:solidFill>
                  <a:schemeClr val="bg1"/>
                </a:solidFill>
                <a:latin typeface="Cambria" panose="02040503050406030204" pitchFamily="18" charset="0"/>
                <a:cs typeface="Minion Pro"/>
              </a:rPr>
              <a:t>Presented by: College of Nursing Faculty</a:t>
            </a:r>
          </a:p>
        </p:txBody>
      </p:sp>
      <p:sp>
        <p:nvSpPr>
          <p:cNvPr id="2" name="TextBox 1">
            <a:hlinkClick r:id="rId3"/>
          </p:cNvPr>
          <p:cNvSpPr txBox="1"/>
          <p:nvPr/>
        </p:nvSpPr>
        <p:spPr>
          <a:xfrm>
            <a:off x="5559552" y="6236208"/>
            <a:ext cx="3310128" cy="369332"/>
          </a:xfrm>
          <a:prstGeom prst="rect">
            <a:avLst/>
          </a:prstGeom>
          <a:noFill/>
        </p:spPr>
        <p:txBody>
          <a:bodyPr wrap="square" rtlCol="0">
            <a:spAutoFit/>
          </a:bodyPr>
          <a:lstStyle/>
          <a:p>
            <a:r>
              <a:rPr lang="en-US" dirty="0">
                <a:hlinkClick r:id="rId3"/>
              </a:rPr>
              <a:t>Preceptor Orientation Handbook</a:t>
            </a:r>
            <a:endParaRPr lang="en-US" dirty="0"/>
          </a:p>
        </p:txBody>
      </p:sp>
    </p:spTree>
    <p:extLst>
      <p:ext uri="{BB962C8B-B14F-4D97-AF65-F5344CB8AC3E}">
        <p14:creationId xmlns:p14="http://schemas.microsoft.com/office/powerpoint/2010/main" val="13268193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p:cNvSpPr/>
          <p:nvPr/>
        </p:nvSpPr>
        <p:spPr>
          <a:xfrm>
            <a:off x="5039572" y="1128249"/>
            <a:ext cx="4150097" cy="3777176"/>
          </a:xfrm>
          <a:prstGeom prst="ellipse">
            <a:avLst/>
          </a:prstGeom>
          <a:solidFill>
            <a:schemeClr val="accent5">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Oval 5"/>
          <p:cNvSpPr/>
          <p:nvPr/>
        </p:nvSpPr>
        <p:spPr>
          <a:xfrm rot="18809860">
            <a:off x="51545" y="1099770"/>
            <a:ext cx="3866177" cy="3969249"/>
          </a:xfrm>
          <a:prstGeom prst="ellipse">
            <a:avLst/>
          </a:prstGeom>
          <a:solidFill>
            <a:srgbClr val="FFFF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13917" y="-14751"/>
            <a:ext cx="8229600" cy="1143000"/>
          </a:xfrm>
        </p:spPr>
        <p:txBody>
          <a:bodyPr/>
          <a:lstStyle/>
          <a:p>
            <a:r>
              <a:rPr lang="en-US" dirty="0">
                <a:latin typeface="Cambria" panose="02040503050406030204" pitchFamily="18" charset="0"/>
              </a:rPr>
              <a:t>Preceptorship Triad</a:t>
            </a:r>
          </a:p>
        </p:txBody>
      </p:sp>
      <p:sp>
        <p:nvSpPr>
          <p:cNvPr id="3" name="TextBox 2"/>
          <p:cNvSpPr txBox="1"/>
          <p:nvPr/>
        </p:nvSpPr>
        <p:spPr>
          <a:xfrm>
            <a:off x="322564" y="1906019"/>
            <a:ext cx="3443587" cy="2677656"/>
          </a:xfrm>
          <a:prstGeom prst="rect">
            <a:avLst/>
          </a:prstGeom>
          <a:noFill/>
        </p:spPr>
        <p:txBody>
          <a:bodyPr wrap="square" rtlCol="0">
            <a:spAutoFit/>
          </a:bodyPr>
          <a:lstStyle/>
          <a:p>
            <a:r>
              <a:rPr lang="en-US" sz="1400" b="1" dirty="0">
                <a:latin typeface="+mj-lt"/>
              </a:rPr>
              <a:t>Nursing Preceptor: A nurse who teaches and educates in the clinical or practice setting. The nurse preceptor serves the following roles: </a:t>
            </a:r>
          </a:p>
          <a:p>
            <a:pPr marL="285750" indent="-285750">
              <a:buFont typeface="Arial" panose="020B0604020202020204" pitchFamily="34" charset="0"/>
              <a:buChar char="•"/>
            </a:pPr>
            <a:r>
              <a:rPr lang="en-US" sz="1400" b="1" dirty="0">
                <a:latin typeface="+mj-lt"/>
              </a:rPr>
              <a:t>Role model</a:t>
            </a:r>
          </a:p>
          <a:p>
            <a:pPr marL="285750" indent="-285750">
              <a:buFont typeface="Arial" panose="020B0604020202020204" pitchFamily="34" charset="0"/>
              <a:buChar char="•"/>
            </a:pPr>
            <a:r>
              <a:rPr lang="en-US" sz="1400" b="1" dirty="0">
                <a:latin typeface="+mj-lt"/>
              </a:rPr>
              <a:t>Teacher</a:t>
            </a:r>
          </a:p>
          <a:p>
            <a:pPr marL="285750" indent="-285750">
              <a:buFont typeface="Arial" panose="020B0604020202020204" pitchFamily="34" charset="0"/>
              <a:buChar char="•"/>
            </a:pPr>
            <a:r>
              <a:rPr lang="en-US" sz="1400" b="1" dirty="0">
                <a:latin typeface="+mj-lt"/>
              </a:rPr>
              <a:t>Facilitator</a:t>
            </a:r>
          </a:p>
          <a:p>
            <a:pPr marL="285750" indent="-285750">
              <a:buFont typeface="Arial" panose="020B0604020202020204" pitchFamily="34" charset="0"/>
              <a:buChar char="•"/>
            </a:pPr>
            <a:r>
              <a:rPr lang="en-US" sz="1400" b="1" dirty="0">
                <a:latin typeface="+mj-lt"/>
              </a:rPr>
              <a:t>Guide</a:t>
            </a:r>
          </a:p>
          <a:p>
            <a:pPr marL="285750" indent="-285750">
              <a:buFont typeface="Arial" panose="020B0604020202020204" pitchFamily="34" charset="0"/>
              <a:buChar char="•"/>
            </a:pPr>
            <a:r>
              <a:rPr lang="en-US" sz="1400" b="1" dirty="0">
                <a:latin typeface="+mj-lt"/>
              </a:rPr>
              <a:t>Evaluator</a:t>
            </a:r>
          </a:p>
          <a:p>
            <a:pPr marL="285750" indent="-285750">
              <a:buFont typeface="Arial" panose="020B0604020202020204" pitchFamily="34" charset="0"/>
              <a:buChar char="•"/>
            </a:pPr>
            <a:r>
              <a:rPr lang="en-US" sz="1400" b="1" dirty="0">
                <a:latin typeface="+mj-lt"/>
              </a:rPr>
              <a:t>Safety net</a:t>
            </a:r>
          </a:p>
          <a:p>
            <a:pPr marL="285750" indent="-285750">
              <a:buFont typeface="Arial" panose="020B0604020202020204" pitchFamily="34" charset="0"/>
              <a:buChar char="•"/>
            </a:pPr>
            <a:r>
              <a:rPr lang="en-US" sz="1400" b="1" dirty="0">
                <a:latin typeface="+mj-lt"/>
              </a:rPr>
              <a:t>Being authentic</a:t>
            </a:r>
          </a:p>
          <a:p>
            <a:r>
              <a:rPr lang="en-US" sz="1400" dirty="0"/>
              <a:t> </a:t>
            </a:r>
          </a:p>
        </p:txBody>
      </p:sp>
      <p:sp>
        <p:nvSpPr>
          <p:cNvPr id="4" name="TextBox 3"/>
          <p:cNvSpPr txBox="1"/>
          <p:nvPr/>
        </p:nvSpPr>
        <p:spPr>
          <a:xfrm>
            <a:off x="5840370" y="1566983"/>
            <a:ext cx="2974846" cy="3108543"/>
          </a:xfrm>
          <a:prstGeom prst="rect">
            <a:avLst/>
          </a:prstGeom>
          <a:noFill/>
        </p:spPr>
        <p:txBody>
          <a:bodyPr wrap="square" rtlCol="0">
            <a:spAutoFit/>
          </a:bodyPr>
          <a:lstStyle/>
          <a:p>
            <a:r>
              <a:rPr lang="en-US" sz="1400" b="1" dirty="0">
                <a:latin typeface="+mj-lt"/>
              </a:rPr>
              <a:t>Nursing Faculty : A nurse instructor that teaches and serves in a university or college setting. </a:t>
            </a:r>
          </a:p>
          <a:p>
            <a:r>
              <a:rPr lang="en-US" sz="1400" b="1" dirty="0">
                <a:latin typeface="+mj-lt"/>
              </a:rPr>
              <a:t>The nurse faculty serves the following roles: </a:t>
            </a:r>
          </a:p>
          <a:p>
            <a:pPr marL="285750" indent="-285750">
              <a:buFont typeface="Arial" panose="020B0604020202020204" pitchFamily="34" charset="0"/>
              <a:buChar char="•"/>
            </a:pPr>
            <a:r>
              <a:rPr lang="en-US" sz="1400" b="1" dirty="0">
                <a:latin typeface="+mj-lt"/>
              </a:rPr>
              <a:t>Facilitator of clinical learning experiences</a:t>
            </a:r>
          </a:p>
          <a:p>
            <a:pPr marL="285750" indent="-285750">
              <a:buFont typeface="Arial" panose="020B0604020202020204" pitchFamily="34" charset="0"/>
              <a:buChar char="•"/>
            </a:pPr>
            <a:r>
              <a:rPr lang="en-US" sz="1400" b="1" dirty="0">
                <a:latin typeface="+mj-lt"/>
              </a:rPr>
              <a:t>Evaluator</a:t>
            </a:r>
          </a:p>
          <a:p>
            <a:pPr marL="285750" indent="-285750">
              <a:buFont typeface="Arial" panose="020B0604020202020204" pitchFamily="34" charset="0"/>
              <a:buChar char="•"/>
            </a:pPr>
            <a:r>
              <a:rPr lang="en-US" sz="1400" b="1" dirty="0">
                <a:latin typeface="+mj-lt"/>
              </a:rPr>
              <a:t>Overall responsible party for student learning</a:t>
            </a:r>
          </a:p>
          <a:p>
            <a:pPr marL="285750" indent="-285750">
              <a:buFont typeface="Arial" panose="020B0604020202020204" pitchFamily="34" charset="0"/>
              <a:buChar char="•"/>
            </a:pPr>
            <a:r>
              <a:rPr lang="en-US" sz="1400" b="1" dirty="0">
                <a:latin typeface="+mj-lt"/>
              </a:rPr>
              <a:t>Communicator</a:t>
            </a:r>
          </a:p>
          <a:p>
            <a:pPr marL="285750" indent="-285750">
              <a:buFont typeface="Arial" panose="020B0604020202020204" pitchFamily="34" charset="0"/>
              <a:buChar char="•"/>
            </a:pPr>
            <a:r>
              <a:rPr lang="en-US" sz="1400" b="1" dirty="0">
                <a:latin typeface="+mj-lt"/>
              </a:rPr>
              <a:t>Resource for student and preceptor</a:t>
            </a:r>
          </a:p>
          <a:p>
            <a:endParaRPr lang="en-US" sz="1400" dirty="0"/>
          </a:p>
        </p:txBody>
      </p:sp>
      <p:sp>
        <p:nvSpPr>
          <p:cNvPr id="9" name="Rectangle 8"/>
          <p:cNvSpPr/>
          <p:nvPr/>
        </p:nvSpPr>
        <p:spPr>
          <a:xfrm>
            <a:off x="0" y="5632833"/>
            <a:ext cx="9150150" cy="12561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Snip Same Side Corner Rectangle 7"/>
          <p:cNvSpPr/>
          <p:nvPr/>
        </p:nvSpPr>
        <p:spPr>
          <a:xfrm>
            <a:off x="2348193" y="4771882"/>
            <a:ext cx="4447614" cy="2130005"/>
          </a:xfrm>
          <a:prstGeom prst="snip2SameRect">
            <a:avLst/>
          </a:prstGeom>
          <a:solidFill>
            <a:schemeClr val="accent2">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p:cNvSpPr txBox="1"/>
          <p:nvPr/>
        </p:nvSpPr>
        <p:spPr>
          <a:xfrm>
            <a:off x="2781322" y="4969573"/>
            <a:ext cx="3442447" cy="1815882"/>
          </a:xfrm>
          <a:prstGeom prst="rect">
            <a:avLst/>
          </a:prstGeom>
          <a:noFill/>
        </p:spPr>
        <p:txBody>
          <a:bodyPr wrap="square" rtlCol="0">
            <a:spAutoFit/>
          </a:bodyPr>
          <a:lstStyle/>
          <a:p>
            <a:r>
              <a:rPr lang="en-US" sz="1400" b="1" dirty="0">
                <a:latin typeface="+mj-lt"/>
              </a:rPr>
              <a:t>Nursing Student: An active learner who seeks the knowledge of the profession. </a:t>
            </a:r>
          </a:p>
          <a:p>
            <a:r>
              <a:rPr lang="en-US" sz="1400" b="1" dirty="0">
                <a:latin typeface="+mj-lt"/>
              </a:rPr>
              <a:t>The student nurse serves the following roles: </a:t>
            </a:r>
          </a:p>
          <a:p>
            <a:pPr marL="285750" indent="-285750">
              <a:buFont typeface="Arial" panose="020B0604020202020204" pitchFamily="34" charset="0"/>
              <a:buChar char="•"/>
            </a:pPr>
            <a:r>
              <a:rPr lang="en-US" sz="1400" b="1" dirty="0">
                <a:latin typeface="+mj-lt"/>
              </a:rPr>
              <a:t>Professional</a:t>
            </a:r>
          </a:p>
          <a:p>
            <a:pPr marL="285750" indent="-285750">
              <a:buFont typeface="Arial" panose="020B0604020202020204" pitchFamily="34" charset="0"/>
              <a:buChar char="•"/>
            </a:pPr>
            <a:r>
              <a:rPr lang="en-US" sz="1400" b="1" dirty="0">
                <a:latin typeface="+mj-lt"/>
              </a:rPr>
              <a:t>Reliable</a:t>
            </a:r>
          </a:p>
          <a:p>
            <a:pPr marL="285750" indent="-285750">
              <a:buFont typeface="Arial" panose="020B0604020202020204" pitchFamily="34" charset="0"/>
              <a:buChar char="•"/>
            </a:pPr>
            <a:r>
              <a:rPr lang="en-US" sz="1400" b="1" dirty="0">
                <a:latin typeface="+mj-lt"/>
              </a:rPr>
              <a:t>Accountable</a:t>
            </a:r>
          </a:p>
          <a:p>
            <a:pPr marL="285750" indent="-285750">
              <a:buFont typeface="Arial" panose="020B0604020202020204" pitchFamily="34" charset="0"/>
              <a:buChar char="•"/>
            </a:pPr>
            <a:r>
              <a:rPr lang="en-US" sz="1400" b="1" dirty="0">
                <a:latin typeface="+mj-lt"/>
              </a:rPr>
              <a:t>Self-evaluator</a:t>
            </a:r>
          </a:p>
        </p:txBody>
      </p:sp>
      <p:sp>
        <p:nvSpPr>
          <p:cNvPr id="13" name="Curved Left Arrow 12"/>
          <p:cNvSpPr/>
          <p:nvPr/>
        </p:nvSpPr>
        <p:spPr>
          <a:xfrm rot="16354357">
            <a:off x="4237860" y="527765"/>
            <a:ext cx="581714" cy="2157544"/>
          </a:xfrm>
          <a:prstGeom prst="curved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4" name="Curved Left Arrow 13"/>
          <p:cNvSpPr/>
          <p:nvPr/>
        </p:nvSpPr>
        <p:spPr>
          <a:xfrm rot="5400000">
            <a:off x="4186048" y="3023061"/>
            <a:ext cx="581714" cy="2157544"/>
          </a:xfrm>
          <a:prstGeom prst="curvedLeftArrow">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15" name="Isosceles Triangle 14"/>
          <p:cNvSpPr/>
          <p:nvPr/>
        </p:nvSpPr>
        <p:spPr>
          <a:xfrm rot="10800000">
            <a:off x="3541145" y="2774763"/>
            <a:ext cx="1814541" cy="1324016"/>
          </a:xfrm>
          <a:prstGeom prst="triangle">
            <a:avLst/>
          </a:prstGeom>
          <a:solidFill>
            <a:schemeClr val="bg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w="0"/>
              <a:solidFill>
                <a:schemeClr val="tx1"/>
              </a:solidFill>
              <a:effectLst>
                <a:outerShdw blurRad="38100" dist="19050" dir="2700000" algn="tl" rotWithShape="0">
                  <a:schemeClr val="dk1">
                    <a:alpha val="40000"/>
                  </a:schemeClr>
                </a:outerShdw>
              </a:effectLst>
            </a:endParaRPr>
          </a:p>
        </p:txBody>
      </p:sp>
      <p:sp>
        <p:nvSpPr>
          <p:cNvPr id="16" name="TextBox 15"/>
          <p:cNvSpPr txBox="1"/>
          <p:nvPr/>
        </p:nvSpPr>
        <p:spPr>
          <a:xfrm>
            <a:off x="3991158" y="2822784"/>
            <a:ext cx="1163241" cy="523220"/>
          </a:xfrm>
          <a:prstGeom prst="rect">
            <a:avLst/>
          </a:prstGeom>
          <a:noFill/>
        </p:spPr>
        <p:txBody>
          <a:bodyPr wrap="square" rtlCol="0">
            <a:spAutoFit/>
          </a:bodyPr>
          <a:lstStyle/>
          <a:p>
            <a:r>
              <a:rPr lang="en-US" sz="2800" b="1" dirty="0">
                <a:latin typeface="+mj-lt"/>
              </a:rPr>
              <a:t>Triad</a:t>
            </a:r>
          </a:p>
        </p:txBody>
      </p:sp>
      <p:sp>
        <p:nvSpPr>
          <p:cNvPr id="17" name="TextBox 16"/>
          <p:cNvSpPr txBox="1"/>
          <p:nvPr/>
        </p:nvSpPr>
        <p:spPr>
          <a:xfrm>
            <a:off x="6795807" y="6150533"/>
            <a:ext cx="2551942" cy="923330"/>
          </a:xfrm>
          <a:prstGeom prst="rect">
            <a:avLst/>
          </a:prstGeom>
          <a:noFill/>
        </p:spPr>
        <p:txBody>
          <a:bodyPr wrap="square" rtlCol="0">
            <a:spAutoFit/>
          </a:bodyPr>
          <a:lstStyle/>
          <a:p>
            <a:r>
              <a:rPr lang="en-US" sz="1200" b="1" dirty="0">
                <a:latin typeface="+mj-lt"/>
              </a:rPr>
              <a:t>(Yonge &amp; Myrick, 2011)</a:t>
            </a:r>
          </a:p>
          <a:p>
            <a:r>
              <a:rPr lang="en-US" sz="1200" b="1" dirty="0">
                <a:latin typeface="+mj-lt"/>
              </a:rPr>
              <a:t>(Wilks University, 2014)</a:t>
            </a:r>
          </a:p>
          <a:p>
            <a:r>
              <a:rPr lang="en-US" sz="1200" b="1" dirty="0">
                <a:latin typeface="+mj-lt"/>
              </a:rPr>
              <a:t>(University of Minnesota, 2017)</a:t>
            </a:r>
          </a:p>
          <a:p>
            <a:endParaRPr lang="en-US" dirty="0">
              <a:latin typeface="+mj-lt"/>
            </a:endParaRPr>
          </a:p>
        </p:txBody>
      </p:sp>
    </p:spTree>
    <p:extLst>
      <p:ext uri="{BB962C8B-B14F-4D97-AF65-F5344CB8AC3E}">
        <p14:creationId xmlns:p14="http://schemas.microsoft.com/office/powerpoint/2010/main" val="271468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fill="hold"/>
                                        <p:tgtEl>
                                          <p:spTgt spid="8"/>
                                        </p:tgtEl>
                                        <p:attrNameLst>
                                          <p:attrName>ppt_w</p:attrName>
                                        </p:attrNameLst>
                                      </p:cBhvr>
                                      <p:tavLst>
                                        <p:tav tm="0">
                                          <p:val>
                                            <p:fltVal val="0"/>
                                          </p:val>
                                        </p:tav>
                                        <p:tav tm="100000">
                                          <p:val>
                                            <p:strVal val="#ppt_w"/>
                                          </p:val>
                                        </p:tav>
                                      </p:tavLst>
                                    </p:anim>
                                    <p:anim calcmode="lin" valueType="num">
                                      <p:cBhvr>
                                        <p:cTn id="20" dur="500" fill="hold"/>
                                        <p:tgtEl>
                                          <p:spTgt spid="8"/>
                                        </p:tgtEl>
                                        <p:attrNameLst>
                                          <p:attrName>ppt_h</p:attrName>
                                        </p:attrNameLst>
                                      </p:cBhvr>
                                      <p:tavLst>
                                        <p:tav tm="0">
                                          <p:val>
                                            <p:fltVal val="0"/>
                                          </p:val>
                                        </p:tav>
                                        <p:tav tm="100000">
                                          <p:val>
                                            <p:strVal val="#ppt_h"/>
                                          </p:val>
                                        </p:tav>
                                      </p:tavLst>
                                    </p:anim>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ETSU College of Nursing</a:t>
            </a:r>
          </a:p>
        </p:txBody>
      </p:sp>
      <p:sp>
        <p:nvSpPr>
          <p:cNvPr id="10" name="Rectangle 9"/>
          <p:cNvSpPr/>
          <p:nvPr/>
        </p:nvSpPr>
        <p:spPr>
          <a:xfrm>
            <a:off x="0" y="5835316"/>
            <a:ext cx="9144000" cy="1022684"/>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995" y="1139992"/>
            <a:ext cx="7624009" cy="5718008"/>
          </a:xfrm>
          <a:prstGeom prst="rect">
            <a:avLst/>
          </a:prstGeom>
        </p:spPr>
      </p:pic>
    </p:spTree>
    <p:extLst>
      <p:ext uri="{BB962C8B-B14F-4D97-AF65-F5344CB8AC3E}">
        <p14:creationId xmlns:p14="http://schemas.microsoft.com/office/powerpoint/2010/main" val="24888854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416"/>
            <a:ext cx="9144000" cy="1143000"/>
          </a:xfrm>
        </p:spPr>
        <p:txBody>
          <a:bodyPr>
            <a:normAutofit/>
          </a:bodyPr>
          <a:lstStyle/>
          <a:p>
            <a:r>
              <a:rPr lang="en-US" sz="3600" dirty="0"/>
              <a:t>Program Directors/Assistant Director Roles</a:t>
            </a:r>
          </a:p>
        </p:txBody>
      </p:sp>
      <p:sp>
        <p:nvSpPr>
          <p:cNvPr id="3" name="Content Placeholder 2"/>
          <p:cNvSpPr>
            <a:spLocks noGrp="1"/>
          </p:cNvSpPr>
          <p:nvPr>
            <p:ph idx="1"/>
          </p:nvPr>
        </p:nvSpPr>
        <p:spPr/>
        <p:txBody>
          <a:bodyPr>
            <a:normAutofit fontScale="92500" lnSpcReduction="20000"/>
          </a:bodyPr>
          <a:lstStyle/>
          <a:p>
            <a:r>
              <a:rPr lang="en-US" dirty="0"/>
              <a:t>Provide oversight, leadership, development and planning for academic, clinical, and community relationships. </a:t>
            </a:r>
          </a:p>
          <a:p>
            <a:r>
              <a:rPr lang="en-US" dirty="0"/>
              <a:t>Sustain existing relationships by developing and maintaining partnerships</a:t>
            </a:r>
          </a:p>
          <a:p>
            <a:r>
              <a:rPr lang="en-US" dirty="0"/>
              <a:t>Foster partnerships in the academic-clinical community environment</a:t>
            </a:r>
          </a:p>
          <a:p>
            <a:r>
              <a:rPr lang="en-US" dirty="0"/>
              <a:t>Engage as a clinical teaching partner</a:t>
            </a:r>
          </a:p>
          <a:p>
            <a:r>
              <a:rPr lang="en-US" dirty="0"/>
              <a:t>Identify benchmarks for College of Nursing partnership involvement</a:t>
            </a:r>
          </a:p>
        </p:txBody>
      </p:sp>
    </p:spTree>
    <p:extLst>
      <p:ext uri="{BB962C8B-B14F-4D97-AF65-F5344CB8AC3E}">
        <p14:creationId xmlns:p14="http://schemas.microsoft.com/office/powerpoint/2010/main" val="1450233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5304" y="2700107"/>
            <a:ext cx="4560842" cy="342063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81" y="2560598"/>
            <a:ext cx="4566695" cy="3425021"/>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82" y="-176464"/>
            <a:ext cx="4561865" cy="3421399"/>
          </a:xfrm>
          <a:prstGeom prst="rect">
            <a:avLst/>
          </a:prstGeom>
        </p:spPr>
      </p:pic>
      <p:sp>
        <p:nvSpPr>
          <p:cNvPr id="11" name="Rectangle 10"/>
          <p:cNvSpPr/>
          <p:nvPr/>
        </p:nvSpPr>
        <p:spPr>
          <a:xfrm>
            <a:off x="-42659" y="5775158"/>
            <a:ext cx="9208805" cy="10828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4683" y="-199659"/>
            <a:ext cx="4587988" cy="3440991"/>
          </a:xfrm>
          <a:prstGeom prst="rect">
            <a:avLst/>
          </a:prstGeom>
        </p:spPr>
      </p:pic>
      <p:sp>
        <p:nvSpPr>
          <p:cNvPr id="12" name="Rectangle 11"/>
          <p:cNvSpPr/>
          <p:nvPr/>
        </p:nvSpPr>
        <p:spPr>
          <a:xfrm>
            <a:off x="-43681" y="5606302"/>
            <a:ext cx="4631975" cy="1251698"/>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6" descr="Meira Yasin Profil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92" y="5649181"/>
            <a:ext cx="571500" cy="80962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27182" y="6482511"/>
            <a:ext cx="1500539" cy="369332"/>
          </a:xfrm>
          <a:prstGeom prst="rect">
            <a:avLst/>
          </a:prstGeom>
          <a:noFill/>
        </p:spPr>
        <p:txBody>
          <a:bodyPr wrap="square" rtlCol="0">
            <a:spAutoFit/>
          </a:bodyPr>
          <a:lstStyle/>
          <a:p>
            <a:pPr fontAlgn="t"/>
            <a:r>
              <a:rPr lang="en-US" sz="600" dirty="0">
                <a:solidFill>
                  <a:schemeClr val="tx1">
                    <a:lumMod val="65000"/>
                    <a:lumOff val="35000"/>
                  </a:schemeClr>
                </a:solidFill>
                <a:latin typeface="+mj-lt"/>
              </a:rPr>
              <a:t>Dr. </a:t>
            </a:r>
            <a:r>
              <a:rPr lang="en-US" sz="600" dirty="0">
                <a:solidFill>
                  <a:schemeClr val="tx1">
                    <a:lumMod val="65000"/>
                    <a:lumOff val="35000"/>
                  </a:schemeClr>
                </a:solidFill>
                <a:latin typeface="+mj-lt"/>
              </a:rPr>
              <a:t>Meira</a:t>
            </a:r>
            <a:r>
              <a:rPr lang="en-US" sz="600" dirty="0">
                <a:solidFill>
                  <a:schemeClr val="tx1">
                    <a:lumMod val="65000"/>
                    <a:lumOff val="35000"/>
                  </a:schemeClr>
                </a:solidFill>
                <a:latin typeface="+mj-lt"/>
              </a:rPr>
              <a:t>  </a:t>
            </a:r>
            <a:r>
              <a:rPr lang="en-US" sz="600" dirty="0">
                <a:solidFill>
                  <a:schemeClr val="tx1">
                    <a:lumMod val="65000"/>
                    <a:lumOff val="35000"/>
                  </a:schemeClr>
                </a:solidFill>
                <a:latin typeface="+mj-lt"/>
              </a:rPr>
              <a:t>Yasin</a:t>
            </a:r>
            <a:r>
              <a:rPr lang="en-US" sz="600" dirty="0">
                <a:solidFill>
                  <a:schemeClr val="tx1">
                    <a:lumMod val="65000"/>
                    <a:lumOff val="35000"/>
                  </a:schemeClr>
                </a:solidFill>
                <a:latin typeface="+mj-lt"/>
              </a:rPr>
              <a:t> </a:t>
            </a:r>
          </a:p>
          <a:p>
            <a:pPr fontAlgn="t"/>
            <a:r>
              <a:rPr lang="en-US" sz="600" dirty="0">
                <a:solidFill>
                  <a:schemeClr val="tx1">
                    <a:lumMod val="65000"/>
                    <a:lumOff val="35000"/>
                  </a:schemeClr>
                </a:solidFill>
                <a:latin typeface="+mj-lt"/>
              </a:rPr>
              <a:t>Asst. Professor, Tenure Track </a:t>
            </a:r>
            <a:br>
              <a:rPr lang="en-US" sz="600" dirty="0">
                <a:solidFill>
                  <a:schemeClr val="tx1">
                    <a:lumMod val="65000"/>
                    <a:lumOff val="35000"/>
                  </a:schemeClr>
                </a:solidFill>
                <a:latin typeface="+mj-lt"/>
              </a:rPr>
            </a:br>
            <a:r>
              <a:rPr lang="en-US" sz="600" dirty="0">
                <a:solidFill>
                  <a:schemeClr val="tx1">
                    <a:lumMod val="65000"/>
                    <a:lumOff val="35000"/>
                  </a:schemeClr>
                </a:solidFill>
                <a:latin typeface="+mj-lt"/>
              </a:rPr>
              <a:t>Undergraduate Programs</a:t>
            </a:r>
          </a:p>
        </p:txBody>
      </p:sp>
    </p:spTree>
    <p:extLst>
      <p:ext uri="{BB962C8B-B14F-4D97-AF65-F5344CB8AC3E}">
        <p14:creationId xmlns:p14="http://schemas.microsoft.com/office/powerpoint/2010/main" val="2905675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Role</a:t>
            </a:r>
          </a:p>
        </p:txBody>
      </p:sp>
      <p:sp>
        <p:nvSpPr>
          <p:cNvPr id="3" name="TextBox 2"/>
          <p:cNvSpPr txBox="1"/>
          <p:nvPr/>
        </p:nvSpPr>
        <p:spPr>
          <a:xfrm>
            <a:off x="457200" y="1113102"/>
            <a:ext cx="7840639" cy="5632311"/>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rPr>
              <a:t>To ensure that the student meets the course objectives</a:t>
            </a:r>
          </a:p>
          <a:p>
            <a:pPr marL="285750" indent="-285750">
              <a:buFont typeface="Arial" panose="020B0604020202020204" pitchFamily="34" charset="0"/>
              <a:buChar char="•"/>
            </a:pPr>
            <a:r>
              <a:rPr lang="en-US" sz="2000" dirty="0">
                <a:latin typeface="+mj-lt"/>
              </a:rPr>
              <a:t>Available for communication/consultation with the preceptor/student during clinical time.</a:t>
            </a:r>
          </a:p>
          <a:p>
            <a:pPr marL="285750" indent="-285750">
              <a:buFont typeface="Arial" panose="020B0604020202020204" pitchFamily="34" charset="0"/>
              <a:buChar char="•"/>
            </a:pPr>
            <a:r>
              <a:rPr lang="en-US" sz="2000" dirty="0">
                <a:latin typeface="+mj-lt"/>
              </a:rPr>
              <a:t>Sequencing of course content and assignments</a:t>
            </a:r>
          </a:p>
          <a:p>
            <a:pPr marL="285750" indent="-285750">
              <a:buFont typeface="Arial" panose="020B0604020202020204" pitchFamily="34" charset="0"/>
              <a:buChar char="•"/>
            </a:pPr>
            <a:r>
              <a:rPr lang="en-US" sz="2000" dirty="0">
                <a:latin typeface="+mj-lt"/>
              </a:rPr>
              <a:t>Assignment of final grades</a:t>
            </a:r>
          </a:p>
          <a:p>
            <a:pPr marL="285750" indent="-285750">
              <a:buFont typeface="Arial" panose="020B0604020202020204" pitchFamily="34" charset="0"/>
              <a:buChar char="•"/>
            </a:pPr>
            <a:r>
              <a:rPr lang="en-US" sz="2000" dirty="0">
                <a:latin typeface="+mj-lt"/>
              </a:rPr>
              <a:t>Verify and agreement is in place with clinical site</a:t>
            </a:r>
          </a:p>
          <a:p>
            <a:pPr marL="285750" indent="-285750">
              <a:buFont typeface="Arial" panose="020B0604020202020204" pitchFamily="34" charset="0"/>
              <a:buChar char="•"/>
            </a:pPr>
            <a:r>
              <a:rPr lang="en-US" sz="2000" dirty="0">
                <a:latin typeface="+mj-lt"/>
              </a:rPr>
              <a:t>Provides the student with the basic preceptor orientation and syllabus</a:t>
            </a:r>
          </a:p>
          <a:p>
            <a:pPr marL="285750" indent="-285750">
              <a:buFont typeface="Arial" panose="020B0604020202020204" pitchFamily="34" charset="0"/>
              <a:buChar char="•"/>
            </a:pPr>
            <a:r>
              <a:rPr lang="en-US" sz="2000" dirty="0">
                <a:latin typeface="+mj-lt"/>
              </a:rPr>
              <a:t>Serves as a resource for student and preceptor</a:t>
            </a:r>
          </a:p>
          <a:p>
            <a:pPr marL="285750" indent="-285750">
              <a:buFont typeface="Arial" panose="020B0604020202020204" pitchFamily="34" charset="0"/>
              <a:buChar char="•"/>
            </a:pPr>
            <a:r>
              <a:rPr lang="en-US" sz="2000" dirty="0">
                <a:latin typeface="+mj-lt"/>
              </a:rPr>
              <a:t>Maintains confidentiality when posting clinical assignments compliant with HIPAA. </a:t>
            </a:r>
          </a:p>
          <a:p>
            <a:pPr marL="285750" indent="-285750">
              <a:buFont typeface="Arial" panose="020B0604020202020204" pitchFamily="34" charset="0"/>
              <a:buChar char="•"/>
            </a:pPr>
            <a:r>
              <a:rPr lang="en-US" sz="2000" dirty="0">
                <a:latin typeface="+mj-lt"/>
              </a:rPr>
              <a:t>Ensures clinical experiences are appropriate level for students</a:t>
            </a:r>
          </a:p>
          <a:p>
            <a:pPr marL="285750" indent="-285750">
              <a:buFont typeface="Arial" panose="020B0604020202020204" pitchFamily="34" charset="0"/>
              <a:buChar char="•"/>
            </a:pPr>
            <a:r>
              <a:rPr lang="en-US" sz="2000" dirty="0">
                <a:latin typeface="+mj-lt"/>
              </a:rPr>
              <a:t>Performs student evaluations</a:t>
            </a:r>
          </a:p>
          <a:p>
            <a:pPr marL="285750" indent="-285750">
              <a:buFont typeface="Arial" panose="020B0604020202020204" pitchFamily="34" charset="0"/>
              <a:buChar char="•"/>
            </a:pPr>
            <a:r>
              <a:rPr lang="en-US" sz="2000" dirty="0">
                <a:latin typeface="+mj-lt"/>
              </a:rPr>
              <a:t>Expresses appreciation to preceptor for precepting student</a:t>
            </a: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endParaRPr lang="en-US" sz="2000" dirty="0">
              <a:latin typeface="+mj-lt"/>
            </a:endParaRPr>
          </a:p>
        </p:txBody>
      </p:sp>
    </p:spTree>
    <p:extLst>
      <p:ext uri="{BB962C8B-B14F-4D97-AF65-F5344CB8AC3E}">
        <p14:creationId xmlns:p14="http://schemas.microsoft.com/office/powerpoint/2010/main" val="9128116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 Contact Information</a:t>
            </a:r>
          </a:p>
        </p:txBody>
      </p:sp>
      <p:sp>
        <p:nvSpPr>
          <p:cNvPr id="3" name="Content Placeholder 2"/>
          <p:cNvSpPr>
            <a:spLocks noGrp="1"/>
          </p:cNvSpPr>
          <p:nvPr>
            <p:ph idx="1"/>
          </p:nvPr>
        </p:nvSpPr>
        <p:spPr>
          <a:xfrm>
            <a:off x="457200" y="1247416"/>
            <a:ext cx="8229600" cy="4525963"/>
          </a:xfrm>
        </p:spPr>
        <p:txBody>
          <a:bodyPr>
            <a:normAutofit/>
          </a:bodyPr>
          <a:lstStyle/>
          <a:p>
            <a:pPr marL="0" indent="0">
              <a:buNone/>
            </a:pPr>
            <a:r>
              <a:rPr lang="en-US" sz="2600" dirty="0"/>
              <a:t>Faculty contact information is located on the syllabus that the student provides at the beginning of the semester. Here are three other ways to attain faculty contact information: </a:t>
            </a:r>
          </a:p>
          <a:p>
            <a:pPr marL="0" indent="0">
              <a:buNone/>
            </a:pPr>
            <a:endParaRPr lang="en-US" sz="2600" dirty="0"/>
          </a:p>
          <a:p>
            <a:pPr marL="0" indent="0">
              <a:buNone/>
            </a:pPr>
            <a:r>
              <a:rPr lang="en-US" sz="2600" dirty="0"/>
              <a:t>1. Faculty contact information: </a:t>
            </a:r>
            <a:r>
              <a:rPr lang="en-US" sz="2600" dirty="0">
                <a:hlinkClick r:id="rId2" tooltip="Click Here"/>
              </a:rPr>
              <a:t>website</a:t>
            </a:r>
            <a:endParaRPr lang="en-US" sz="2600" dirty="0"/>
          </a:p>
          <a:p>
            <a:pPr marL="0" indent="0">
              <a:buNone/>
            </a:pPr>
            <a:r>
              <a:rPr lang="en-US" sz="2600" dirty="0"/>
              <a:t>     Or</a:t>
            </a:r>
          </a:p>
          <a:p>
            <a:pPr marL="395288" indent="-395288" fontAlgn="t">
              <a:buNone/>
            </a:pPr>
            <a:r>
              <a:rPr lang="en-US" sz="2600" dirty="0"/>
              <a:t>2. Call Student Services: 423-439-4578</a:t>
            </a:r>
          </a:p>
          <a:p>
            <a:pPr marL="0" indent="0" fontAlgn="t">
              <a:buNone/>
            </a:pPr>
            <a:r>
              <a:rPr lang="en-US" sz="2600" dirty="0"/>
              <a:t>     Or</a:t>
            </a:r>
          </a:p>
          <a:p>
            <a:pPr marL="0" indent="0" fontAlgn="t">
              <a:buNone/>
            </a:pPr>
            <a:r>
              <a:rPr lang="en-US" sz="2600" dirty="0"/>
              <a:t>3. Email: </a:t>
            </a:r>
            <a:r>
              <a:rPr lang="en-US" sz="2600" dirty="0">
                <a:hlinkClick r:id="rId3"/>
              </a:rPr>
              <a:t>nursing@etsu.edu</a:t>
            </a:r>
            <a:endParaRPr lang="en-US" sz="2600" dirty="0"/>
          </a:p>
          <a:p>
            <a:endParaRPr lang="en-US" dirty="0"/>
          </a:p>
        </p:txBody>
      </p:sp>
    </p:spTree>
    <p:extLst>
      <p:ext uri="{BB962C8B-B14F-4D97-AF65-F5344CB8AC3E}">
        <p14:creationId xmlns:p14="http://schemas.microsoft.com/office/powerpoint/2010/main" val="1127230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Faculty/Clinical Coordinator Role</a:t>
            </a:r>
          </a:p>
        </p:txBody>
      </p:sp>
      <p:sp>
        <p:nvSpPr>
          <p:cNvPr id="3" name="Rectangle 2"/>
          <p:cNvSpPr/>
          <p:nvPr/>
        </p:nvSpPr>
        <p:spPr>
          <a:xfrm>
            <a:off x="736979" y="1247416"/>
            <a:ext cx="8093122" cy="3539430"/>
          </a:xfrm>
          <a:prstGeom prst="rect">
            <a:avLst/>
          </a:prstGeom>
        </p:spPr>
        <p:txBody>
          <a:bodyPr wrap="square">
            <a:spAutoFit/>
          </a:bodyPr>
          <a:lstStyle/>
          <a:p>
            <a:pPr marL="285750" indent="-285750">
              <a:buFont typeface="Arial" panose="020B0604020202020204" pitchFamily="34" charset="0"/>
              <a:buChar char="•"/>
            </a:pPr>
            <a:r>
              <a:rPr lang="en-US" sz="2800" dirty="0">
                <a:latin typeface="+mj-lt"/>
              </a:rPr>
              <a:t>Recruit qualified preceptors for students</a:t>
            </a:r>
          </a:p>
          <a:p>
            <a:pPr marL="285750" indent="-285750">
              <a:buFont typeface="Arial" panose="020B0604020202020204" pitchFamily="34" charset="0"/>
              <a:buChar char="•"/>
            </a:pPr>
            <a:r>
              <a:rPr lang="en-US" sz="2800" dirty="0">
                <a:latin typeface="+mj-lt"/>
              </a:rPr>
              <a:t>Facilitates preceptor participation in events/retreats</a:t>
            </a:r>
          </a:p>
          <a:p>
            <a:pPr marL="285750" indent="-285750">
              <a:buFont typeface="Arial" panose="020B0604020202020204" pitchFamily="34" charset="0"/>
              <a:buChar char="•"/>
            </a:pPr>
            <a:r>
              <a:rPr lang="en-US" sz="2800" dirty="0">
                <a:latin typeface="+mj-lt"/>
              </a:rPr>
              <a:t>Coordinates preceptor activities</a:t>
            </a:r>
          </a:p>
          <a:p>
            <a:pPr marL="285750" indent="-285750">
              <a:buFont typeface="Arial" panose="020B0604020202020204" pitchFamily="34" charset="0"/>
              <a:buChar char="•"/>
            </a:pPr>
            <a:r>
              <a:rPr lang="en-US" sz="2800" dirty="0">
                <a:latin typeface="+mj-lt"/>
              </a:rPr>
              <a:t>Serves as a resource for preceptor and student during the clinical rotation. </a:t>
            </a:r>
          </a:p>
          <a:p>
            <a:endParaRPr lang="en-US" sz="2800" dirty="0">
              <a:latin typeface="+mj-lt"/>
            </a:endParaRPr>
          </a:p>
          <a:p>
            <a:endParaRPr lang="en-US" sz="2800" dirty="0">
              <a:latin typeface="+mj-lt"/>
            </a:endParaRPr>
          </a:p>
        </p:txBody>
      </p:sp>
    </p:spTree>
    <p:extLst>
      <p:ext uri="{BB962C8B-B14F-4D97-AF65-F5344CB8AC3E}">
        <p14:creationId xmlns:p14="http://schemas.microsoft.com/office/powerpoint/2010/main" val="40100424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Site Placement</a:t>
            </a:r>
          </a:p>
        </p:txBody>
      </p:sp>
      <p:sp>
        <p:nvSpPr>
          <p:cNvPr id="3" name="Rectangle 2"/>
          <p:cNvSpPr/>
          <p:nvPr/>
        </p:nvSpPr>
        <p:spPr>
          <a:xfrm>
            <a:off x="300251" y="1378424"/>
            <a:ext cx="8188656" cy="1569660"/>
          </a:xfrm>
          <a:prstGeom prst="rect">
            <a:avLst/>
          </a:prstGeom>
        </p:spPr>
        <p:txBody>
          <a:bodyPr wrap="square" anchor="t">
            <a:spAutoFit/>
          </a:bodyPr>
          <a:lstStyle/>
          <a:p>
            <a:endParaRPr lang="en-US" sz="2400" dirty="0">
              <a:cs typeface="Calibri"/>
            </a:endParaRPr>
          </a:p>
          <a:p>
            <a:r>
              <a:rPr lang="en-US" sz="2400" dirty="0"/>
              <a:t>Clinical site placement at the Graduate Level is coordinated between the student, course professor, clinical site coordinator (if applicable), and program coordinator. </a:t>
            </a:r>
          </a:p>
        </p:txBody>
      </p:sp>
    </p:spTree>
    <p:extLst>
      <p:ext uri="{BB962C8B-B14F-4D97-AF65-F5344CB8AC3E}">
        <p14:creationId xmlns:p14="http://schemas.microsoft.com/office/powerpoint/2010/main" val="1372981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Preceptor Role</a:t>
            </a:r>
          </a:p>
        </p:txBody>
      </p:sp>
      <p:sp>
        <p:nvSpPr>
          <p:cNvPr id="3" name="TextBox 2"/>
          <p:cNvSpPr txBox="1"/>
          <p:nvPr/>
        </p:nvSpPr>
        <p:spPr>
          <a:xfrm>
            <a:off x="164592" y="1302280"/>
            <a:ext cx="8979408" cy="5016758"/>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rPr>
              <a:t>Provide supervision of student during all patient encounters and treatment plan development</a:t>
            </a:r>
          </a:p>
          <a:p>
            <a:pPr marL="285750" indent="-285750">
              <a:buFont typeface="Arial" panose="020B0604020202020204" pitchFamily="34" charset="0"/>
              <a:buChar char="•"/>
            </a:pPr>
            <a:r>
              <a:rPr lang="en-US" sz="2000" dirty="0">
                <a:latin typeface="+mj-lt"/>
              </a:rPr>
              <a:t>Foster critical thinking</a:t>
            </a:r>
          </a:p>
          <a:p>
            <a:pPr marL="285750" indent="-285750">
              <a:buFont typeface="Arial" panose="020B0604020202020204" pitchFamily="34" charset="0"/>
              <a:buChar char="•"/>
            </a:pPr>
            <a:r>
              <a:rPr lang="en-US" sz="2000" dirty="0">
                <a:latin typeface="+mj-lt"/>
              </a:rPr>
              <a:t>Immerse student in clinical practice experiences</a:t>
            </a:r>
          </a:p>
          <a:p>
            <a:pPr marL="285750" indent="-285750">
              <a:buFont typeface="Arial" panose="020B0604020202020204" pitchFamily="34" charset="0"/>
              <a:buChar char="•"/>
            </a:pPr>
            <a:r>
              <a:rPr lang="en-US" sz="2000" dirty="0">
                <a:latin typeface="+mj-lt"/>
              </a:rPr>
              <a:t>Discuss student learning objectives daily</a:t>
            </a:r>
          </a:p>
          <a:p>
            <a:pPr marL="285750" indent="-285750">
              <a:buFont typeface="Arial" panose="020B0604020202020204" pitchFamily="34" charset="0"/>
              <a:buChar char="•"/>
            </a:pPr>
            <a:r>
              <a:rPr lang="en-US" sz="2000" dirty="0">
                <a:latin typeface="+mj-lt"/>
              </a:rPr>
              <a:t>Assess student performance</a:t>
            </a:r>
          </a:p>
          <a:p>
            <a:pPr marL="285750" indent="-285750">
              <a:buFont typeface="Arial" panose="020B0604020202020204" pitchFamily="34" charset="0"/>
              <a:buChar char="•"/>
            </a:pPr>
            <a:r>
              <a:rPr lang="en-US" sz="2000" dirty="0">
                <a:latin typeface="+mj-lt"/>
              </a:rPr>
              <a:t>Verbal feedback on student performance of care</a:t>
            </a:r>
          </a:p>
          <a:p>
            <a:pPr marL="285750" indent="-285750">
              <a:buFont typeface="Arial" panose="020B0604020202020204" pitchFamily="34" charset="0"/>
              <a:buChar char="•"/>
            </a:pPr>
            <a:r>
              <a:rPr lang="en-US" sz="2000" dirty="0">
                <a:latin typeface="+mj-lt"/>
              </a:rPr>
              <a:t>Complete a mid semester and final evaluation of student</a:t>
            </a:r>
          </a:p>
          <a:p>
            <a:pPr marL="285750" indent="-285750">
              <a:buFont typeface="Arial" panose="020B0604020202020204" pitchFamily="34" charset="0"/>
              <a:buChar char="•"/>
            </a:pPr>
            <a:r>
              <a:rPr lang="en-US" sz="2000" dirty="0">
                <a:latin typeface="+mj-lt"/>
              </a:rPr>
              <a:t>Inform clinical faculty when there are issues or concerns related to student performance</a:t>
            </a:r>
          </a:p>
          <a:p>
            <a:pPr marL="285750" indent="-285750">
              <a:buFont typeface="Arial" panose="020B0604020202020204" pitchFamily="34" charset="0"/>
              <a:buChar char="•"/>
            </a:pPr>
            <a:r>
              <a:rPr lang="en-US" sz="2000" dirty="0">
                <a:latin typeface="+mj-lt"/>
              </a:rPr>
              <a:t>Make progress toward the course objectives</a:t>
            </a:r>
          </a:p>
          <a:p>
            <a:pPr marL="285750" indent="-285750">
              <a:buFont typeface="Arial" panose="020B0604020202020204" pitchFamily="34" charset="0"/>
              <a:buChar char="•"/>
            </a:pPr>
            <a:r>
              <a:rPr lang="en-US" sz="2000" dirty="0">
                <a:latin typeface="+mj-lt"/>
              </a:rPr>
              <a:t>Identify clinical experiences to enhance the student’s learning experience</a:t>
            </a:r>
          </a:p>
          <a:p>
            <a:pPr marL="285750" indent="-285750">
              <a:buFont typeface="Arial" panose="020B0604020202020204" pitchFamily="34" charset="0"/>
              <a:buChar char="•"/>
            </a:pPr>
            <a:r>
              <a:rPr lang="en-US" sz="2000" dirty="0">
                <a:latin typeface="+mj-lt"/>
              </a:rPr>
              <a:t>Reviews and approves all student clinical experiences in project concert</a:t>
            </a: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endParaRPr lang="en-US" sz="2000" dirty="0">
              <a:latin typeface="+mj-lt"/>
            </a:endParaRPr>
          </a:p>
          <a:p>
            <a:endParaRPr lang="en-US" sz="2000" dirty="0">
              <a:latin typeface="+mj-lt"/>
            </a:endParaRPr>
          </a:p>
        </p:txBody>
      </p:sp>
    </p:spTree>
    <p:extLst>
      <p:ext uri="{BB962C8B-B14F-4D97-AF65-F5344CB8AC3E}">
        <p14:creationId xmlns:p14="http://schemas.microsoft.com/office/powerpoint/2010/main" val="3661282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Role</a:t>
            </a:r>
          </a:p>
        </p:txBody>
      </p:sp>
      <p:sp>
        <p:nvSpPr>
          <p:cNvPr id="3" name="TextBox 2"/>
          <p:cNvSpPr txBox="1"/>
          <p:nvPr/>
        </p:nvSpPr>
        <p:spPr>
          <a:xfrm>
            <a:off x="256032" y="1499616"/>
            <a:ext cx="8430768" cy="4093428"/>
          </a:xfrm>
          <a:prstGeom prst="rect">
            <a:avLst/>
          </a:prstGeom>
          <a:noFill/>
        </p:spPr>
        <p:txBody>
          <a:bodyPr wrap="square" rtlCol="0" anchor="t">
            <a:spAutoFit/>
          </a:bodyPr>
          <a:lstStyle/>
          <a:p>
            <a:pPr marL="285750" indent="-285750">
              <a:buFont typeface="Arial" panose="020B0604020202020204" pitchFamily="34" charset="0"/>
              <a:buChar char="•"/>
            </a:pPr>
            <a:r>
              <a:rPr lang="en-US" sz="2000" dirty="0">
                <a:latin typeface="+mj-lt"/>
              </a:rPr>
              <a:t>Adhere to all policies  an guidelines in the College of Nursing Student Handbook and clinical guidelines</a:t>
            </a:r>
          </a:p>
          <a:p>
            <a:pPr marL="285750" indent="-285750">
              <a:buFont typeface="Arial" panose="020B0604020202020204" pitchFamily="34" charset="0"/>
              <a:buChar char="•"/>
            </a:pPr>
            <a:r>
              <a:rPr lang="en-US" sz="2000" dirty="0">
                <a:latin typeface="+mj-lt"/>
              </a:rPr>
              <a:t>Establishes individual learning objectives using the course objectives as a guide</a:t>
            </a:r>
          </a:p>
          <a:p>
            <a:pPr marL="285750" indent="-285750">
              <a:buFont typeface="Arial" panose="020B0604020202020204" pitchFamily="34" charset="0"/>
              <a:buChar char="•"/>
            </a:pPr>
            <a:r>
              <a:rPr lang="en-US" sz="2000" dirty="0">
                <a:latin typeface="+mj-lt"/>
              </a:rPr>
              <a:t>Maintains skills checklist detailing performance of skills</a:t>
            </a:r>
          </a:p>
          <a:p>
            <a:pPr marL="285750" indent="-285750">
              <a:buFont typeface="Arial" panose="020B0604020202020204" pitchFamily="34" charset="0"/>
              <a:buChar char="•"/>
            </a:pPr>
            <a:r>
              <a:rPr lang="en-US" sz="2000" dirty="0">
                <a:latin typeface="+mj-lt"/>
              </a:rPr>
              <a:t>Collaboration with faculty and preceptor</a:t>
            </a:r>
          </a:p>
          <a:p>
            <a:pPr marL="285750" indent="-285750">
              <a:buFont typeface="Arial" panose="020B0604020202020204" pitchFamily="34" charset="0"/>
              <a:buChar char="•"/>
            </a:pPr>
            <a:r>
              <a:rPr lang="en-US" sz="2000" dirty="0">
                <a:latin typeface="+mj-lt"/>
              </a:rPr>
              <a:t>Schedule clinical hours with preceptor and shares with clinical faculty</a:t>
            </a:r>
          </a:p>
          <a:p>
            <a:pPr marL="285750" indent="-285750">
              <a:buFont typeface="Arial" panose="020B0604020202020204" pitchFamily="34" charset="0"/>
              <a:buChar char="•"/>
            </a:pPr>
            <a:r>
              <a:rPr lang="en-US" sz="2000" dirty="0">
                <a:latin typeface="+mj-lt"/>
              </a:rPr>
              <a:t>Notifies preceptor and clinical faculty is clinical scheduling changes</a:t>
            </a:r>
          </a:p>
          <a:p>
            <a:pPr marL="285750" indent="-285750">
              <a:buFont typeface="Arial" panose="020B0604020202020204" pitchFamily="34" charset="0"/>
              <a:buChar char="•"/>
            </a:pPr>
            <a:r>
              <a:rPr lang="en-US" sz="2000" dirty="0">
                <a:latin typeface="+mj-lt"/>
              </a:rPr>
              <a:t>Functions within the legal and personal limitations in the student role</a:t>
            </a:r>
          </a:p>
          <a:p>
            <a:pPr marL="285750" indent="-285750">
              <a:buFont typeface="Arial" panose="020B0604020202020204" pitchFamily="34" charset="0"/>
              <a:buChar char="•"/>
            </a:pPr>
            <a:r>
              <a:rPr lang="en-US" sz="2000" dirty="0">
                <a:latin typeface="+mj-lt"/>
              </a:rPr>
              <a:t>Seeks guidance when needed</a:t>
            </a:r>
          </a:p>
          <a:p>
            <a:pPr marL="285750" indent="-285750">
              <a:buFont typeface="Arial" panose="020B0604020202020204" pitchFamily="34" charset="0"/>
              <a:buChar char="•"/>
            </a:pPr>
            <a:r>
              <a:rPr lang="en-US" sz="2000" dirty="0">
                <a:latin typeface="+mj-lt"/>
              </a:rPr>
              <a:t>Identify knowledge deficits</a:t>
            </a:r>
          </a:p>
          <a:p>
            <a:pPr marL="285750" indent="-285750">
              <a:buFont typeface="Arial" panose="020B0604020202020204" pitchFamily="34" charset="0"/>
              <a:buChar char="•"/>
            </a:pPr>
            <a:r>
              <a:rPr lang="en-US" sz="2000" dirty="0">
                <a:latin typeface="+mj-lt"/>
              </a:rPr>
              <a:t>Participates in self evaluation and evaluation of preceptor</a:t>
            </a:r>
          </a:p>
          <a:p>
            <a:pPr marL="285750" indent="-285750">
              <a:buFont typeface="Arial" panose="020B0604020202020204" pitchFamily="34" charset="0"/>
              <a:buChar char="•"/>
            </a:pPr>
            <a:r>
              <a:rPr lang="en-US" sz="2000" dirty="0">
                <a:latin typeface="+mj-lt"/>
              </a:rPr>
              <a:t>Participates in the faculty/perception student evaluation process. </a:t>
            </a:r>
          </a:p>
        </p:txBody>
      </p:sp>
    </p:spTree>
    <p:extLst>
      <p:ext uri="{BB962C8B-B14F-4D97-AF65-F5344CB8AC3E}">
        <p14:creationId xmlns:p14="http://schemas.microsoft.com/office/powerpoint/2010/main" val="23075730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anose="02040503050406030204" pitchFamily="18" charset="0"/>
                <a:cs typeface="Arial" panose="020B0604020202020204" pitchFamily="34" charset="0"/>
              </a:rPr>
              <a:t>Disclosure Statement</a:t>
            </a:r>
          </a:p>
        </p:txBody>
      </p:sp>
      <p:sp>
        <p:nvSpPr>
          <p:cNvPr id="3" name="Content Placeholder 2"/>
          <p:cNvSpPr>
            <a:spLocks noGrp="1"/>
          </p:cNvSpPr>
          <p:nvPr>
            <p:ph idx="1"/>
          </p:nvPr>
        </p:nvSpPr>
        <p:spPr>
          <a:xfrm>
            <a:off x="457200" y="1087244"/>
            <a:ext cx="9222059" cy="4525963"/>
          </a:xfrm>
        </p:spPr>
        <p:txBody>
          <a:bodyPr>
            <a:normAutofit/>
          </a:bodyPr>
          <a:lstStyle/>
          <a:p>
            <a:pPr marL="0" indent="0">
              <a:buNone/>
            </a:pPr>
            <a:endParaRPr lang="en-US" dirty="0">
              <a:latin typeface="Cambria" panose="02040503050406030204" pitchFamily="18" charset="0"/>
            </a:endParaRPr>
          </a:p>
          <a:p>
            <a:pPr marL="0" indent="0">
              <a:buNone/>
            </a:pPr>
            <a:r>
              <a:rPr lang="en-US" sz="2800" dirty="0">
                <a:latin typeface="Cambria" panose="02040503050406030204" pitchFamily="18" charset="0"/>
              </a:rPr>
              <a:t>The College of Nursing faculty DOES NOT anticipate discussing the unapproved/ investigative use of a commercial product/device during this activity or presentation. </a:t>
            </a:r>
          </a:p>
        </p:txBody>
      </p:sp>
    </p:spTree>
    <p:extLst>
      <p:ext uri="{BB962C8B-B14F-4D97-AF65-F5344CB8AC3E}">
        <p14:creationId xmlns:p14="http://schemas.microsoft.com/office/powerpoint/2010/main" val="2383396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Curriculum</a:t>
            </a:r>
          </a:p>
        </p:txBody>
      </p:sp>
      <p:sp>
        <p:nvSpPr>
          <p:cNvPr id="4" name="TextBox 3"/>
          <p:cNvSpPr txBox="1"/>
          <p:nvPr/>
        </p:nvSpPr>
        <p:spPr>
          <a:xfrm>
            <a:off x="274320" y="1247416"/>
            <a:ext cx="8412480" cy="6247864"/>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mj-lt"/>
              </a:rPr>
              <a:t>Preceptors must be familiar with their student’s program of study</a:t>
            </a:r>
          </a:p>
          <a:p>
            <a:pPr marL="914400" indent="-457200">
              <a:buFont typeface="+mj-lt"/>
              <a:buAutoNum type="alphaLcPeriod"/>
            </a:pPr>
            <a:r>
              <a:rPr lang="en-US" sz="2000" dirty="0">
                <a:latin typeface="+mj-lt"/>
              </a:rPr>
              <a:t>Go to: </a:t>
            </a:r>
            <a:r>
              <a:rPr lang="en-US" sz="2000" dirty="0">
                <a:latin typeface="+mj-lt"/>
                <a:hlinkClick r:id="rId3"/>
              </a:rPr>
              <a:t>http://www.etsu.edu/nursing/default.php</a:t>
            </a:r>
            <a:endParaRPr lang="en-US" sz="2000" dirty="0">
              <a:latin typeface="+mj-lt"/>
            </a:endParaRPr>
          </a:p>
          <a:p>
            <a:pPr marL="914400" indent="-457200">
              <a:buFont typeface="+mj-lt"/>
              <a:buAutoNum type="alphaLcPeriod"/>
            </a:pPr>
            <a:r>
              <a:rPr lang="en-US" sz="2000" dirty="0">
                <a:latin typeface="+mj-lt"/>
              </a:rPr>
              <a:t>Select graduate or undergraduate programs </a:t>
            </a:r>
          </a:p>
          <a:p>
            <a:pPr marL="914400" indent="-457200">
              <a:buFont typeface="+mj-lt"/>
              <a:buAutoNum type="alphaLcPeriod"/>
            </a:pPr>
            <a:r>
              <a:rPr lang="en-US" sz="2000" dirty="0">
                <a:latin typeface="+mj-lt"/>
              </a:rPr>
              <a:t>Select your student’s program</a:t>
            </a:r>
          </a:p>
          <a:p>
            <a:pPr marL="914400" indent="-457200">
              <a:buFont typeface="+mj-lt"/>
              <a:buAutoNum type="alphaLcPeriod"/>
            </a:pPr>
            <a:r>
              <a:rPr lang="en-US" sz="2000" dirty="0">
                <a:latin typeface="+mj-lt"/>
              </a:rPr>
              <a:t>Select Program Curriculum and review program of study</a:t>
            </a:r>
          </a:p>
          <a:p>
            <a:pPr marL="285750" indent="-285750">
              <a:buFont typeface="Arial" panose="020B0604020202020204" pitchFamily="34" charset="0"/>
              <a:buChar char="•"/>
            </a:pPr>
            <a:r>
              <a:rPr lang="en-US" sz="2000" dirty="0">
                <a:latin typeface="+mj-lt"/>
              </a:rPr>
              <a:t>Clinical courses provide the student opportunity to demonstrate competency in the clinical practice environment</a:t>
            </a:r>
          </a:p>
          <a:p>
            <a:pPr marL="285750" indent="-285750">
              <a:buFont typeface="Arial" panose="020B0604020202020204" pitchFamily="34" charset="0"/>
              <a:buChar char="•"/>
            </a:pPr>
            <a:r>
              <a:rPr lang="en-US" sz="2000" dirty="0">
                <a:latin typeface="+mj-lt"/>
              </a:rPr>
              <a:t>Prior to clinical, the student completes simulation-based learning to begin the process of skill acquisition</a:t>
            </a:r>
          </a:p>
          <a:p>
            <a:pPr marL="285750" indent="-285750">
              <a:buFont typeface="Arial" panose="020B0604020202020204" pitchFamily="34" charset="0"/>
              <a:buChar char="•"/>
            </a:pPr>
            <a:r>
              <a:rPr lang="en-US" sz="2000" dirty="0">
                <a:latin typeface="+mj-lt"/>
              </a:rPr>
              <a:t>In clinical the student will learn tasks, communication, emotional intelligence, teamwork, and collaboration.  </a:t>
            </a:r>
          </a:p>
          <a:p>
            <a:pPr marL="285750" indent="-285750">
              <a:buFont typeface="Arial" panose="020B0604020202020204" pitchFamily="34" charset="0"/>
              <a:buChar char="•"/>
            </a:pPr>
            <a:r>
              <a:rPr lang="en-US" sz="2000" dirty="0">
                <a:latin typeface="+mj-lt"/>
              </a:rPr>
              <a:t>Each practicum course builds on skill achieved in previous courses</a:t>
            </a:r>
          </a:p>
          <a:p>
            <a:pPr marL="285750" indent="-285750">
              <a:buFont typeface="Arial" panose="020B0604020202020204" pitchFamily="34" charset="0"/>
              <a:buChar char="•"/>
            </a:pPr>
            <a:r>
              <a:rPr lang="en-US" sz="2000" dirty="0">
                <a:latin typeface="+mj-lt"/>
              </a:rPr>
              <a:t>Students are held accountable for sustaining and advancing their knowledge. </a:t>
            </a:r>
          </a:p>
          <a:p>
            <a:pPr marL="285750" indent="-285750">
              <a:buFont typeface="Arial" panose="020B0604020202020204" pitchFamily="34" charset="0"/>
              <a:buChar char="•"/>
            </a:pPr>
            <a:r>
              <a:rPr lang="en-US" sz="2000" dirty="0">
                <a:latin typeface="+mj-lt"/>
              </a:rPr>
              <a:t>The simulation center is available for students to practice skills as appropriate</a:t>
            </a:r>
          </a:p>
          <a:p>
            <a:endParaRPr lang="en-US" sz="2000" dirty="0">
              <a:latin typeface="+mj-lt"/>
            </a:endParaRPr>
          </a:p>
          <a:p>
            <a:pPr marL="285750" indent="-285750">
              <a:buFont typeface="Arial" panose="020B0604020202020204" pitchFamily="34" charset="0"/>
              <a:buChar char="•"/>
            </a:pPr>
            <a:endParaRPr lang="en-US" sz="2000" dirty="0">
              <a:latin typeface="+mj-lt"/>
            </a:endParaRPr>
          </a:p>
          <a:p>
            <a:pPr marL="285750" indent="-285750">
              <a:buFont typeface="Arial" panose="020B0604020202020204" pitchFamily="34" charset="0"/>
              <a:buChar char="•"/>
            </a:pPr>
            <a:endParaRPr lang="en-US" sz="2000" dirty="0">
              <a:latin typeface="+mj-lt"/>
            </a:endParaRPr>
          </a:p>
          <a:p>
            <a:endParaRPr lang="en-US" sz="2000" dirty="0">
              <a:latin typeface="+mj-lt"/>
            </a:endParaRPr>
          </a:p>
        </p:txBody>
      </p:sp>
    </p:spTree>
    <p:extLst>
      <p:ext uri="{BB962C8B-B14F-4D97-AF65-F5344CB8AC3E}">
        <p14:creationId xmlns:p14="http://schemas.microsoft.com/office/powerpoint/2010/main" val="26678441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Evaluations</a:t>
            </a:r>
          </a:p>
        </p:txBody>
      </p:sp>
      <p:sp>
        <p:nvSpPr>
          <p:cNvPr id="3" name="Rectangle 2"/>
          <p:cNvSpPr/>
          <p:nvPr/>
        </p:nvSpPr>
        <p:spPr>
          <a:xfrm>
            <a:off x="242047" y="1230865"/>
            <a:ext cx="8538882" cy="4524315"/>
          </a:xfrm>
          <a:prstGeom prst="rect">
            <a:avLst/>
          </a:prstGeom>
        </p:spPr>
        <p:txBody>
          <a:bodyPr wrap="square">
            <a:spAutoFit/>
          </a:bodyPr>
          <a:lstStyle/>
          <a:p>
            <a:pPr marL="285750" indent="-285750">
              <a:buFont typeface="Arial" panose="020B0604020202020204" pitchFamily="34" charset="0"/>
              <a:buChar char="•"/>
            </a:pPr>
            <a:r>
              <a:rPr lang="en-US" dirty="0">
                <a:solidFill>
                  <a:prstClr val="black"/>
                </a:solidFill>
                <a:latin typeface="+mj-lt"/>
              </a:rPr>
              <a:t>ETSU requires students evaluation by preceptors and faculty</a:t>
            </a:r>
          </a:p>
          <a:p>
            <a:pPr marL="285750" indent="-285750">
              <a:buFont typeface="Arial" panose="020B0604020202020204" pitchFamily="34" charset="0"/>
              <a:buChar char="•"/>
            </a:pPr>
            <a:r>
              <a:rPr lang="en-US" dirty="0">
                <a:solidFill>
                  <a:prstClr val="black"/>
                </a:solidFill>
                <a:latin typeface="+mj-lt"/>
              </a:rPr>
              <a:t>There are two common types of student evaluations used in precepting: </a:t>
            </a:r>
          </a:p>
          <a:p>
            <a:pPr marL="742950" lvl="1" indent="-285750">
              <a:buFont typeface="Arial" panose="020B0604020202020204" pitchFamily="34" charset="0"/>
              <a:buChar char="•"/>
            </a:pPr>
            <a:r>
              <a:rPr lang="en-US" dirty="0">
                <a:solidFill>
                  <a:prstClr val="black"/>
                </a:solidFill>
                <a:latin typeface="+mj-lt"/>
              </a:rPr>
              <a:t>Formative : evaluation of  a certain skill, clinical day, or knowledge about a subject, and used to complement a summative evaluation</a:t>
            </a:r>
          </a:p>
          <a:p>
            <a:pPr marL="742950" lvl="1" indent="-285750">
              <a:buFont typeface="Arial" panose="020B0604020202020204" pitchFamily="34" charset="0"/>
              <a:buChar char="•"/>
            </a:pPr>
            <a:r>
              <a:rPr lang="en-US" dirty="0">
                <a:solidFill>
                  <a:prstClr val="black"/>
                </a:solidFill>
                <a:latin typeface="+mj-lt"/>
              </a:rPr>
              <a:t>Summative:  evaluation of the overall competency of the student</a:t>
            </a:r>
          </a:p>
          <a:p>
            <a:pPr marL="285750" indent="-285750">
              <a:buFont typeface="Arial" panose="020B0604020202020204" pitchFamily="34" charset="0"/>
              <a:buChar char="•"/>
            </a:pPr>
            <a:r>
              <a:rPr lang="en-US" dirty="0">
                <a:solidFill>
                  <a:prstClr val="black"/>
                </a:solidFill>
                <a:latin typeface="+mj-lt"/>
              </a:rPr>
              <a:t>A </a:t>
            </a:r>
            <a:r>
              <a:rPr lang="en-US" b="1" dirty="0">
                <a:solidFill>
                  <a:prstClr val="black"/>
                </a:solidFill>
                <a:latin typeface="+mj-lt"/>
              </a:rPr>
              <a:t>mid-semester evaluation  </a:t>
            </a:r>
            <a:r>
              <a:rPr lang="en-US" dirty="0">
                <a:solidFill>
                  <a:prstClr val="black"/>
                </a:solidFill>
                <a:latin typeface="+mj-lt"/>
              </a:rPr>
              <a:t>is an example of a formative evaluation and is conducted  to monitor the student’s progression in the clinical practicum.  Doing a formative evaluation allows time for remediation if needed.  </a:t>
            </a:r>
          </a:p>
          <a:p>
            <a:pPr marL="285750" indent="-285750">
              <a:buFont typeface="Arial" panose="020B0604020202020204" pitchFamily="34" charset="0"/>
              <a:buChar char="•"/>
            </a:pPr>
            <a:r>
              <a:rPr lang="en-US" dirty="0">
                <a:solidFill>
                  <a:prstClr val="black"/>
                </a:solidFill>
                <a:latin typeface="+mj-lt"/>
              </a:rPr>
              <a:t>The preceptor should notify faculty when remediation is needed so the triad can construct a formalized remediation plan. </a:t>
            </a:r>
          </a:p>
          <a:p>
            <a:pPr marL="285750" indent="-285750">
              <a:buFont typeface="Arial" panose="020B0604020202020204" pitchFamily="34" charset="0"/>
              <a:buChar char="•"/>
            </a:pPr>
            <a:r>
              <a:rPr lang="en-US" dirty="0">
                <a:solidFill>
                  <a:prstClr val="black"/>
                </a:solidFill>
                <a:latin typeface="+mj-lt"/>
              </a:rPr>
              <a:t>The </a:t>
            </a:r>
            <a:r>
              <a:rPr lang="en-US" b="1" dirty="0">
                <a:solidFill>
                  <a:prstClr val="black"/>
                </a:solidFill>
                <a:latin typeface="+mj-lt"/>
              </a:rPr>
              <a:t>final-semester evaluation </a:t>
            </a:r>
            <a:r>
              <a:rPr lang="en-US" dirty="0">
                <a:solidFill>
                  <a:prstClr val="black"/>
                </a:solidFill>
                <a:latin typeface="+mj-lt"/>
              </a:rPr>
              <a:t>(summative evaluation) is conducted to see if the student meets the overall competencies for the semester and passes the course. </a:t>
            </a:r>
          </a:p>
          <a:p>
            <a:pPr marL="285750" indent="-285750">
              <a:buFont typeface="Arial" panose="020B0604020202020204" pitchFamily="34" charset="0"/>
              <a:buChar char="•"/>
            </a:pPr>
            <a:r>
              <a:rPr lang="en-US" b="1" dirty="0">
                <a:solidFill>
                  <a:prstClr val="black"/>
                </a:solidFill>
                <a:latin typeface="+mj-lt"/>
              </a:rPr>
              <a:t>Faculty evaluations </a:t>
            </a:r>
            <a:r>
              <a:rPr lang="en-US" dirty="0">
                <a:solidFill>
                  <a:prstClr val="black"/>
                </a:solidFill>
                <a:latin typeface="+mj-lt"/>
              </a:rPr>
              <a:t>may be conducted by Skype for Business, verbal communication, or on site.  </a:t>
            </a:r>
          </a:p>
          <a:p>
            <a:pPr marL="285750" indent="-285750">
              <a:buFont typeface="Arial" panose="020B0604020202020204" pitchFamily="34" charset="0"/>
              <a:buChar char="•"/>
            </a:pPr>
            <a:r>
              <a:rPr lang="en-US" dirty="0">
                <a:solidFill>
                  <a:prstClr val="black"/>
                </a:solidFill>
                <a:latin typeface="+mj-lt"/>
              </a:rPr>
              <a:t>Formal student evaluations ensures that the student is competent with the clinical practicum course’s student learning outcomes.  </a:t>
            </a:r>
          </a:p>
        </p:txBody>
      </p:sp>
    </p:spTree>
    <p:extLst>
      <p:ext uri="{BB962C8B-B14F-4D97-AF65-F5344CB8AC3E}">
        <p14:creationId xmlns:p14="http://schemas.microsoft.com/office/powerpoint/2010/main" val="30112067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33248" y="1089229"/>
            <a:ext cx="5877506" cy="2585323"/>
          </a:xfrm>
          <a:prstGeom prst="rect">
            <a:avLst/>
          </a:prstGeom>
          <a:noFill/>
        </p:spPr>
        <p:txBody>
          <a:bodyPr wrap="none" lIns="91440" tIns="45720" rIns="91440" bIns="45720">
            <a:spAutoFit/>
          </a:bodyPr>
          <a:lstStyle/>
          <a:p>
            <a:pPr algn="ctr"/>
            <a:r>
              <a:rPr lang="en-US" sz="5400" b="1" cap="none" spc="0" dirty="0">
                <a:ln w="0"/>
                <a:solidFill>
                  <a:schemeClr val="tx1"/>
                </a:solidFill>
                <a:effectLst>
                  <a:outerShdw blurRad="38100" dist="19050" dir="2700000" algn="tl" rotWithShape="0">
                    <a:schemeClr val="dk1">
                      <a:alpha val="40000"/>
                    </a:schemeClr>
                  </a:outerShdw>
                </a:effectLst>
                <a:latin typeface="+mj-lt"/>
              </a:rPr>
              <a:t>Teaching Pointers</a:t>
            </a:r>
          </a:p>
          <a:p>
            <a:pPr algn="ctr"/>
            <a:r>
              <a:rPr lang="en-US" sz="5400" b="1" dirty="0">
                <a:ln w="0"/>
                <a:effectLst>
                  <a:outerShdw blurRad="38100" dist="19050" dir="2700000" algn="tl" rotWithShape="0">
                    <a:schemeClr val="dk1">
                      <a:alpha val="40000"/>
                    </a:schemeClr>
                  </a:outerShdw>
                </a:effectLst>
                <a:latin typeface="+mj-lt"/>
              </a:rPr>
              <a:t>For</a:t>
            </a:r>
          </a:p>
          <a:p>
            <a:pPr algn="ctr"/>
            <a:r>
              <a:rPr lang="en-US" sz="5400" b="1" cap="none" spc="0" dirty="0">
                <a:ln w="0"/>
                <a:solidFill>
                  <a:schemeClr val="tx1"/>
                </a:solidFill>
                <a:effectLst>
                  <a:outerShdw blurRad="38100" dist="19050" dir="2700000" algn="tl" rotWithShape="0">
                    <a:schemeClr val="dk1">
                      <a:alpha val="40000"/>
                    </a:schemeClr>
                  </a:outerShdw>
                </a:effectLst>
                <a:latin typeface="+mj-lt"/>
              </a:rPr>
              <a:t>Preceptors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1913" y="3792090"/>
            <a:ext cx="2620177" cy="2028325"/>
          </a:xfrm>
          <a:prstGeom prst="rect">
            <a:avLst/>
          </a:prstGeom>
        </p:spPr>
      </p:pic>
    </p:spTree>
    <p:extLst>
      <p:ext uri="{BB962C8B-B14F-4D97-AF65-F5344CB8AC3E}">
        <p14:creationId xmlns:p14="http://schemas.microsoft.com/office/powerpoint/2010/main" val="36962910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5667909"/>
            <a:ext cx="9144000" cy="1190091"/>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57200" y="-167268"/>
            <a:ext cx="8229600" cy="1414684"/>
          </a:xfrm>
        </p:spPr>
        <p:txBody>
          <a:bodyPr>
            <a:normAutofit/>
          </a:bodyPr>
          <a:lstStyle/>
          <a:p>
            <a:r>
              <a:rPr lang="en-US" sz="4800" b="1" dirty="0"/>
              <a:t>Is precepting for me? </a:t>
            </a:r>
          </a:p>
        </p:txBody>
      </p:sp>
      <p:graphicFrame>
        <p:nvGraphicFramePr>
          <p:cNvPr id="4" name="Table 3"/>
          <p:cNvGraphicFramePr>
            <a:graphicFrameLocks noGrp="1"/>
          </p:cNvGraphicFramePr>
          <p:nvPr>
            <p:extLst/>
          </p:nvPr>
        </p:nvGraphicFramePr>
        <p:xfrm>
          <a:off x="313764" y="1048214"/>
          <a:ext cx="8520953" cy="5335324"/>
        </p:xfrm>
        <a:graphic>
          <a:graphicData uri="http://schemas.openxmlformats.org/drawingml/2006/table">
            <a:tbl>
              <a:tblPr firstRow="1" bandRow="1">
                <a:tableStyleId>{616DA210-FB5B-4158-B5E0-FEB733F419BA}</a:tableStyleId>
              </a:tblPr>
              <a:tblGrid>
                <a:gridCol w="6760374">
                  <a:extLst>
                    <a:ext uri="{9D8B030D-6E8A-4147-A177-3AD203B41FA5}">
                      <a16:colId xmlns:a16="http://schemas.microsoft.com/office/drawing/2014/main" val="20000"/>
                    </a:ext>
                  </a:extLst>
                </a:gridCol>
                <a:gridCol w="864625">
                  <a:extLst>
                    <a:ext uri="{9D8B030D-6E8A-4147-A177-3AD203B41FA5}">
                      <a16:colId xmlns:a16="http://schemas.microsoft.com/office/drawing/2014/main" val="20001"/>
                    </a:ext>
                  </a:extLst>
                </a:gridCol>
                <a:gridCol w="895954">
                  <a:extLst>
                    <a:ext uri="{9D8B030D-6E8A-4147-A177-3AD203B41FA5}">
                      <a16:colId xmlns:a16="http://schemas.microsoft.com/office/drawing/2014/main" val="20002"/>
                    </a:ext>
                  </a:extLst>
                </a:gridCol>
              </a:tblGrid>
              <a:tr h="282659">
                <a:tc>
                  <a:txBody>
                    <a:bodyPr/>
                    <a:lstStyle/>
                    <a:p>
                      <a:r>
                        <a:rPr lang="en-US" sz="1800" dirty="0">
                          <a:latin typeface="+mj-lt"/>
                        </a:rPr>
                        <a:t>Is</a:t>
                      </a:r>
                      <a:r>
                        <a:rPr lang="en-US" sz="1800" baseline="0" dirty="0">
                          <a:latin typeface="+mj-lt"/>
                        </a:rPr>
                        <a:t> precepting for you? </a:t>
                      </a:r>
                      <a:endParaRPr lang="en-US" sz="1800" dirty="0">
                        <a:latin typeface="+mj-lt"/>
                      </a:endParaRPr>
                    </a:p>
                  </a:txBody>
                  <a:tcPr/>
                </a:tc>
                <a:tc>
                  <a:txBody>
                    <a:bodyPr/>
                    <a:lstStyle/>
                    <a:p>
                      <a:r>
                        <a:rPr lang="en-US" sz="1800" dirty="0"/>
                        <a:t>Yes</a:t>
                      </a:r>
                    </a:p>
                  </a:txBody>
                  <a:tcPr/>
                </a:tc>
                <a:tc>
                  <a:txBody>
                    <a:bodyPr/>
                    <a:lstStyle/>
                    <a:p>
                      <a:r>
                        <a:rPr lang="en-US" sz="1800" dirty="0"/>
                        <a:t>No</a:t>
                      </a:r>
                    </a:p>
                  </a:txBody>
                  <a:tcPr/>
                </a:tc>
                <a:extLst>
                  <a:ext uri="{0D108BD9-81ED-4DB2-BD59-A6C34878D82A}">
                    <a16:rowId xmlns:a16="http://schemas.microsoft.com/office/drawing/2014/main" val="10000"/>
                  </a:ext>
                </a:extLst>
              </a:tr>
              <a:tr h="3830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latin typeface="+mj-lt"/>
                        </a:rPr>
                        <a:t>Ability to share your patients and their care with others?</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01"/>
                  </a:ext>
                </a:extLst>
              </a:tr>
              <a:tr h="3830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latin typeface="+mj-lt"/>
                        </a:rPr>
                        <a:t>Practice evidence</a:t>
                      </a:r>
                      <a:r>
                        <a:rPr lang="en-US" sz="1800" b="1" baseline="0" dirty="0">
                          <a:latin typeface="+mj-lt"/>
                        </a:rPr>
                        <a:t> based care with excellent clinical outcomes?</a:t>
                      </a:r>
                      <a:endParaRPr lang="en-US" sz="1800" b="1" dirty="0">
                        <a:latin typeface="+mj-lt"/>
                      </a:endParaRP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02"/>
                  </a:ext>
                </a:extLst>
              </a:tr>
              <a:tr h="383016">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800" b="1" dirty="0">
                          <a:latin typeface="+mj-lt"/>
                        </a:rPr>
                        <a:t>Have not forgotten what it is like to be a student?</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03"/>
                  </a:ext>
                </a:extLst>
              </a:tr>
              <a:tr h="383016">
                <a:tc>
                  <a:txBody>
                    <a:bodyPr/>
                    <a:lstStyle/>
                    <a:p>
                      <a:r>
                        <a:rPr lang="en-US" sz="1800" b="1" dirty="0">
                          <a:latin typeface="+mj-lt"/>
                        </a:rPr>
                        <a:t>Supportive and encouraging</a:t>
                      </a:r>
                      <a:r>
                        <a:rPr lang="en-US" sz="1800" b="1" baseline="0" dirty="0">
                          <a:latin typeface="+mj-lt"/>
                        </a:rPr>
                        <a:t> demeanor?</a:t>
                      </a:r>
                      <a:endParaRPr lang="en-US" sz="1800" b="1" dirty="0">
                        <a:latin typeface="+mj-lt"/>
                      </a:endParaRP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04"/>
                  </a:ext>
                </a:extLst>
              </a:tr>
              <a:tr h="383016">
                <a:tc>
                  <a:txBody>
                    <a:bodyPr/>
                    <a:lstStyle/>
                    <a:p>
                      <a:r>
                        <a:rPr lang="en-US" sz="1800" b="1" dirty="0">
                          <a:latin typeface="+mj-lt"/>
                        </a:rPr>
                        <a:t>Confident and enthusiastic?</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05"/>
                  </a:ext>
                </a:extLst>
              </a:tr>
              <a:tr h="383016">
                <a:tc>
                  <a:txBody>
                    <a:bodyPr/>
                    <a:lstStyle/>
                    <a:p>
                      <a:r>
                        <a:rPr lang="en-US" sz="1800" b="1" dirty="0">
                          <a:latin typeface="+mj-lt"/>
                        </a:rPr>
                        <a:t>Healthy work environment?</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06"/>
                  </a:ext>
                </a:extLst>
              </a:tr>
              <a:tr h="383016">
                <a:tc>
                  <a:txBody>
                    <a:bodyPr/>
                    <a:lstStyle/>
                    <a:p>
                      <a:r>
                        <a:rPr lang="en-US" sz="1800" b="1" dirty="0">
                          <a:latin typeface="+mj-lt"/>
                        </a:rPr>
                        <a:t>Effective</a:t>
                      </a:r>
                      <a:r>
                        <a:rPr lang="en-US" sz="1800" b="1" baseline="0" dirty="0">
                          <a:latin typeface="+mj-lt"/>
                        </a:rPr>
                        <a:t> time manager?</a:t>
                      </a:r>
                      <a:endParaRPr lang="en-US" sz="1800" b="1" dirty="0">
                        <a:latin typeface="+mj-lt"/>
                      </a:endParaRP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07"/>
                  </a:ext>
                </a:extLst>
              </a:tr>
              <a:tr h="383016">
                <a:tc>
                  <a:txBody>
                    <a:bodyPr/>
                    <a:lstStyle/>
                    <a:p>
                      <a:r>
                        <a:rPr lang="en-US" sz="1800" b="1" dirty="0">
                          <a:latin typeface="+mj-lt"/>
                        </a:rPr>
                        <a:t>Professional behavior?</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08"/>
                  </a:ext>
                </a:extLst>
              </a:tr>
              <a:tr h="383016">
                <a:tc>
                  <a:txBody>
                    <a:bodyPr/>
                    <a:lstStyle/>
                    <a:p>
                      <a:r>
                        <a:rPr lang="en-US" sz="1800" b="1" dirty="0">
                          <a:latin typeface="+mj-lt"/>
                        </a:rPr>
                        <a:t>Need continued</a:t>
                      </a:r>
                      <a:r>
                        <a:rPr lang="en-US" sz="1800" b="1" baseline="0" dirty="0">
                          <a:latin typeface="+mj-lt"/>
                        </a:rPr>
                        <a:t> education hours for recertification?</a:t>
                      </a:r>
                      <a:endParaRPr lang="en-US" sz="1800" b="1" dirty="0">
                        <a:latin typeface="+mj-lt"/>
                      </a:endParaRP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09"/>
                  </a:ext>
                </a:extLst>
              </a:tr>
              <a:tr h="383016">
                <a:tc>
                  <a:txBody>
                    <a:bodyPr/>
                    <a:lstStyle/>
                    <a:p>
                      <a:r>
                        <a:rPr lang="en-US" sz="1800" b="1" dirty="0">
                          <a:latin typeface="+mj-lt"/>
                        </a:rPr>
                        <a:t>Coaching experience?</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10"/>
                  </a:ext>
                </a:extLst>
              </a:tr>
              <a:tr h="383016">
                <a:tc>
                  <a:txBody>
                    <a:bodyPr/>
                    <a:lstStyle/>
                    <a:p>
                      <a:r>
                        <a:rPr lang="en-US" sz="1800" b="1" dirty="0">
                          <a:latin typeface="+mj-lt"/>
                        </a:rPr>
                        <a:t>Ability to give positive/negative</a:t>
                      </a:r>
                      <a:r>
                        <a:rPr lang="en-US" sz="1800" b="1" baseline="0" dirty="0">
                          <a:latin typeface="+mj-lt"/>
                        </a:rPr>
                        <a:t> feedback?</a:t>
                      </a:r>
                      <a:endParaRPr lang="en-US" sz="1800" b="1" dirty="0">
                        <a:latin typeface="+mj-lt"/>
                      </a:endParaRP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11"/>
                  </a:ext>
                </a:extLst>
              </a:tr>
              <a:tr h="383016">
                <a:tc>
                  <a:txBody>
                    <a:bodyPr/>
                    <a:lstStyle/>
                    <a:p>
                      <a:r>
                        <a:rPr lang="en-US" sz="1800" b="1" dirty="0">
                          <a:latin typeface="+mj-lt"/>
                        </a:rPr>
                        <a:t>Good communication skills?</a:t>
                      </a:r>
                    </a:p>
                  </a:txBody>
                  <a:tcPr/>
                </a:tc>
                <a:tc>
                  <a:txBody>
                    <a:bodyPr/>
                    <a:lstStyle/>
                    <a:p>
                      <a:endParaRPr lang="en-US" sz="1800" dirty="0"/>
                    </a:p>
                  </a:txBody>
                  <a:tcPr/>
                </a:tc>
                <a:tc>
                  <a:txBody>
                    <a:bodyPr/>
                    <a:lstStyle/>
                    <a:p>
                      <a:endParaRPr lang="en-US" sz="1800" dirty="0"/>
                    </a:p>
                  </a:txBody>
                  <a:tcPr/>
                </a:tc>
                <a:extLst>
                  <a:ext uri="{0D108BD9-81ED-4DB2-BD59-A6C34878D82A}">
                    <a16:rowId xmlns:a16="http://schemas.microsoft.com/office/drawing/2014/main" val="10012"/>
                  </a:ext>
                </a:extLst>
              </a:tr>
              <a:tr h="373372">
                <a:tc>
                  <a:txBody>
                    <a:bodyPr/>
                    <a:lstStyle/>
                    <a:p>
                      <a:r>
                        <a:rPr lang="en-US" sz="1800" b="1" dirty="0">
                          <a:latin typeface="+mj-lt"/>
                        </a:rPr>
                        <a:t>Time to share experiences?</a:t>
                      </a:r>
                    </a:p>
                  </a:txBody>
                  <a:tcPr>
                    <a:solidFill>
                      <a:srgbClr val="CCCCCC"/>
                    </a:solidFill>
                  </a:tcPr>
                </a:tc>
                <a:tc>
                  <a:txBody>
                    <a:bodyPr/>
                    <a:lstStyle/>
                    <a:p>
                      <a:endParaRPr lang="en-US" sz="1800" dirty="0"/>
                    </a:p>
                  </a:txBody>
                  <a:tcPr>
                    <a:solidFill>
                      <a:srgbClr val="CCCCCC"/>
                    </a:solidFill>
                  </a:tcPr>
                </a:tc>
                <a:tc>
                  <a:txBody>
                    <a:bodyPr/>
                    <a:lstStyle/>
                    <a:p>
                      <a:endParaRPr lang="en-US" sz="1800" dirty="0"/>
                    </a:p>
                  </a:txBody>
                  <a:tcPr>
                    <a:solidFill>
                      <a:srgbClr val="CCCCCC"/>
                    </a:solidFill>
                  </a:tcPr>
                </a:tc>
                <a:extLst>
                  <a:ext uri="{0D108BD9-81ED-4DB2-BD59-A6C34878D82A}">
                    <a16:rowId xmlns:a16="http://schemas.microsoft.com/office/drawing/2014/main" val="10013"/>
                  </a:ext>
                </a:extLst>
              </a:tr>
            </a:tbl>
          </a:graphicData>
        </a:graphic>
      </p:graphicFrame>
      <p:pic>
        <p:nvPicPr>
          <p:cNvPr id="18" name="Picture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47423" y="2551985"/>
            <a:ext cx="1466162" cy="1954883"/>
          </a:xfrm>
          <a:prstGeom prst="rect">
            <a:avLst/>
          </a:prstGeom>
        </p:spPr>
      </p:pic>
      <p:sp>
        <p:nvSpPr>
          <p:cNvPr id="5" name="Multiply 4"/>
          <p:cNvSpPr/>
          <p:nvPr/>
        </p:nvSpPr>
        <p:spPr>
          <a:xfrm>
            <a:off x="7144870" y="2959264"/>
            <a:ext cx="497542" cy="36307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Multiply 5"/>
          <p:cNvSpPr/>
          <p:nvPr/>
        </p:nvSpPr>
        <p:spPr>
          <a:xfrm>
            <a:off x="7144870" y="3352852"/>
            <a:ext cx="497542" cy="36307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Multiply 6"/>
          <p:cNvSpPr/>
          <p:nvPr/>
        </p:nvSpPr>
        <p:spPr>
          <a:xfrm>
            <a:off x="7162799" y="3718165"/>
            <a:ext cx="497542" cy="36307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Multiply 7"/>
          <p:cNvSpPr/>
          <p:nvPr/>
        </p:nvSpPr>
        <p:spPr>
          <a:xfrm>
            <a:off x="7162799" y="4119699"/>
            <a:ext cx="497542" cy="36307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Multiply 8"/>
          <p:cNvSpPr/>
          <p:nvPr/>
        </p:nvSpPr>
        <p:spPr>
          <a:xfrm>
            <a:off x="7180728" y="4547606"/>
            <a:ext cx="497542" cy="36307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Multiply 9"/>
          <p:cNvSpPr/>
          <p:nvPr/>
        </p:nvSpPr>
        <p:spPr>
          <a:xfrm>
            <a:off x="7180728" y="4881936"/>
            <a:ext cx="497542" cy="36307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Multiply 10"/>
          <p:cNvSpPr/>
          <p:nvPr/>
        </p:nvSpPr>
        <p:spPr>
          <a:xfrm>
            <a:off x="7194176" y="5253665"/>
            <a:ext cx="497542" cy="36307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Multiply 11"/>
          <p:cNvSpPr/>
          <p:nvPr/>
        </p:nvSpPr>
        <p:spPr>
          <a:xfrm>
            <a:off x="7194176" y="5667909"/>
            <a:ext cx="497542" cy="36307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Multiply 12"/>
          <p:cNvSpPr/>
          <p:nvPr/>
        </p:nvSpPr>
        <p:spPr>
          <a:xfrm>
            <a:off x="7158317" y="1427282"/>
            <a:ext cx="497542" cy="36307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Multiply 14"/>
          <p:cNvSpPr/>
          <p:nvPr/>
        </p:nvSpPr>
        <p:spPr>
          <a:xfrm>
            <a:off x="7180728" y="1801745"/>
            <a:ext cx="497542" cy="36307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Multiply 15"/>
          <p:cNvSpPr/>
          <p:nvPr/>
        </p:nvSpPr>
        <p:spPr>
          <a:xfrm>
            <a:off x="7180728" y="2150446"/>
            <a:ext cx="497542" cy="36307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Multiply 16"/>
          <p:cNvSpPr/>
          <p:nvPr/>
        </p:nvSpPr>
        <p:spPr>
          <a:xfrm>
            <a:off x="7170467" y="2534439"/>
            <a:ext cx="497542" cy="36307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Multiply 18"/>
          <p:cNvSpPr/>
          <p:nvPr/>
        </p:nvSpPr>
        <p:spPr>
          <a:xfrm>
            <a:off x="7203141" y="6027416"/>
            <a:ext cx="497542" cy="363071"/>
          </a:xfrm>
          <a:prstGeom prst="mathMultiply">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6120117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When not to precept?</a:t>
            </a:r>
          </a:p>
        </p:txBody>
      </p:sp>
      <p:sp>
        <p:nvSpPr>
          <p:cNvPr id="3" name="TextBox 2"/>
          <p:cNvSpPr txBox="1"/>
          <p:nvPr/>
        </p:nvSpPr>
        <p:spPr>
          <a:xfrm>
            <a:off x="336176" y="1247416"/>
            <a:ext cx="8350624" cy="4801314"/>
          </a:xfrm>
          <a:prstGeom prst="rect">
            <a:avLst/>
          </a:prstGeom>
          <a:noFill/>
        </p:spPr>
        <p:txBody>
          <a:bodyPr wrap="square" rtlCol="0">
            <a:spAutoFit/>
          </a:bodyPr>
          <a:lstStyle/>
          <a:p>
            <a:pPr marL="285750" indent="-285750">
              <a:buFont typeface="Arial" panose="020B0604020202020204" pitchFamily="34" charset="0"/>
              <a:buChar char="•"/>
            </a:pPr>
            <a:r>
              <a:rPr lang="en-US" sz="3200" dirty="0">
                <a:latin typeface="+mj-lt"/>
              </a:rPr>
              <a:t>No interest in teaching</a:t>
            </a:r>
          </a:p>
          <a:p>
            <a:pPr marL="285750" indent="-285750">
              <a:buFont typeface="Arial" panose="020B0604020202020204" pitchFamily="34" charset="0"/>
              <a:buChar char="•"/>
            </a:pPr>
            <a:r>
              <a:rPr lang="en-US" sz="3200" dirty="0">
                <a:latin typeface="+mj-lt"/>
              </a:rPr>
              <a:t>Burnout </a:t>
            </a:r>
          </a:p>
          <a:p>
            <a:pPr marL="285750" indent="-285750">
              <a:buFont typeface="Arial" panose="020B0604020202020204" pitchFamily="34" charset="0"/>
              <a:buChar char="•"/>
            </a:pPr>
            <a:r>
              <a:rPr lang="en-US" sz="3200" dirty="0">
                <a:latin typeface="+mj-lt"/>
              </a:rPr>
              <a:t>No patience with learners</a:t>
            </a:r>
          </a:p>
          <a:p>
            <a:pPr marL="285750" indent="-285750">
              <a:buFont typeface="Arial" panose="020B0604020202020204" pitchFamily="34" charset="0"/>
              <a:buChar char="•"/>
            </a:pPr>
            <a:r>
              <a:rPr lang="en-US" sz="3200" dirty="0">
                <a:latin typeface="+mj-lt"/>
              </a:rPr>
              <a:t>Poor self-confidence</a:t>
            </a:r>
          </a:p>
          <a:p>
            <a:pPr marL="285750" indent="-285750">
              <a:buFont typeface="Arial" panose="020B0604020202020204" pitchFamily="34" charset="0"/>
              <a:buChar char="•"/>
            </a:pPr>
            <a:r>
              <a:rPr lang="en-US" sz="3200" dirty="0">
                <a:latin typeface="+mj-lt"/>
              </a:rPr>
              <a:t>Student is friend or relative</a:t>
            </a:r>
          </a:p>
          <a:p>
            <a:pPr marL="285750" indent="-285750">
              <a:buFont typeface="Arial" panose="020B0604020202020204" pitchFamily="34" charset="0"/>
              <a:buChar char="•"/>
            </a:pPr>
            <a:r>
              <a:rPr lang="en-US" sz="3200" dirty="0">
                <a:latin typeface="+mj-lt"/>
              </a:rPr>
              <a:t>Less than one year’s experience in your role</a:t>
            </a:r>
          </a:p>
          <a:p>
            <a:pPr marL="285750" indent="-285750">
              <a:buFont typeface="Arial" panose="020B0604020202020204" pitchFamily="34" charset="0"/>
              <a:buChar char="•"/>
            </a:pPr>
            <a:r>
              <a:rPr lang="en-US" sz="3200" dirty="0">
                <a:latin typeface="+mj-lt"/>
              </a:rPr>
              <a:t>Site with student’s relatives in administrative roles</a:t>
            </a:r>
          </a:p>
          <a:p>
            <a:pPr marL="285750" indent="-285750">
              <a:buFont typeface="Arial" panose="020B0604020202020204" pitchFamily="34" charset="0"/>
              <a:buChar char="•"/>
            </a:pPr>
            <a:r>
              <a:rPr lang="en-US" sz="3200" dirty="0">
                <a:latin typeface="+mj-lt"/>
              </a:rPr>
              <a:t>Site of student’s employment</a:t>
            </a:r>
          </a:p>
          <a:p>
            <a:pPr marL="285750" indent="-285750">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11638" y="1017135"/>
            <a:ext cx="2746562" cy="2746562"/>
          </a:xfrm>
          <a:prstGeom prst="rect">
            <a:avLst/>
          </a:prstGeom>
        </p:spPr>
      </p:pic>
    </p:spTree>
    <p:extLst>
      <p:ext uri="{BB962C8B-B14F-4D97-AF65-F5344CB8AC3E}">
        <p14:creationId xmlns:p14="http://schemas.microsoft.com/office/powerpoint/2010/main" val="3494138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Professional Relationship</a:t>
            </a:r>
          </a:p>
        </p:txBody>
      </p:sp>
      <p:sp>
        <p:nvSpPr>
          <p:cNvPr id="3" name="TextBox 2"/>
          <p:cNvSpPr txBox="1"/>
          <p:nvPr/>
        </p:nvSpPr>
        <p:spPr>
          <a:xfrm>
            <a:off x="188259" y="1193096"/>
            <a:ext cx="5044184" cy="5324535"/>
          </a:xfrm>
          <a:prstGeom prst="rect">
            <a:avLst/>
          </a:prstGeom>
          <a:noFill/>
        </p:spPr>
        <p:txBody>
          <a:bodyPr wrap="square" rtlCol="0">
            <a:spAutoFit/>
          </a:bodyPr>
          <a:lstStyle/>
          <a:p>
            <a:pPr marL="342900" indent="-342900">
              <a:buAutoNum type="arabicPeriod"/>
            </a:pPr>
            <a:r>
              <a:rPr lang="en-US" sz="2000" b="1" dirty="0">
                <a:latin typeface="+mj-lt"/>
              </a:rPr>
              <a:t>Set professional boundaries.</a:t>
            </a:r>
          </a:p>
          <a:p>
            <a:pPr marL="342900" indent="-342900">
              <a:buAutoNum type="arabicPeriod"/>
            </a:pPr>
            <a:r>
              <a:rPr lang="en-US" sz="2000" b="1" dirty="0">
                <a:latin typeface="+mj-lt"/>
              </a:rPr>
              <a:t>Do not develop a personal relationship in clinical practicum.</a:t>
            </a:r>
          </a:p>
          <a:p>
            <a:pPr marL="342900" indent="-342900">
              <a:buAutoNum type="arabicPeriod"/>
            </a:pPr>
            <a:r>
              <a:rPr lang="en-US" sz="2000" b="1" dirty="0">
                <a:latin typeface="+mj-lt"/>
              </a:rPr>
              <a:t>Treat all students with the same professional standards. </a:t>
            </a:r>
          </a:p>
          <a:p>
            <a:pPr marL="342900" indent="-342900">
              <a:buAutoNum type="arabicPeriod"/>
            </a:pPr>
            <a:r>
              <a:rPr lang="en-US" sz="2000" b="1" dirty="0">
                <a:latin typeface="+mj-lt"/>
              </a:rPr>
              <a:t>Build trust with the student.</a:t>
            </a:r>
          </a:p>
          <a:p>
            <a:pPr marL="342900" indent="-342900">
              <a:buAutoNum type="arabicPeriod"/>
            </a:pPr>
            <a:r>
              <a:rPr lang="en-US" sz="2000" b="1" dirty="0">
                <a:latin typeface="+mj-lt"/>
              </a:rPr>
              <a:t>Share work related experiences with the student. </a:t>
            </a:r>
          </a:p>
          <a:p>
            <a:pPr marL="342900" indent="-342900">
              <a:buAutoNum type="arabicPeriod"/>
            </a:pPr>
            <a:r>
              <a:rPr lang="en-US" sz="2000" b="1" dirty="0">
                <a:latin typeface="+mj-lt"/>
              </a:rPr>
              <a:t>If the student has personal problems, refer them to the relevant resources for help. </a:t>
            </a:r>
          </a:p>
          <a:p>
            <a:pPr marL="342900" indent="-342900">
              <a:buAutoNum type="arabicPeriod"/>
            </a:pPr>
            <a:r>
              <a:rPr lang="en-US" sz="2000" b="1" dirty="0">
                <a:latin typeface="+mj-lt"/>
              </a:rPr>
              <a:t>Discuss any concerns with the student’s performance with the clinical faculty, contact information is located on the syllabus. </a:t>
            </a:r>
          </a:p>
          <a:p>
            <a:endParaRPr lang="en-US" sz="2000" dirty="0"/>
          </a:p>
          <a:p>
            <a:pPr marL="342900" indent="-342900">
              <a:buAutoNum type="arabicPeriod"/>
            </a:pPr>
            <a:endParaRPr lang="en-US"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8314" y="1509119"/>
            <a:ext cx="4005686" cy="3769160"/>
          </a:xfrm>
          <a:prstGeom prst="rect">
            <a:avLst/>
          </a:prstGeom>
        </p:spPr>
      </p:pic>
      <p:sp>
        <p:nvSpPr>
          <p:cNvPr id="5" name="TextBox 4"/>
          <p:cNvSpPr txBox="1"/>
          <p:nvPr/>
        </p:nvSpPr>
        <p:spPr>
          <a:xfrm>
            <a:off x="7274859" y="5749952"/>
            <a:ext cx="2151529" cy="276999"/>
          </a:xfrm>
          <a:prstGeom prst="rect">
            <a:avLst/>
          </a:prstGeom>
          <a:noFill/>
        </p:spPr>
        <p:txBody>
          <a:bodyPr wrap="square" rtlCol="0">
            <a:spAutoFit/>
          </a:bodyPr>
          <a:lstStyle/>
          <a:p>
            <a:r>
              <a:rPr lang="en-US" sz="1200" b="1" dirty="0">
                <a:latin typeface="+mj-lt"/>
              </a:rPr>
              <a:t>(Yonge &amp; Myrick, 2012)</a:t>
            </a:r>
          </a:p>
        </p:txBody>
      </p:sp>
    </p:spTree>
    <p:extLst>
      <p:ext uri="{BB962C8B-B14F-4D97-AF65-F5344CB8AC3E}">
        <p14:creationId xmlns:p14="http://schemas.microsoft.com/office/powerpoint/2010/main" val="14934798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Adult Learning</a:t>
            </a:r>
          </a:p>
        </p:txBody>
      </p:sp>
      <p:sp>
        <p:nvSpPr>
          <p:cNvPr id="3" name="TextBox 2"/>
          <p:cNvSpPr txBox="1"/>
          <p:nvPr/>
        </p:nvSpPr>
        <p:spPr>
          <a:xfrm>
            <a:off x="282388" y="1099498"/>
            <a:ext cx="7355541" cy="5632311"/>
          </a:xfrm>
          <a:prstGeom prst="rect">
            <a:avLst/>
          </a:prstGeom>
          <a:noFill/>
        </p:spPr>
        <p:txBody>
          <a:bodyPr wrap="square" rtlCol="0">
            <a:spAutoFit/>
          </a:bodyPr>
          <a:lstStyle/>
          <a:p>
            <a:r>
              <a:rPr lang="en-US" b="1" dirty="0">
                <a:latin typeface="+mj-lt"/>
              </a:rPr>
              <a:t>Malcom Knowles (1984) identifies </a:t>
            </a:r>
            <a:r>
              <a:rPr lang="en-US" b="1" u="sng" dirty="0">
                <a:latin typeface="+mj-lt"/>
              </a:rPr>
              <a:t>four key features </a:t>
            </a:r>
            <a:r>
              <a:rPr lang="en-US" b="1" dirty="0">
                <a:latin typeface="+mj-lt"/>
              </a:rPr>
              <a:t>of the adult learner: </a:t>
            </a:r>
          </a:p>
          <a:p>
            <a:endParaRPr lang="en-US" b="1" dirty="0">
              <a:latin typeface="+mj-lt"/>
            </a:endParaRPr>
          </a:p>
          <a:p>
            <a:pPr marL="342900" indent="-342900">
              <a:buAutoNum type="arabicPeriod"/>
            </a:pPr>
            <a:r>
              <a:rPr lang="en-US" b="1" dirty="0">
                <a:latin typeface="+mj-lt"/>
              </a:rPr>
              <a:t>Involvement in the planning of instruction. </a:t>
            </a:r>
          </a:p>
          <a:p>
            <a:pPr marL="342900" indent="-342900">
              <a:buAutoNum type="arabicPeriod"/>
            </a:pPr>
            <a:r>
              <a:rPr lang="en-US" b="1" dirty="0">
                <a:latin typeface="+mj-lt"/>
              </a:rPr>
              <a:t>Experience provides the basis for learning activities</a:t>
            </a:r>
          </a:p>
          <a:p>
            <a:pPr marL="342900" indent="-342900">
              <a:buAutoNum type="arabicPeriod"/>
            </a:pPr>
            <a:r>
              <a:rPr lang="en-US" b="1" dirty="0">
                <a:latin typeface="+mj-lt"/>
              </a:rPr>
              <a:t>Adults want to learn subjects relevant and that impact their job or life</a:t>
            </a:r>
          </a:p>
          <a:p>
            <a:pPr marL="342900" indent="-342900">
              <a:buAutoNum type="arabicPeriod"/>
            </a:pPr>
            <a:r>
              <a:rPr lang="en-US" b="1" dirty="0">
                <a:latin typeface="+mj-lt"/>
              </a:rPr>
              <a:t>Problem centered, not content-oriented. </a:t>
            </a:r>
          </a:p>
          <a:p>
            <a:pPr marL="342900" indent="-342900">
              <a:buAutoNum type="arabicPeriod"/>
            </a:pPr>
            <a:endParaRPr lang="en-US" b="1" dirty="0">
              <a:latin typeface="+mj-lt"/>
            </a:endParaRPr>
          </a:p>
          <a:p>
            <a:r>
              <a:rPr lang="en-US" b="1" dirty="0">
                <a:latin typeface="+mj-lt"/>
              </a:rPr>
              <a:t>How will the adult student learn best? </a:t>
            </a:r>
          </a:p>
          <a:p>
            <a:endParaRPr lang="en-US" b="1" dirty="0">
              <a:latin typeface="+mj-lt"/>
            </a:endParaRPr>
          </a:p>
          <a:p>
            <a:pPr marL="342900" indent="-342900">
              <a:buAutoNum type="arabicPeriod"/>
            </a:pPr>
            <a:r>
              <a:rPr lang="en-US" b="1" dirty="0">
                <a:latin typeface="+mj-lt"/>
              </a:rPr>
              <a:t>Visual </a:t>
            </a:r>
          </a:p>
          <a:p>
            <a:pPr marL="342900" indent="-342900">
              <a:buAutoNum type="arabicPeriod"/>
            </a:pPr>
            <a:r>
              <a:rPr lang="en-US" b="1" dirty="0">
                <a:latin typeface="+mj-lt"/>
              </a:rPr>
              <a:t>Auditory</a:t>
            </a:r>
          </a:p>
          <a:p>
            <a:pPr marL="342900" indent="-342900">
              <a:buAutoNum type="arabicPeriod"/>
            </a:pPr>
            <a:r>
              <a:rPr lang="en-US" b="1" dirty="0">
                <a:latin typeface="+mj-lt"/>
              </a:rPr>
              <a:t>Kinesthetic</a:t>
            </a:r>
          </a:p>
          <a:p>
            <a:pPr marL="342900" indent="-342900">
              <a:buAutoNum type="arabicPeriod"/>
            </a:pPr>
            <a:endParaRPr lang="en-US" b="1" dirty="0">
              <a:latin typeface="+mj-lt"/>
            </a:endParaRPr>
          </a:p>
          <a:p>
            <a:r>
              <a:rPr lang="en-US" b="1" dirty="0">
                <a:latin typeface="+mj-lt"/>
              </a:rPr>
              <a:t>Have your student take the </a:t>
            </a:r>
            <a:r>
              <a:rPr lang="en-US" b="1" dirty="0">
                <a:latin typeface="+mj-lt"/>
                <a:hlinkClick r:id="rId2" tooltip="Click Here"/>
              </a:rPr>
              <a:t>VAK Learning Style Inventory </a:t>
            </a:r>
            <a:r>
              <a:rPr lang="en-US" b="1" dirty="0">
                <a:latin typeface="+mj-lt"/>
              </a:rPr>
              <a:t>to decide how the student learns best.  This gives the preceptor insight on the best teaching method for the student to learn. </a:t>
            </a:r>
          </a:p>
          <a:p>
            <a:endParaRPr lang="en-US" dirty="0"/>
          </a:p>
          <a:p>
            <a:endParaRPr lang="en-US" dirty="0"/>
          </a:p>
        </p:txBody>
      </p:sp>
      <p:sp>
        <p:nvSpPr>
          <p:cNvPr id="4" name="TextBox 3"/>
          <p:cNvSpPr txBox="1"/>
          <p:nvPr/>
        </p:nvSpPr>
        <p:spPr>
          <a:xfrm>
            <a:off x="7637929" y="5472953"/>
            <a:ext cx="1371600" cy="646331"/>
          </a:xfrm>
          <a:prstGeom prst="rect">
            <a:avLst/>
          </a:prstGeom>
          <a:noFill/>
        </p:spPr>
        <p:txBody>
          <a:bodyPr wrap="square" rtlCol="0">
            <a:spAutoFit/>
          </a:bodyPr>
          <a:lstStyle/>
          <a:p>
            <a:r>
              <a:rPr lang="en-US" sz="1200" b="1" dirty="0">
                <a:latin typeface="Cambria" panose="02040503050406030204" pitchFamily="18" charset="0"/>
              </a:rPr>
              <a:t>(Knowles, 1984)</a:t>
            </a:r>
          </a:p>
          <a:p>
            <a:r>
              <a:rPr lang="en-US" sz="1200" b="1" dirty="0">
                <a:latin typeface="Cambria" panose="02040503050406030204" pitchFamily="18" charset="0"/>
              </a:rPr>
              <a:t>(Chapman, 2017)</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95415" y="2884712"/>
            <a:ext cx="2266950" cy="2209800"/>
          </a:xfrm>
          <a:prstGeom prst="rect">
            <a:avLst/>
          </a:prstGeom>
        </p:spPr>
      </p:pic>
    </p:spTree>
    <p:extLst>
      <p:ext uri="{BB962C8B-B14F-4D97-AF65-F5344CB8AC3E}">
        <p14:creationId xmlns:p14="http://schemas.microsoft.com/office/powerpoint/2010/main" val="1643361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416"/>
            <a:ext cx="9144000" cy="1143000"/>
          </a:xfrm>
        </p:spPr>
        <p:txBody>
          <a:bodyPr>
            <a:normAutofit/>
          </a:bodyPr>
          <a:lstStyle/>
          <a:p>
            <a:r>
              <a:rPr lang="en-US" b="1" dirty="0"/>
              <a:t>Evidence Based Preceptor Model</a:t>
            </a:r>
          </a:p>
        </p:txBody>
      </p:sp>
      <p:sp>
        <p:nvSpPr>
          <p:cNvPr id="4" name="TextBox 3"/>
          <p:cNvSpPr txBox="1"/>
          <p:nvPr/>
        </p:nvSpPr>
        <p:spPr>
          <a:xfrm>
            <a:off x="293427" y="1247416"/>
            <a:ext cx="8557146" cy="923330"/>
          </a:xfrm>
          <a:prstGeom prst="rect">
            <a:avLst/>
          </a:prstGeom>
          <a:noFill/>
        </p:spPr>
        <p:txBody>
          <a:bodyPr wrap="square" rtlCol="0">
            <a:spAutoFit/>
          </a:bodyPr>
          <a:lstStyle/>
          <a:p>
            <a:r>
              <a:rPr lang="en-US" b="1" dirty="0"/>
              <a:t>One Minute Preceptor</a:t>
            </a:r>
          </a:p>
          <a:p>
            <a:endParaRPr lang="en-US" b="1" dirty="0"/>
          </a:p>
          <a:p>
            <a:endParaRPr lang="en-US" dirty="0"/>
          </a:p>
        </p:txBody>
      </p:sp>
      <p:pic>
        <p:nvPicPr>
          <p:cNvPr id="5" name="hmKvei3thwQ"/>
          <p:cNvPicPr>
            <a:picLocks noRot="1" noChangeAspect="1"/>
          </p:cNvPicPr>
          <p:nvPr>
            <a:videoFile r:link="rId1"/>
          </p:nvPr>
        </p:nvPicPr>
        <p:blipFill>
          <a:blip r:embed="rId3"/>
          <a:stretch>
            <a:fillRect/>
          </a:stretch>
        </p:blipFill>
        <p:spPr>
          <a:xfrm>
            <a:off x="293427" y="1828444"/>
            <a:ext cx="8710937" cy="4899902"/>
          </a:xfrm>
          <a:prstGeom prst="rect">
            <a:avLst/>
          </a:prstGeom>
        </p:spPr>
      </p:pic>
    </p:spTree>
    <p:extLst>
      <p:ext uri="{BB962C8B-B14F-4D97-AF65-F5344CB8AC3E}">
        <p14:creationId xmlns:p14="http://schemas.microsoft.com/office/powerpoint/2010/main" val="3921272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477" y="104416"/>
            <a:ext cx="8857397" cy="1143000"/>
          </a:xfrm>
        </p:spPr>
        <p:txBody>
          <a:bodyPr>
            <a:noAutofit/>
          </a:bodyPr>
          <a:lstStyle/>
          <a:p>
            <a:r>
              <a:rPr lang="en-US" sz="2800" dirty="0"/>
              <a:t>Other Videos Demonstrating the One Minute Preceptor</a:t>
            </a:r>
          </a:p>
        </p:txBody>
      </p:sp>
      <p:sp>
        <p:nvSpPr>
          <p:cNvPr id="3" name="TextBox 2"/>
          <p:cNvSpPr txBox="1"/>
          <p:nvPr/>
        </p:nvSpPr>
        <p:spPr>
          <a:xfrm>
            <a:off x="409433" y="1351128"/>
            <a:ext cx="8338782" cy="1477328"/>
          </a:xfrm>
          <a:prstGeom prst="rect">
            <a:avLst/>
          </a:prstGeom>
          <a:noFill/>
        </p:spPr>
        <p:txBody>
          <a:bodyPr wrap="square" rtlCol="0">
            <a:spAutoFit/>
          </a:bodyPr>
          <a:lstStyle/>
          <a:p>
            <a:r>
              <a:rPr lang="en-US" dirty="0">
                <a:hlinkClick r:id="rId2"/>
              </a:rPr>
              <a:t>https://vimeo.com/118248470</a:t>
            </a:r>
            <a:endParaRPr lang="en-US" dirty="0"/>
          </a:p>
          <a:p>
            <a:r>
              <a:rPr lang="en-US" dirty="0">
                <a:hlinkClick r:id="rId3"/>
              </a:rPr>
              <a:t>https://vimeo.com/118248476</a:t>
            </a:r>
            <a:r>
              <a:rPr lang="en-US" dirty="0"/>
              <a:t> </a:t>
            </a:r>
          </a:p>
          <a:p>
            <a:r>
              <a:rPr lang="en-US" dirty="0">
                <a:hlinkClick r:id="rId4"/>
              </a:rPr>
              <a:t>https://vimeo.com/118248471</a:t>
            </a:r>
            <a:endParaRPr lang="en-US" dirty="0"/>
          </a:p>
          <a:p>
            <a:r>
              <a:rPr lang="en-US" dirty="0">
                <a:hlinkClick r:id="rId5"/>
              </a:rPr>
              <a:t>https://vimeo.com/153056353</a:t>
            </a:r>
            <a:endParaRPr lang="en-US" dirty="0"/>
          </a:p>
          <a:p>
            <a:r>
              <a:rPr lang="en-US" dirty="0">
                <a:hlinkClick r:id="rId6"/>
              </a:rPr>
              <a:t>https://vimeo.com/151705946</a:t>
            </a:r>
            <a:r>
              <a:rPr lang="en-US" dirty="0"/>
              <a:t> </a:t>
            </a:r>
          </a:p>
        </p:txBody>
      </p:sp>
    </p:spTree>
    <p:extLst>
      <p:ext uri="{BB962C8B-B14F-4D97-AF65-F5344CB8AC3E}">
        <p14:creationId xmlns:p14="http://schemas.microsoft.com/office/powerpoint/2010/main" val="23183363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Learning Strategies</a:t>
            </a:r>
          </a:p>
        </p:txBody>
      </p:sp>
      <p:sp>
        <p:nvSpPr>
          <p:cNvPr id="3" name="TextBox 2"/>
          <p:cNvSpPr txBox="1"/>
          <p:nvPr/>
        </p:nvSpPr>
        <p:spPr>
          <a:xfrm>
            <a:off x="309282" y="1129553"/>
            <a:ext cx="2770094" cy="507831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Video</a:t>
            </a:r>
          </a:p>
          <a:p>
            <a:pPr marL="285750" indent="-285750">
              <a:buFont typeface="Arial" panose="020B0604020202020204" pitchFamily="34" charset="0"/>
              <a:buChar char="•"/>
            </a:pPr>
            <a:r>
              <a:rPr lang="en-US" dirty="0">
                <a:latin typeface="+mj-lt"/>
              </a:rPr>
              <a:t>Demonstration</a:t>
            </a:r>
          </a:p>
          <a:p>
            <a:pPr marL="285750" indent="-285750">
              <a:buFont typeface="Arial" panose="020B0604020202020204" pitchFamily="34" charset="0"/>
              <a:buChar char="•"/>
            </a:pPr>
            <a:r>
              <a:rPr lang="en-US" dirty="0">
                <a:latin typeface="+mj-lt"/>
              </a:rPr>
              <a:t>Lecture</a:t>
            </a:r>
          </a:p>
          <a:p>
            <a:pPr marL="285750" indent="-285750">
              <a:buFont typeface="Arial" panose="020B0604020202020204" pitchFamily="34" charset="0"/>
              <a:buChar char="•"/>
            </a:pPr>
            <a:r>
              <a:rPr lang="en-US" dirty="0">
                <a:latin typeface="+mj-lt"/>
              </a:rPr>
              <a:t>Concept Mapping</a:t>
            </a:r>
          </a:p>
          <a:p>
            <a:pPr marL="285750" indent="-285750">
              <a:buFont typeface="Arial" panose="020B0604020202020204" pitchFamily="34" charset="0"/>
              <a:buChar char="•"/>
            </a:pPr>
            <a:r>
              <a:rPr lang="en-US" dirty="0">
                <a:latin typeface="+mj-lt"/>
              </a:rPr>
              <a:t>Teach back method</a:t>
            </a:r>
          </a:p>
          <a:p>
            <a:pPr marL="285750" indent="-285750">
              <a:buFont typeface="Arial" panose="020B0604020202020204" pitchFamily="34" charset="0"/>
              <a:buChar char="•"/>
            </a:pPr>
            <a:r>
              <a:rPr lang="en-US" dirty="0">
                <a:latin typeface="+mj-lt"/>
              </a:rPr>
              <a:t>Textbooks/Resources</a:t>
            </a:r>
          </a:p>
          <a:p>
            <a:pPr marL="285750" indent="-285750">
              <a:buFont typeface="Arial" panose="020B0604020202020204" pitchFamily="34" charset="0"/>
              <a:buChar char="•"/>
            </a:pPr>
            <a:r>
              <a:rPr lang="en-US" dirty="0">
                <a:latin typeface="+mj-lt"/>
              </a:rPr>
              <a:t>Algorithms</a:t>
            </a:r>
          </a:p>
          <a:p>
            <a:pPr marL="285750" indent="-285750">
              <a:buFont typeface="Arial" panose="020B0604020202020204" pitchFamily="34" charset="0"/>
              <a:buChar char="•"/>
            </a:pPr>
            <a:r>
              <a:rPr lang="en-US" dirty="0">
                <a:latin typeface="+mj-lt"/>
              </a:rPr>
              <a:t>Conversation</a:t>
            </a:r>
          </a:p>
          <a:p>
            <a:pPr marL="285750" indent="-285750">
              <a:buFont typeface="Arial" panose="020B0604020202020204" pitchFamily="34" charset="0"/>
              <a:buChar char="•"/>
            </a:pPr>
            <a:r>
              <a:rPr lang="en-US" dirty="0">
                <a:latin typeface="+mj-lt"/>
              </a:rPr>
              <a:t>Visual aids</a:t>
            </a:r>
          </a:p>
          <a:p>
            <a:pPr marL="285750" indent="-285750">
              <a:buFont typeface="Arial" panose="020B0604020202020204" pitchFamily="34" charset="0"/>
              <a:buChar char="•"/>
            </a:pPr>
            <a:r>
              <a:rPr lang="en-US" dirty="0">
                <a:latin typeface="+mj-lt"/>
              </a:rPr>
              <a:t>Simulation</a:t>
            </a:r>
          </a:p>
          <a:p>
            <a:pPr marL="285750" indent="-285750">
              <a:buFont typeface="Arial" panose="020B0604020202020204" pitchFamily="34" charset="0"/>
              <a:buChar char="•"/>
            </a:pPr>
            <a:r>
              <a:rPr lang="en-US" dirty="0">
                <a:latin typeface="+mj-lt"/>
              </a:rPr>
              <a:t>Standardized patients</a:t>
            </a:r>
          </a:p>
          <a:p>
            <a:pPr marL="285750" indent="-285750">
              <a:buFont typeface="Arial" panose="020B0604020202020204" pitchFamily="34" charset="0"/>
              <a:buChar char="•"/>
            </a:pPr>
            <a:r>
              <a:rPr lang="en-US" dirty="0">
                <a:latin typeface="+mj-lt"/>
              </a:rPr>
              <a:t>Practice</a:t>
            </a:r>
          </a:p>
          <a:p>
            <a:pPr marL="285750" indent="-285750">
              <a:buFont typeface="Arial" panose="020B0604020202020204" pitchFamily="34" charset="0"/>
              <a:buChar char="•"/>
            </a:pPr>
            <a:r>
              <a:rPr lang="en-US" dirty="0">
                <a:latin typeface="+mj-lt"/>
              </a:rPr>
              <a:t>Repetition</a:t>
            </a:r>
          </a:p>
          <a:p>
            <a:pPr marL="285750" indent="-285750">
              <a:buFont typeface="Arial" panose="020B0604020202020204" pitchFamily="34" charset="0"/>
              <a:buChar char="•"/>
            </a:pPr>
            <a:r>
              <a:rPr lang="en-US" dirty="0">
                <a:latin typeface="+mj-lt"/>
              </a:rPr>
              <a:t>Teaching others</a:t>
            </a:r>
          </a:p>
          <a:p>
            <a:pPr marL="285750" indent="-285750">
              <a:buFont typeface="Arial" panose="020B0604020202020204" pitchFamily="34" charset="0"/>
              <a:buChar char="•"/>
            </a:pPr>
            <a:r>
              <a:rPr lang="en-US" dirty="0">
                <a:latin typeface="+mj-lt"/>
              </a:rPr>
              <a:t>Research</a:t>
            </a:r>
          </a:p>
          <a:p>
            <a:pPr marL="285750" indent="-285750">
              <a:buFont typeface="Arial" panose="020B0604020202020204" pitchFamily="34" charset="0"/>
              <a:buChar char="•"/>
            </a:pPr>
            <a:r>
              <a:rPr lang="en-US" dirty="0">
                <a:latin typeface="+mj-lt"/>
              </a:rPr>
              <a:t>Websites</a:t>
            </a:r>
          </a:p>
          <a:p>
            <a:pPr marL="285750" indent="-285750">
              <a:buFont typeface="Arial" panose="020B0604020202020204" pitchFamily="34" charset="0"/>
              <a:buChar char="•"/>
            </a:pPr>
            <a:r>
              <a:rPr lang="en-US" dirty="0">
                <a:latin typeface="+mj-lt"/>
              </a:rPr>
              <a:t>Epocrates</a:t>
            </a:r>
            <a:endParaRPr lang="en-US" dirty="0">
              <a:latin typeface="+mj-lt"/>
            </a:endParaRPr>
          </a:p>
          <a:p>
            <a:endParaRPr lang="en-US" dirty="0">
              <a:latin typeface="+mj-lt"/>
            </a:endParaRPr>
          </a:p>
        </p:txBody>
      </p:sp>
      <p:sp>
        <p:nvSpPr>
          <p:cNvPr id="4" name="TextBox 3"/>
          <p:cNvSpPr txBox="1"/>
          <p:nvPr/>
        </p:nvSpPr>
        <p:spPr>
          <a:xfrm>
            <a:off x="3079376" y="1129553"/>
            <a:ext cx="2918012" cy="4801314"/>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Mnemonics</a:t>
            </a:r>
          </a:p>
          <a:p>
            <a:pPr marL="285750" indent="-285750">
              <a:buFont typeface="Arial" panose="020B0604020202020204" pitchFamily="34" charset="0"/>
              <a:buChar char="•"/>
            </a:pPr>
            <a:r>
              <a:rPr lang="en-US" dirty="0">
                <a:latin typeface="+mj-lt"/>
              </a:rPr>
              <a:t>Research</a:t>
            </a:r>
          </a:p>
          <a:p>
            <a:pPr marL="285750" indent="-285750">
              <a:buFont typeface="Arial" panose="020B0604020202020204" pitchFamily="34" charset="0"/>
              <a:buChar char="•"/>
            </a:pPr>
            <a:r>
              <a:rPr lang="en-US" dirty="0">
                <a:latin typeface="+mj-lt"/>
              </a:rPr>
              <a:t>Feedback</a:t>
            </a:r>
          </a:p>
          <a:p>
            <a:pPr marL="285750" indent="-285750">
              <a:buFont typeface="Arial" panose="020B0604020202020204" pitchFamily="34" charset="0"/>
              <a:buChar char="•"/>
            </a:pPr>
            <a:r>
              <a:rPr lang="en-US" dirty="0">
                <a:latin typeface="+mj-lt"/>
              </a:rPr>
              <a:t>Debriefing</a:t>
            </a:r>
          </a:p>
          <a:p>
            <a:pPr marL="285750" indent="-285750">
              <a:buFont typeface="Arial" panose="020B0604020202020204" pitchFamily="34" charset="0"/>
              <a:buChar char="•"/>
            </a:pPr>
            <a:r>
              <a:rPr lang="en-US" dirty="0">
                <a:latin typeface="+mj-lt"/>
              </a:rPr>
              <a:t>Reflection</a:t>
            </a:r>
          </a:p>
          <a:p>
            <a:pPr marL="285750" indent="-285750">
              <a:buFont typeface="Arial" panose="020B0604020202020204" pitchFamily="34" charset="0"/>
              <a:buChar char="•"/>
            </a:pPr>
            <a:r>
              <a:rPr lang="en-US" dirty="0">
                <a:latin typeface="+mj-lt"/>
              </a:rPr>
              <a:t>Discussion</a:t>
            </a:r>
          </a:p>
          <a:p>
            <a:pPr marL="285750" indent="-285750">
              <a:buFont typeface="Arial" panose="020B0604020202020204" pitchFamily="34" charset="0"/>
              <a:buChar char="•"/>
            </a:pPr>
            <a:r>
              <a:rPr lang="en-US" dirty="0">
                <a:latin typeface="+mj-lt"/>
              </a:rPr>
              <a:t>Written Assignments</a:t>
            </a:r>
          </a:p>
          <a:p>
            <a:pPr marL="285750" indent="-285750">
              <a:buFont typeface="Arial" panose="020B0604020202020204" pitchFamily="34" charset="0"/>
              <a:buChar char="•"/>
            </a:pPr>
            <a:r>
              <a:rPr lang="en-US" dirty="0">
                <a:latin typeface="+mj-lt"/>
              </a:rPr>
              <a:t>Reading Assignments</a:t>
            </a:r>
          </a:p>
          <a:p>
            <a:pPr marL="285750" indent="-285750">
              <a:buFont typeface="Arial" panose="020B0604020202020204" pitchFamily="34" charset="0"/>
              <a:buChar char="•"/>
            </a:pPr>
            <a:r>
              <a:rPr lang="en-US" dirty="0">
                <a:latin typeface="+mj-lt"/>
              </a:rPr>
              <a:t>Webinars</a:t>
            </a:r>
          </a:p>
          <a:p>
            <a:pPr marL="285750" indent="-285750">
              <a:buFont typeface="Arial" panose="020B0604020202020204" pitchFamily="34" charset="0"/>
              <a:buChar char="•"/>
            </a:pPr>
            <a:r>
              <a:rPr lang="en-US" dirty="0">
                <a:latin typeface="+mj-lt"/>
              </a:rPr>
              <a:t>Podcasts</a:t>
            </a:r>
          </a:p>
          <a:p>
            <a:pPr marL="285750" indent="-285750">
              <a:buFont typeface="Arial" panose="020B0604020202020204" pitchFamily="34" charset="0"/>
              <a:buChar char="•"/>
            </a:pPr>
            <a:r>
              <a:rPr lang="en-US" dirty="0">
                <a:latin typeface="+mj-lt"/>
              </a:rPr>
              <a:t>Case Studies</a:t>
            </a:r>
          </a:p>
          <a:p>
            <a:pPr marL="285750" indent="-285750">
              <a:buFont typeface="Arial" panose="020B0604020202020204" pitchFamily="34" charset="0"/>
              <a:buChar char="•"/>
            </a:pPr>
            <a:r>
              <a:rPr lang="en-US" dirty="0">
                <a:latin typeface="+mj-lt"/>
              </a:rPr>
              <a:t>Conceptual Exploration</a:t>
            </a:r>
          </a:p>
          <a:p>
            <a:pPr marL="285750" indent="-285750">
              <a:buFont typeface="Arial" panose="020B0604020202020204" pitchFamily="34" charset="0"/>
              <a:buChar char="•"/>
            </a:pPr>
            <a:r>
              <a:rPr lang="en-US" dirty="0">
                <a:latin typeface="+mj-lt"/>
              </a:rPr>
              <a:t>Explanation</a:t>
            </a:r>
          </a:p>
          <a:p>
            <a:pPr marL="285750" indent="-285750">
              <a:buFont typeface="Arial" panose="020B0604020202020204" pitchFamily="34" charset="0"/>
              <a:buChar char="•"/>
            </a:pPr>
            <a:r>
              <a:rPr lang="en-US" dirty="0">
                <a:latin typeface="+mj-lt"/>
              </a:rPr>
              <a:t>Concrete Exemplars</a:t>
            </a:r>
          </a:p>
          <a:p>
            <a:pPr marL="285750" indent="-285750">
              <a:buFont typeface="Arial" panose="020B0604020202020204" pitchFamily="34" charset="0"/>
              <a:buChar char="•"/>
            </a:pPr>
            <a:r>
              <a:rPr lang="en-US" dirty="0">
                <a:latin typeface="+mj-lt"/>
              </a:rPr>
              <a:t>Guidelines</a:t>
            </a:r>
          </a:p>
          <a:p>
            <a:pPr marL="285750" indent="-285750">
              <a:buFont typeface="Arial" panose="020B0604020202020204" pitchFamily="34" charset="0"/>
              <a:buChar char="•"/>
            </a:pPr>
            <a:r>
              <a:rPr lang="en-US" dirty="0">
                <a:latin typeface="+mj-lt"/>
              </a:rPr>
              <a:t>Database Searching	</a:t>
            </a:r>
          </a:p>
          <a:p>
            <a:pPr marL="285750" indent="-285750">
              <a:buFont typeface="Arial" panose="020B0604020202020204" pitchFamily="34" charset="0"/>
              <a:buChar char="•"/>
            </a:pPr>
            <a:r>
              <a:rPr lang="en-US" dirty="0">
                <a:latin typeface="+mj-lt"/>
              </a:rPr>
              <a:t>AHRQ</a:t>
            </a:r>
          </a:p>
        </p:txBody>
      </p:sp>
      <p:sp>
        <p:nvSpPr>
          <p:cNvPr id="5" name="TextBox 4"/>
          <p:cNvSpPr txBox="1"/>
          <p:nvPr/>
        </p:nvSpPr>
        <p:spPr>
          <a:xfrm>
            <a:off x="5701552" y="1120759"/>
            <a:ext cx="3650877" cy="5078313"/>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Brainstorming</a:t>
            </a:r>
          </a:p>
          <a:p>
            <a:pPr marL="285750" indent="-285750">
              <a:buFont typeface="Arial" panose="020B0604020202020204" pitchFamily="34" charset="0"/>
              <a:buChar char="•"/>
            </a:pPr>
            <a:r>
              <a:rPr lang="en-US" dirty="0">
                <a:latin typeface="+mj-lt"/>
              </a:rPr>
              <a:t>Consultation</a:t>
            </a:r>
          </a:p>
          <a:p>
            <a:pPr marL="285750" indent="-285750">
              <a:buFont typeface="Arial" panose="020B0604020202020204" pitchFamily="34" charset="0"/>
              <a:buChar char="•"/>
            </a:pPr>
            <a:r>
              <a:rPr lang="en-US" dirty="0">
                <a:latin typeface="+mj-lt"/>
              </a:rPr>
              <a:t>Interprofessional Consultation</a:t>
            </a:r>
          </a:p>
          <a:p>
            <a:pPr marL="285750" indent="-285750">
              <a:buFont typeface="Arial" panose="020B0604020202020204" pitchFamily="34" charset="0"/>
              <a:buChar char="•"/>
            </a:pPr>
            <a:r>
              <a:rPr lang="en-US" dirty="0">
                <a:latin typeface="+mj-lt"/>
              </a:rPr>
              <a:t>Group Activities</a:t>
            </a:r>
          </a:p>
          <a:p>
            <a:pPr marL="285750" indent="-285750">
              <a:buFont typeface="Arial" panose="020B0604020202020204" pitchFamily="34" charset="0"/>
              <a:buChar char="•"/>
            </a:pPr>
            <a:r>
              <a:rPr lang="en-US" dirty="0">
                <a:latin typeface="+mj-lt"/>
              </a:rPr>
              <a:t>Models</a:t>
            </a:r>
          </a:p>
          <a:p>
            <a:pPr marL="285750" indent="-285750">
              <a:buFont typeface="Arial" panose="020B0604020202020204" pitchFamily="34" charset="0"/>
              <a:buChar char="•"/>
            </a:pPr>
            <a:r>
              <a:rPr lang="en-US" dirty="0">
                <a:latin typeface="+mj-lt"/>
              </a:rPr>
              <a:t>Quizzing</a:t>
            </a:r>
          </a:p>
          <a:p>
            <a:pPr marL="285750" indent="-285750">
              <a:buFont typeface="Arial" panose="020B0604020202020204" pitchFamily="34" charset="0"/>
              <a:buChar char="•"/>
            </a:pPr>
            <a:r>
              <a:rPr lang="en-US" dirty="0">
                <a:latin typeface="+mj-lt"/>
              </a:rPr>
              <a:t>Note taking</a:t>
            </a:r>
          </a:p>
          <a:p>
            <a:pPr marL="285750" indent="-285750">
              <a:buFont typeface="Arial" panose="020B0604020202020204" pitchFamily="34" charset="0"/>
              <a:buChar char="•"/>
            </a:pPr>
            <a:r>
              <a:rPr lang="en-US" dirty="0">
                <a:latin typeface="+mj-lt"/>
              </a:rPr>
              <a:t>Visual notes</a:t>
            </a:r>
          </a:p>
          <a:p>
            <a:pPr marL="285750" indent="-285750">
              <a:buFont typeface="Arial" panose="020B0604020202020204" pitchFamily="34" charset="0"/>
              <a:buChar char="•"/>
            </a:pPr>
            <a:r>
              <a:rPr lang="en-US" dirty="0">
                <a:latin typeface="+mj-lt"/>
              </a:rPr>
              <a:t>Writing</a:t>
            </a:r>
          </a:p>
          <a:p>
            <a:pPr marL="285750" indent="-285750">
              <a:buFont typeface="Arial" panose="020B0604020202020204" pitchFamily="34" charset="0"/>
              <a:buChar char="•"/>
            </a:pPr>
            <a:r>
              <a:rPr lang="en-US" dirty="0">
                <a:latin typeface="+mj-lt"/>
              </a:rPr>
              <a:t>Ordering</a:t>
            </a:r>
          </a:p>
          <a:p>
            <a:pPr marL="285750" indent="-285750">
              <a:buFont typeface="Arial" panose="020B0604020202020204" pitchFamily="34" charset="0"/>
              <a:buChar char="•"/>
            </a:pPr>
            <a:r>
              <a:rPr lang="en-US" dirty="0">
                <a:latin typeface="+mj-lt"/>
              </a:rPr>
              <a:t>Presentation</a:t>
            </a:r>
          </a:p>
          <a:p>
            <a:pPr marL="285750" indent="-285750">
              <a:buFont typeface="Arial" panose="020B0604020202020204" pitchFamily="34" charset="0"/>
              <a:buChar char="•"/>
            </a:pPr>
            <a:r>
              <a:rPr lang="en-US" dirty="0">
                <a:latin typeface="+mj-lt"/>
              </a:rPr>
              <a:t>Reports</a:t>
            </a:r>
          </a:p>
          <a:p>
            <a:pPr marL="285750" indent="-285750">
              <a:buFont typeface="Arial" panose="020B0604020202020204" pitchFamily="34" charset="0"/>
              <a:buChar char="•"/>
            </a:pPr>
            <a:r>
              <a:rPr lang="en-US" dirty="0">
                <a:latin typeface="+mj-lt"/>
              </a:rPr>
              <a:t>SOAP Notes</a:t>
            </a:r>
          </a:p>
          <a:p>
            <a:pPr marL="285750" indent="-285750">
              <a:buFont typeface="Arial" panose="020B0604020202020204" pitchFamily="34" charset="0"/>
              <a:buChar char="•"/>
            </a:pPr>
            <a:r>
              <a:rPr lang="en-US" dirty="0">
                <a:latin typeface="+mj-lt"/>
              </a:rPr>
              <a:t>Faculty consultation</a:t>
            </a:r>
          </a:p>
          <a:p>
            <a:pPr marL="285750" indent="-285750">
              <a:buFont typeface="Arial" panose="020B0604020202020204" pitchFamily="34" charset="0"/>
              <a:buChar char="•"/>
            </a:pPr>
            <a:r>
              <a:rPr lang="en-US" dirty="0">
                <a:latin typeface="+mj-lt"/>
              </a:rPr>
              <a:t>Professional Organization Exploration</a:t>
            </a:r>
          </a:p>
          <a:p>
            <a:pPr marL="285750" indent="-285750">
              <a:buFont typeface="Arial" panose="020B0604020202020204" pitchFamily="34" charset="0"/>
              <a:buChar char="•"/>
            </a:pPr>
            <a:r>
              <a:rPr lang="en-US" dirty="0">
                <a:latin typeface="+mj-lt"/>
              </a:rPr>
              <a:t>Up to date</a:t>
            </a:r>
          </a:p>
          <a:p>
            <a:pPr marL="285750" indent="-285750">
              <a:buFont typeface="Arial" panose="020B0604020202020204" pitchFamily="34" charset="0"/>
              <a:buChar char="•"/>
            </a:pPr>
            <a:r>
              <a:rPr lang="en-US" dirty="0">
                <a:latin typeface="+mj-lt"/>
              </a:rPr>
              <a:t>Verbal/Written Feedback</a:t>
            </a:r>
          </a:p>
        </p:txBody>
      </p:sp>
    </p:spTree>
    <p:extLst>
      <p:ext uri="{BB962C8B-B14F-4D97-AF65-F5344CB8AC3E}">
        <p14:creationId xmlns:p14="http://schemas.microsoft.com/office/powerpoint/2010/main" val="754602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4"/>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anose="02040503050406030204" pitchFamily="18" charset="0"/>
              </a:rPr>
              <a:t>Learning Outcomes</a:t>
            </a:r>
          </a:p>
        </p:txBody>
      </p:sp>
      <p:sp>
        <p:nvSpPr>
          <p:cNvPr id="3" name="Content Placeholder 2"/>
          <p:cNvSpPr>
            <a:spLocks noGrp="1"/>
          </p:cNvSpPr>
          <p:nvPr>
            <p:ph idx="1"/>
          </p:nvPr>
        </p:nvSpPr>
        <p:spPr>
          <a:xfrm>
            <a:off x="457200" y="1247416"/>
            <a:ext cx="8229600" cy="4878747"/>
          </a:xfrm>
        </p:spPr>
        <p:txBody>
          <a:bodyPr vert="horz" lIns="91440" tIns="45720" rIns="91440" bIns="45720" rtlCol="0" anchor="t">
            <a:normAutofit fontScale="77500" lnSpcReduction="20000"/>
          </a:bodyPr>
          <a:lstStyle/>
          <a:p>
            <a:pPr marL="0" indent="0">
              <a:buNone/>
            </a:pPr>
            <a:r>
              <a:rPr lang="en-US" b="1" dirty="0">
                <a:latin typeface="Cambria" panose="02040503050406030204" pitchFamily="18" charset="0"/>
              </a:rPr>
              <a:t>Upon successful completion of this course, the preceptor will have the ability to…</a:t>
            </a:r>
          </a:p>
          <a:p>
            <a:pPr marL="0" indent="0">
              <a:buNone/>
            </a:pPr>
            <a:endParaRPr lang="en-US" b="1" dirty="0">
              <a:latin typeface="Cambria" panose="02040503050406030204" pitchFamily="18" charset="0"/>
            </a:endParaRPr>
          </a:p>
          <a:p>
            <a:r>
              <a:rPr lang="en-US" dirty="0">
                <a:latin typeface="Cambria" panose="02040503050406030204" pitchFamily="18" charset="0"/>
              </a:rPr>
              <a:t>Define Preceptorship</a:t>
            </a:r>
          </a:p>
          <a:p>
            <a:r>
              <a:rPr lang="en-US" dirty="0">
                <a:latin typeface="Cambria" panose="02040503050406030204" pitchFamily="18" charset="0"/>
              </a:rPr>
              <a:t>Relay the roles, responsibilities, and expectations of a preceptor, student, and faculty </a:t>
            </a:r>
          </a:p>
          <a:p>
            <a:r>
              <a:rPr lang="en-US" dirty="0">
                <a:latin typeface="Cambria" panose="02040503050406030204" pitchFamily="18" charset="0"/>
              </a:rPr>
              <a:t>Identify location of faculty contact information</a:t>
            </a:r>
          </a:p>
          <a:p>
            <a:r>
              <a:rPr lang="en-US" dirty="0">
                <a:latin typeface="Cambria" panose="02040503050406030204" pitchFamily="18" charset="0"/>
              </a:rPr>
              <a:t>Discuss the Preceptorship Triad</a:t>
            </a:r>
          </a:p>
          <a:p>
            <a:r>
              <a:rPr lang="en-US" dirty="0">
                <a:latin typeface="Cambria" panose="02040503050406030204" pitchFamily="18" charset="0"/>
              </a:rPr>
              <a:t>Comprehend the value critical thinking</a:t>
            </a:r>
          </a:p>
          <a:p>
            <a:r>
              <a:rPr lang="en-US" dirty="0">
                <a:latin typeface="Cambria" panose="02040503050406030204" pitchFamily="18" charset="0"/>
              </a:rPr>
              <a:t>Identify student learning style</a:t>
            </a:r>
          </a:p>
          <a:p>
            <a:r>
              <a:rPr lang="en-US" dirty="0">
                <a:latin typeface="Cambria" panose="02040503050406030204" pitchFamily="18" charset="0"/>
              </a:rPr>
              <a:t>Incorporate different teaching strategies into practice</a:t>
            </a:r>
          </a:p>
          <a:p>
            <a:r>
              <a:rPr lang="en-US" dirty="0">
                <a:latin typeface="Cambria" panose="02040503050406030204" pitchFamily="18" charset="0"/>
              </a:rPr>
              <a:t>Facilitate student success in clinical</a:t>
            </a:r>
          </a:p>
          <a:p>
            <a:endParaRPr lang="en-US" dirty="0">
              <a:latin typeface="Cambria" panose="02040503050406030204" pitchFamily="18" charset="0"/>
            </a:endParaRPr>
          </a:p>
        </p:txBody>
      </p:sp>
    </p:spTree>
    <p:extLst>
      <p:ext uri="{BB962C8B-B14F-4D97-AF65-F5344CB8AC3E}">
        <p14:creationId xmlns:p14="http://schemas.microsoft.com/office/powerpoint/2010/main" val="134997778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Teaching Critical Thinking</a:t>
            </a:r>
          </a:p>
        </p:txBody>
      </p:sp>
      <p:sp>
        <p:nvSpPr>
          <p:cNvPr id="3" name="TextBox 2"/>
          <p:cNvSpPr txBox="1"/>
          <p:nvPr/>
        </p:nvSpPr>
        <p:spPr>
          <a:xfrm>
            <a:off x="174813" y="1538475"/>
            <a:ext cx="5705482" cy="397031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mj-lt"/>
              </a:rPr>
              <a:t>Critical thinking is defined as purposeful, informed, results-oriented thinking requiring careful identification of problems, issues, and risks.  </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dirty="0">
                <a:latin typeface="+mj-lt"/>
              </a:rPr>
              <a:t>Critical thinking is enhanced with knowledge, experience, skills, and intuition. </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dirty="0">
                <a:latin typeface="+mj-lt"/>
              </a:rPr>
              <a:t>Critical thinkers reevaluate, self correct, strive for improvement, imagine alternatives, reflect, visualize the entire picture, and wonder why  you respond to situations the way you do.  </a:t>
            </a:r>
          </a:p>
          <a:p>
            <a:pPr marL="285750" indent="-285750">
              <a:buFont typeface="Arial" panose="020B0604020202020204" pitchFamily="34" charset="0"/>
              <a:buChar char="•"/>
            </a:pPr>
            <a:endParaRPr lang="en-US" dirty="0">
              <a:latin typeface="+mj-lt"/>
            </a:endParaRPr>
          </a:p>
          <a:p>
            <a:pPr marL="285750" indent="-285750">
              <a:buFont typeface="Arial" panose="020B0604020202020204" pitchFamily="34" charset="0"/>
              <a:buChar char="•"/>
            </a:pPr>
            <a:r>
              <a:rPr lang="en-US" dirty="0">
                <a:latin typeface="+mj-lt"/>
              </a:rPr>
              <a:t>All nursing students should be prompted and encouraged to critically think. </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0295" y="1788813"/>
            <a:ext cx="3242603" cy="2756213"/>
          </a:xfrm>
          <a:prstGeom prst="rect">
            <a:avLst/>
          </a:prstGeom>
        </p:spPr>
      </p:pic>
      <p:sp>
        <p:nvSpPr>
          <p:cNvPr id="6" name="TextBox 5"/>
          <p:cNvSpPr txBox="1"/>
          <p:nvPr/>
        </p:nvSpPr>
        <p:spPr>
          <a:xfrm>
            <a:off x="5247249" y="5792980"/>
            <a:ext cx="3756074" cy="276999"/>
          </a:xfrm>
          <a:prstGeom prst="rect">
            <a:avLst/>
          </a:prstGeom>
          <a:noFill/>
        </p:spPr>
        <p:txBody>
          <a:bodyPr wrap="square" rtlCol="0">
            <a:spAutoFit/>
          </a:bodyPr>
          <a:lstStyle/>
          <a:p>
            <a:pPr algn="r"/>
            <a:r>
              <a:rPr lang="en-US" sz="1200" dirty="0"/>
              <a:t>(Yonge &amp; Myrick, 2012) </a:t>
            </a:r>
          </a:p>
        </p:txBody>
      </p:sp>
    </p:spTree>
    <p:extLst>
      <p:ext uri="{BB962C8B-B14F-4D97-AF65-F5344CB8AC3E}">
        <p14:creationId xmlns:p14="http://schemas.microsoft.com/office/powerpoint/2010/main" val="11998478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2218" y="131122"/>
            <a:ext cx="8686800" cy="1143000"/>
          </a:xfrm>
        </p:spPr>
        <p:txBody>
          <a:bodyPr>
            <a:normAutofit fontScale="90000"/>
          </a:bodyPr>
          <a:lstStyle/>
          <a:p>
            <a:r>
              <a:rPr lang="en-US" sz="3600" b="1" dirty="0"/>
              <a:t>Fostering Critical Thinking in Preceptorship </a:t>
            </a:r>
          </a:p>
        </p:txBody>
      </p:sp>
      <p:sp>
        <p:nvSpPr>
          <p:cNvPr id="7" name="TextBox 6"/>
          <p:cNvSpPr txBox="1"/>
          <p:nvPr/>
        </p:nvSpPr>
        <p:spPr>
          <a:xfrm>
            <a:off x="161365" y="1353470"/>
            <a:ext cx="2783541" cy="1754326"/>
          </a:xfrm>
          <a:prstGeom prst="rect">
            <a:avLst/>
          </a:prstGeom>
          <a:solidFill>
            <a:schemeClr val="bg1"/>
          </a:solidFill>
          <a:ln>
            <a:solidFill>
              <a:schemeClr val="tx1"/>
            </a:solidFill>
          </a:ln>
        </p:spPr>
        <p:txBody>
          <a:bodyPr wrap="square" rtlCol="0">
            <a:spAutoFit/>
          </a:bodyPr>
          <a:lstStyle/>
          <a:p>
            <a:pPr lvl="0"/>
            <a:r>
              <a:rPr lang="en-US" sz="1200" b="1" u="sng" dirty="0"/>
              <a:t>Valuing</a:t>
            </a:r>
          </a:p>
          <a:p>
            <a:pPr lvl="0"/>
            <a:r>
              <a:rPr lang="en-US" sz="1200" dirty="0"/>
              <a:t>Open, approachable, respectful, confidence in </a:t>
            </a:r>
            <a:r>
              <a:rPr lang="en-US" sz="1200" dirty="0"/>
              <a:t>preceptee</a:t>
            </a:r>
            <a:endParaRPr lang="en-US" sz="1200" dirty="0"/>
          </a:p>
          <a:p>
            <a:pPr lvl="0"/>
            <a:r>
              <a:rPr lang="en-US" sz="1200" b="1" u="sng" dirty="0"/>
              <a:t>Supporting</a:t>
            </a:r>
          </a:p>
          <a:p>
            <a:pPr lvl="0"/>
            <a:r>
              <a:rPr lang="en-US" sz="1200" dirty="0"/>
              <a:t>Safety Net, encourages, self reliance, autonomy, individualized approach</a:t>
            </a:r>
          </a:p>
          <a:p>
            <a:pPr lvl="0"/>
            <a:r>
              <a:rPr lang="en-US" sz="1200" b="1" u="sng" dirty="0"/>
              <a:t>Working With</a:t>
            </a:r>
          </a:p>
          <a:p>
            <a:pPr lvl="0"/>
            <a:r>
              <a:rPr lang="en-US" sz="1200" dirty="0"/>
              <a:t>Collaborative, reciprocal, honest, empathetic</a:t>
            </a:r>
          </a:p>
        </p:txBody>
      </p:sp>
      <p:sp>
        <p:nvSpPr>
          <p:cNvPr id="10" name="TextBox 9"/>
          <p:cNvSpPr txBox="1"/>
          <p:nvPr/>
        </p:nvSpPr>
        <p:spPr>
          <a:xfrm>
            <a:off x="6941371" y="3885843"/>
            <a:ext cx="2131359" cy="2123658"/>
          </a:xfrm>
          <a:prstGeom prst="rect">
            <a:avLst/>
          </a:prstGeom>
          <a:solidFill>
            <a:schemeClr val="bg1"/>
          </a:solidFill>
          <a:ln>
            <a:solidFill>
              <a:schemeClr val="tx1"/>
            </a:solidFill>
          </a:ln>
        </p:spPr>
        <p:txBody>
          <a:bodyPr wrap="square" rtlCol="0">
            <a:spAutoFit/>
          </a:bodyPr>
          <a:lstStyle/>
          <a:p>
            <a:pPr lvl="0"/>
            <a:r>
              <a:rPr lang="en-US" sz="1200" b="1" u="sng" dirty="0"/>
              <a:t>Questions Knowledge Base</a:t>
            </a:r>
          </a:p>
          <a:p>
            <a:pPr lvl="0"/>
            <a:r>
              <a:rPr lang="en-US" sz="1200" dirty="0"/>
              <a:t>Enhances depth &amp; breadth of understanding: promotes use of scientific rationale</a:t>
            </a:r>
          </a:p>
          <a:p>
            <a:pPr lvl="0"/>
            <a:r>
              <a:rPr lang="en-US" sz="1200" b="1" u="sng" dirty="0"/>
              <a:t>Decision –making</a:t>
            </a:r>
          </a:p>
          <a:p>
            <a:pPr lvl="0"/>
            <a:r>
              <a:rPr lang="en-US" sz="1200" dirty="0"/>
              <a:t>Fosters insight, develops problem-solving</a:t>
            </a:r>
          </a:p>
          <a:p>
            <a:pPr lvl="0"/>
            <a:r>
              <a:rPr lang="en-US" sz="1200" b="1" u="sng" dirty="0"/>
              <a:t>Actions</a:t>
            </a:r>
          </a:p>
          <a:p>
            <a:pPr lvl="0"/>
            <a:r>
              <a:rPr lang="en-US" sz="1200" dirty="0"/>
              <a:t>Sparks intellectual curiosity, develops awareness, promotes safe &amp; competent care</a:t>
            </a:r>
          </a:p>
        </p:txBody>
      </p:sp>
      <p:sp>
        <p:nvSpPr>
          <p:cNvPr id="8" name="TextBox 7"/>
          <p:cNvSpPr txBox="1"/>
          <p:nvPr/>
        </p:nvSpPr>
        <p:spPr>
          <a:xfrm>
            <a:off x="262218" y="3807584"/>
            <a:ext cx="2030506" cy="2631490"/>
          </a:xfrm>
          <a:prstGeom prst="rect">
            <a:avLst/>
          </a:prstGeom>
          <a:solidFill>
            <a:schemeClr val="bg1"/>
          </a:solidFill>
          <a:ln>
            <a:solidFill>
              <a:schemeClr val="tx1"/>
            </a:solidFill>
          </a:ln>
        </p:spPr>
        <p:txBody>
          <a:bodyPr wrap="square" rtlCol="0">
            <a:spAutoFit/>
          </a:bodyPr>
          <a:lstStyle/>
          <a:p>
            <a:pPr lvl="0"/>
            <a:r>
              <a:rPr lang="en-US" sz="1200" b="1" u="sng" dirty="0"/>
              <a:t>Role Models: “Is the way”</a:t>
            </a:r>
          </a:p>
          <a:p>
            <a:pPr lvl="0"/>
            <a:r>
              <a:rPr lang="en-US" sz="1200" dirty="0"/>
              <a:t>Provides clarity, is consistent, “real”, and accessible</a:t>
            </a:r>
          </a:p>
          <a:p>
            <a:pPr lvl="0"/>
            <a:r>
              <a:rPr lang="en-US" sz="1200" b="1" u="sng" dirty="0"/>
              <a:t>Facilitates “Paves the Way”</a:t>
            </a:r>
          </a:p>
          <a:p>
            <a:pPr lvl="0"/>
            <a:r>
              <a:rPr lang="en-US" sz="1200" dirty="0"/>
              <a:t>Identifies needs, defines goals, evaluates</a:t>
            </a:r>
          </a:p>
          <a:p>
            <a:pPr lvl="0"/>
            <a:r>
              <a:rPr lang="en-US" sz="1200" b="1" u="sng" dirty="0"/>
              <a:t>Guides: “Shows the Way”</a:t>
            </a:r>
          </a:p>
          <a:p>
            <a:pPr lvl="0"/>
            <a:r>
              <a:rPr lang="en-US" sz="1200" dirty="0"/>
              <a:t>Tailors experiences, optimizes learning opportunities</a:t>
            </a:r>
          </a:p>
          <a:p>
            <a:pPr lvl="0"/>
            <a:r>
              <a:rPr lang="en-US" sz="1200" b="1" u="sng" dirty="0"/>
              <a:t>Prioritizes: “Sets the Way”</a:t>
            </a:r>
          </a:p>
          <a:p>
            <a:pPr lvl="0"/>
            <a:r>
              <a:rPr lang="en-US" sz="1200" dirty="0"/>
              <a:t>Organizes care, considers alternatives, gives gentle feedback</a:t>
            </a:r>
          </a:p>
          <a:p>
            <a:endParaRPr lang="en-US" sz="900" dirty="0"/>
          </a:p>
        </p:txBody>
      </p:sp>
      <p:sp>
        <p:nvSpPr>
          <p:cNvPr id="9" name="TextBox 8"/>
          <p:cNvSpPr txBox="1"/>
          <p:nvPr/>
        </p:nvSpPr>
        <p:spPr>
          <a:xfrm>
            <a:off x="6669741" y="1516413"/>
            <a:ext cx="2362597" cy="1569660"/>
          </a:xfrm>
          <a:prstGeom prst="rect">
            <a:avLst/>
          </a:prstGeom>
          <a:solidFill>
            <a:schemeClr val="bg1"/>
          </a:solidFill>
          <a:ln>
            <a:solidFill>
              <a:schemeClr val="tx1"/>
            </a:solidFill>
          </a:ln>
        </p:spPr>
        <p:txBody>
          <a:bodyPr wrap="square" rtlCol="0">
            <a:spAutoFit/>
          </a:bodyPr>
          <a:lstStyle/>
          <a:p>
            <a:pPr lvl="0"/>
            <a:r>
              <a:rPr lang="en-US" sz="1200" b="1" u="sng" dirty="0"/>
              <a:t>Accepting</a:t>
            </a:r>
          </a:p>
          <a:p>
            <a:pPr lvl="0"/>
            <a:r>
              <a:rPr lang="en-US" sz="1200" dirty="0"/>
              <a:t>Likes having students, supportive, good rapport with </a:t>
            </a:r>
            <a:r>
              <a:rPr lang="en-US" sz="1200" dirty="0"/>
              <a:t>preceptee</a:t>
            </a:r>
            <a:endParaRPr lang="en-US" sz="1200" dirty="0"/>
          </a:p>
          <a:p>
            <a:pPr lvl="0"/>
            <a:endParaRPr lang="en-US" sz="1200" dirty="0"/>
          </a:p>
          <a:p>
            <a:pPr lvl="0"/>
            <a:endParaRPr lang="en-US" sz="1200" dirty="0"/>
          </a:p>
          <a:p>
            <a:pPr lvl="0"/>
            <a:endParaRPr lang="en-US" sz="1200" dirty="0"/>
          </a:p>
          <a:p>
            <a:pPr lvl="0"/>
            <a:endParaRPr lang="en-US" sz="1200" dirty="0"/>
          </a:p>
          <a:p>
            <a:pPr lvl="0"/>
            <a:endParaRPr lang="en-US" sz="1200" dirty="0"/>
          </a:p>
        </p:txBody>
      </p:sp>
      <p:graphicFrame>
        <p:nvGraphicFramePr>
          <p:cNvPr id="3" name="Diagram 2"/>
          <p:cNvGraphicFramePr/>
          <p:nvPr>
            <p:extLst>
              <p:ext uri="{D42A27DB-BD31-4B8C-83A1-F6EECF244321}">
                <p14:modId xmlns:p14="http://schemas.microsoft.com/office/powerpoint/2010/main" val="568107314"/>
              </p:ext>
            </p:extLst>
          </p:nvPr>
        </p:nvGraphicFramePr>
        <p:xfrm>
          <a:off x="147918" y="838680"/>
          <a:ext cx="8996082" cy="51708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3697941" y="1629654"/>
            <a:ext cx="2030506" cy="59167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atin typeface="+mj-lt"/>
              </a:rPr>
              <a:t>Climate</a:t>
            </a:r>
          </a:p>
        </p:txBody>
      </p:sp>
      <p:sp>
        <p:nvSpPr>
          <p:cNvPr id="6" name="Rectangle 5"/>
          <p:cNvSpPr/>
          <p:nvPr/>
        </p:nvSpPr>
        <p:spPr>
          <a:xfrm>
            <a:off x="3906370" y="4888005"/>
            <a:ext cx="1613647" cy="47064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dirty="0">
                <a:latin typeface="Cambria" panose="02040503050406030204" pitchFamily="18" charset="0"/>
              </a:rPr>
              <a:t>Bringing</a:t>
            </a:r>
            <a:r>
              <a:rPr lang="en-US" dirty="0"/>
              <a:t> About</a:t>
            </a:r>
          </a:p>
        </p:txBody>
      </p:sp>
      <p:sp>
        <p:nvSpPr>
          <p:cNvPr id="11" name="TextBox 10"/>
          <p:cNvSpPr txBox="1"/>
          <p:nvPr/>
        </p:nvSpPr>
        <p:spPr>
          <a:xfrm>
            <a:off x="5330362" y="5774705"/>
            <a:ext cx="1800665" cy="276999"/>
          </a:xfrm>
          <a:prstGeom prst="rect">
            <a:avLst/>
          </a:prstGeom>
          <a:noFill/>
        </p:spPr>
        <p:txBody>
          <a:bodyPr wrap="square" rtlCol="0">
            <a:spAutoFit/>
          </a:bodyPr>
          <a:lstStyle/>
          <a:p>
            <a:r>
              <a:rPr lang="en-US" sz="1200" dirty="0"/>
              <a:t>(Yonge &amp; Myrick, 2012)</a:t>
            </a:r>
          </a:p>
        </p:txBody>
      </p:sp>
    </p:spTree>
    <p:extLst>
      <p:ext uri="{BB962C8B-B14F-4D97-AF65-F5344CB8AC3E}">
        <p14:creationId xmlns:p14="http://schemas.microsoft.com/office/powerpoint/2010/main" val="32352230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Teamwork/IPE Experiences</a:t>
            </a:r>
          </a:p>
        </p:txBody>
      </p:sp>
      <p:sp>
        <p:nvSpPr>
          <p:cNvPr id="3" name="TextBox 2"/>
          <p:cNvSpPr txBox="1"/>
          <p:nvPr/>
        </p:nvSpPr>
        <p:spPr>
          <a:xfrm>
            <a:off x="327546" y="1247416"/>
            <a:ext cx="8570794" cy="5632311"/>
          </a:xfrm>
          <a:prstGeom prst="rect">
            <a:avLst/>
          </a:prstGeom>
          <a:noFill/>
        </p:spPr>
        <p:txBody>
          <a:bodyPr wrap="square" rtlCol="0">
            <a:spAutoFit/>
          </a:bodyPr>
          <a:lstStyle/>
          <a:p>
            <a:r>
              <a:rPr lang="en-US" dirty="0"/>
              <a:t>There are four Interprofessional Education Core Competencies (IPEC, 2016)</a:t>
            </a:r>
          </a:p>
          <a:p>
            <a:endParaRPr lang="en-US" dirty="0"/>
          </a:p>
          <a:p>
            <a:pPr marL="800100" lvl="1" indent="-342900">
              <a:buAutoNum type="arabicPeriod"/>
            </a:pPr>
            <a:r>
              <a:rPr lang="en-US" dirty="0"/>
              <a:t>Communication</a:t>
            </a:r>
          </a:p>
          <a:p>
            <a:pPr marL="800100" lvl="1" indent="-342900">
              <a:buAutoNum type="arabicPeriod"/>
            </a:pPr>
            <a:r>
              <a:rPr lang="en-US" dirty="0"/>
              <a:t>Ethics/Values</a:t>
            </a:r>
          </a:p>
          <a:p>
            <a:pPr marL="800100" lvl="1" indent="-342900">
              <a:buAutoNum type="arabicPeriod"/>
            </a:pPr>
            <a:r>
              <a:rPr lang="en-US" dirty="0"/>
              <a:t>Role/Role Responsibilities</a:t>
            </a:r>
          </a:p>
          <a:p>
            <a:pPr marL="800100" lvl="1" indent="-342900">
              <a:buAutoNum type="arabicPeriod"/>
            </a:pPr>
            <a:r>
              <a:rPr lang="en-US" dirty="0"/>
              <a:t>Teamwork/Team-based care</a:t>
            </a:r>
          </a:p>
          <a:p>
            <a:endParaRPr lang="en-US" dirty="0"/>
          </a:p>
          <a:p>
            <a:r>
              <a:rPr lang="en-US" dirty="0"/>
              <a:t>All levels of students need  interprofessional learning experiences in clinical . There are many ways that you can give your students these experiences: </a:t>
            </a:r>
          </a:p>
          <a:p>
            <a:pPr marL="800100" lvl="1" indent="-342900">
              <a:buAutoNum type="arabicPeriod"/>
            </a:pPr>
            <a:r>
              <a:rPr lang="en-US" dirty="0"/>
              <a:t>Demonstrate effective collaboration with other departments</a:t>
            </a:r>
          </a:p>
          <a:p>
            <a:pPr marL="800100" lvl="1" indent="-342900">
              <a:buAutoNum type="arabicPeriod"/>
            </a:pPr>
            <a:r>
              <a:rPr lang="en-US" dirty="0"/>
              <a:t>Allow your student to be involved in transitional care</a:t>
            </a:r>
          </a:p>
          <a:p>
            <a:pPr marL="800100" lvl="1" indent="-342900">
              <a:buAutoNum type="arabicPeriod"/>
            </a:pPr>
            <a:r>
              <a:rPr lang="en-US" dirty="0"/>
              <a:t>Let your student communicate with other disciplines when needed for patient care (pharmacy, medicine, speech therapy, respiratory therapy, audiology, etc.) </a:t>
            </a:r>
          </a:p>
          <a:p>
            <a:pPr marL="800100" lvl="1" indent="-342900">
              <a:buAutoNum type="arabicPeriod"/>
            </a:pPr>
            <a:r>
              <a:rPr lang="en-US" dirty="0"/>
              <a:t>Quiz the student about possible consultations to care for patients</a:t>
            </a:r>
          </a:p>
          <a:p>
            <a:pPr marL="800100" lvl="1" indent="-342900">
              <a:buAutoNum type="arabicPeriod"/>
            </a:pPr>
            <a:r>
              <a:rPr lang="en-US" dirty="0"/>
              <a:t>Allow the student to collaborate with other disciplines</a:t>
            </a:r>
          </a:p>
          <a:p>
            <a:pPr marL="800100" lvl="1" indent="-342900">
              <a:buAutoNum type="arabicPeriod"/>
            </a:pPr>
            <a:r>
              <a:rPr lang="en-US" dirty="0"/>
              <a:t>Allow your student to interact with lab, case managers, social workers. </a:t>
            </a:r>
          </a:p>
          <a:p>
            <a:pPr marL="800100" lvl="1" indent="-342900">
              <a:buAutoNum type="arabicPeriod"/>
            </a:pPr>
            <a:r>
              <a:rPr lang="en-US" dirty="0"/>
              <a:t>Teach your student about the roles of every discipline working with you</a:t>
            </a:r>
          </a:p>
          <a:p>
            <a:pPr lvl="1"/>
            <a:endParaRPr lang="en-US" dirty="0"/>
          </a:p>
          <a:p>
            <a:endParaRPr lang="en-US" dirty="0"/>
          </a:p>
          <a:p>
            <a:pPr marL="800100" lvl="1" indent="-342900">
              <a:buAutoNum type="arabicPeriod"/>
            </a:pPr>
            <a:endParaRPr lang="en-US" dirty="0"/>
          </a:p>
        </p:txBody>
      </p:sp>
      <p:pic>
        <p:nvPicPr>
          <p:cNvPr id="5" name="Picture 4"/>
          <p:cNvPicPr>
            <a:picLocks noChangeAspect="1"/>
          </p:cNvPicPr>
          <p:nvPr/>
        </p:nvPicPr>
        <p:blipFill>
          <a:blip r:embed="rId2"/>
          <a:stretch>
            <a:fillRect/>
          </a:stretch>
        </p:blipFill>
        <p:spPr>
          <a:xfrm>
            <a:off x="7052825" y="1535623"/>
            <a:ext cx="1845515" cy="1673604"/>
          </a:xfrm>
          <a:prstGeom prst="rect">
            <a:avLst/>
          </a:prstGeom>
        </p:spPr>
      </p:pic>
    </p:spTree>
    <p:extLst>
      <p:ext uri="{BB962C8B-B14F-4D97-AF65-F5344CB8AC3E}">
        <p14:creationId xmlns:p14="http://schemas.microsoft.com/office/powerpoint/2010/main" val="3826023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045958"/>
            <a:ext cx="9144000" cy="81204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lstStyle/>
          <a:p>
            <a:r>
              <a:rPr lang="en-US" b="1" dirty="0"/>
              <a:t>Constructive feedback…</a:t>
            </a:r>
          </a:p>
        </p:txBody>
      </p:sp>
      <p:sp>
        <p:nvSpPr>
          <p:cNvPr id="3" name="TextBox 2"/>
          <p:cNvSpPr txBox="1"/>
          <p:nvPr/>
        </p:nvSpPr>
        <p:spPr>
          <a:xfrm>
            <a:off x="121023" y="1247416"/>
            <a:ext cx="8565777" cy="5632311"/>
          </a:xfrm>
          <a:prstGeom prst="rect">
            <a:avLst/>
          </a:prstGeom>
          <a:noFill/>
        </p:spPr>
        <p:txBody>
          <a:bodyPr wrap="square" rtlCol="0">
            <a:spAutoFit/>
          </a:bodyPr>
          <a:lstStyle/>
          <a:p>
            <a:pPr marL="285750" indent="-285750">
              <a:buFont typeface="Arial" panose="020B0604020202020204" pitchFamily="34" charset="0"/>
              <a:buChar char="•"/>
            </a:pPr>
            <a:r>
              <a:rPr lang="en-US" b="1" dirty="0">
                <a:latin typeface="+mj-lt"/>
              </a:rPr>
              <a:t>Praise your student for a job well done. </a:t>
            </a:r>
          </a:p>
          <a:p>
            <a:pPr marL="285750" indent="-285750">
              <a:buFont typeface="Arial" panose="020B0604020202020204" pitchFamily="34" charset="0"/>
              <a:buChar char="•"/>
            </a:pPr>
            <a:r>
              <a:rPr lang="en-US" b="1" dirty="0">
                <a:latin typeface="+mj-lt"/>
              </a:rPr>
              <a:t>Reinforce positive and appropriate behavior. </a:t>
            </a:r>
          </a:p>
          <a:p>
            <a:pPr marL="285750" indent="-285750">
              <a:buFont typeface="Arial" panose="020B0604020202020204" pitchFamily="34" charset="0"/>
              <a:buChar char="•"/>
            </a:pPr>
            <a:r>
              <a:rPr lang="en-US" b="1" dirty="0">
                <a:latin typeface="+mj-lt"/>
              </a:rPr>
              <a:t>Discuss professional development </a:t>
            </a:r>
          </a:p>
          <a:p>
            <a:pPr marL="285750" indent="-285750">
              <a:buFont typeface="Arial" panose="020B0604020202020204" pitchFamily="34" charset="0"/>
              <a:buChar char="•"/>
            </a:pPr>
            <a:r>
              <a:rPr lang="en-US" b="1" dirty="0">
                <a:latin typeface="+mj-lt"/>
              </a:rPr>
              <a:t>Explain the growth curve from novice to expert</a:t>
            </a:r>
          </a:p>
          <a:p>
            <a:pPr marL="285750" indent="-285750">
              <a:buFont typeface="Arial" panose="020B0604020202020204" pitchFamily="34" charset="0"/>
              <a:buChar char="•"/>
            </a:pPr>
            <a:r>
              <a:rPr lang="en-US" b="1" dirty="0">
                <a:latin typeface="+mj-lt"/>
              </a:rPr>
              <a:t>Did you meet the student’s learning outcomes or personal goals? </a:t>
            </a:r>
          </a:p>
          <a:p>
            <a:pPr marL="285750" indent="-285750">
              <a:buFont typeface="Arial" panose="020B0604020202020204" pitchFamily="34" charset="0"/>
              <a:buChar char="•"/>
            </a:pPr>
            <a:r>
              <a:rPr lang="en-US" b="1" dirty="0">
                <a:latin typeface="+mj-lt"/>
              </a:rPr>
              <a:t>Give feedback in private</a:t>
            </a:r>
          </a:p>
          <a:p>
            <a:pPr marL="285750" indent="-285750">
              <a:buFont typeface="Arial" panose="020B0604020202020204" pitchFamily="34" charset="0"/>
              <a:buChar char="•"/>
            </a:pPr>
            <a:r>
              <a:rPr lang="en-US" b="1" dirty="0">
                <a:latin typeface="+mj-lt"/>
              </a:rPr>
              <a:t>Negative feedback should focus on facts and specifics of the situation</a:t>
            </a:r>
          </a:p>
          <a:p>
            <a:pPr marL="285750" indent="-285750">
              <a:buFont typeface="Arial" panose="020B0604020202020204" pitchFamily="34" charset="0"/>
              <a:buChar char="•"/>
            </a:pPr>
            <a:r>
              <a:rPr lang="en-US" b="1" dirty="0">
                <a:latin typeface="+mj-lt"/>
              </a:rPr>
              <a:t>Use even, calm tone of voice</a:t>
            </a:r>
          </a:p>
          <a:p>
            <a:pPr marL="285750" indent="-285750">
              <a:buFont typeface="Arial" panose="020B0604020202020204" pitchFamily="34" charset="0"/>
              <a:buChar char="•"/>
            </a:pPr>
            <a:r>
              <a:rPr lang="en-US" b="1" dirty="0">
                <a:latin typeface="+mj-lt"/>
              </a:rPr>
              <a:t>Do not mix positive feedback with negative feedback—it may then be seen as criticism.</a:t>
            </a:r>
          </a:p>
          <a:p>
            <a:pPr marL="285750" indent="-285750">
              <a:buFont typeface="Arial" panose="020B0604020202020204" pitchFamily="34" charset="0"/>
              <a:buChar char="•"/>
            </a:pPr>
            <a:r>
              <a:rPr lang="en-US" b="1" dirty="0">
                <a:latin typeface="+mj-lt"/>
              </a:rPr>
              <a:t>Do not blame or criticize  </a:t>
            </a:r>
          </a:p>
          <a:p>
            <a:pPr marL="285750" indent="-285750">
              <a:buFont typeface="Arial" panose="020B0604020202020204" pitchFamily="34" charset="0"/>
              <a:buChar char="•"/>
            </a:pPr>
            <a:r>
              <a:rPr lang="en-US" b="1" dirty="0">
                <a:latin typeface="+mj-lt"/>
              </a:rPr>
              <a:t>Check your student’s understanding after feedback</a:t>
            </a:r>
          </a:p>
          <a:p>
            <a:pPr marL="285750" indent="-285750">
              <a:buFont typeface="Arial" panose="020B0604020202020204" pitchFamily="34" charset="0"/>
              <a:buChar char="•"/>
            </a:pPr>
            <a:r>
              <a:rPr lang="en-US" b="1" dirty="0">
                <a:latin typeface="+mj-lt"/>
              </a:rPr>
              <a:t>Come up with resolutions</a:t>
            </a:r>
          </a:p>
          <a:p>
            <a:pPr marL="285750" indent="-285750">
              <a:buFont typeface="Arial" panose="020B0604020202020204" pitchFamily="34" charset="0"/>
              <a:buChar char="•"/>
            </a:pPr>
            <a:r>
              <a:rPr lang="en-US" b="1" dirty="0">
                <a:latin typeface="+mj-lt"/>
              </a:rPr>
              <a:t>Be supportive</a:t>
            </a:r>
          </a:p>
          <a:p>
            <a:pPr marL="285750" indent="-285750">
              <a:buFont typeface="Arial" panose="020B0604020202020204" pitchFamily="34" charset="0"/>
              <a:buChar char="•"/>
            </a:pPr>
            <a:r>
              <a:rPr lang="en-US" b="1" dirty="0">
                <a:latin typeface="+mj-lt"/>
              </a:rPr>
              <a:t>Conduct formative and summative evaluations:</a:t>
            </a:r>
          </a:p>
          <a:p>
            <a:pPr marL="285750" indent="-285750">
              <a:buFont typeface="Arial" panose="020B0604020202020204" pitchFamily="34" charset="0"/>
              <a:buChar char="•"/>
            </a:pPr>
            <a:r>
              <a:rPr lang="en-US" b="1" dirty="0">
                <a:latin typeface="+mj-lt"/>
              </a:rPr>
              <a:t>A formative evaluation—example daily debriefing on how well the student performed today. </a:t>
            </a:r>
          </a:p>
          <a:p>
            <a:pPr marL="285750" indent="-285750">
              <a:buFont typeface="Arial" panose="020B0604020202020204" pitchFamily="34" charset="0"/>
              <a:buChar char="•"/>
            </a:pPr>
            <a:r>
              <a:rPr lang="en-US" b="1" dirty="0">
                <a:latin typeface="+mj-lt"/>
              </a:rPr>
              <a:t>A summative evaluation—example would be a overall end of the semester evaluation</a:t>
            </a:r>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70703" y="1049468"/>
            <a:ext cx="2616097" cy="1469383"/>
          </a:xfrm>
          <a:prstGeom prst="rect">
            <a:avLst/>
          </a:prstGeom>
        </p:spPr>
      </p:pic>
    </p:spTree>
    <p:extLst>
      <p:ext uri="{BB962C8B-B14F-4D97-AF65-F5344CB8AC3E}">
        <p14:creationId xmlns:p14="http://schemas.microsoft.com/office/powerpoint/2010/main" val="2795569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4416"/>
            <a:ext cx="9144000" cy="1143000"/>
          </a:xfrm>
        </p:spPr>
        <p:txBody>
          <a:bodyPr>
            <a:noAutofit/>
          </a:bodyPr>
          <a:lstStyle/>
          <a:p>
            <a:r>
              <a:rPr lang="en-US" sz="2800" b="1" dirty="0">
                <a:cs typeface="Aharoni" panose="02010803020104030203" pitchFamily="2" charset="-79"/>
              </a:rPr>
              <a:t>Protection of Patient Health Information—HIPAA</a:t>
            </a:r>
          </a:p>
        </p:txBody>
      </p:sp>
      <p:sp>
        <p:nvSpPr>
          <p:cNvPr id="3" name="Content Placeholder 2"/>
          <p:cNvSpPr>
            <a:spLocks noGrp="1"/>
          </p:cNvSpPr>
          <p:nvPr>
            <p:ph idx="1"/>
          </p:nvPr>
        </p:nvSpPr>
        <p:spPr>
          <a:xfrm>
            <a:off x="397412" y="1266019"/>
            <a:ext cx="8160327" cy="3033385"/>
          </a:xfrm>
        </p:spPr>
        <p:txBody>
          <a:bodyPr>
            <a:noAutofit/>
          </a:bodyPr>
          <a:lstStyle/>
          <a:p>
            <a:pPr marL="0" indent="0">
              <a:buNone/>
            </a:pPr>
            <a:r>
              <a:rPr lang="en-US" sz="1800" dirty="0">
                <a:latin typeface="+mj-lt"/>
                <a:cs typeface="Aharoni" panose="02010803020104030203" pitchFamily="2" charset="-79"/>
              </a:rPr>
              <a:t>Students are often given assignments requiring review of patient information.  It is important to ensure that the student is in compliance with HIPAA regulations.  </a:t>
            </a:r>
          </a:p>
          <a:p>
            <a:pPr marL="0" indent="0">
              <a:buNone/>
            </a:pPr>
            <a:endParaRPr lang="en-US" sz="1800" dirty="0">
              <a:latin typeface="+mj-lt"/>
              <a:cs typeface="Aharoni" panose="02010803020104030203" pitchFamily="2" charset="-79"/>
            </a:endParaRPr>
          </a:p>
          <a:p>
            <a:pPr marL="0" indent="0">
              <a:buNone/>
            </a:pPr>
            <a:r>
              <a:rPr lang="en-US" sz="1800" dirty="0">
                <a:latin typeface="+mj-lt"/>
                <a:cs typeface="Aharoni" panose="02010803020104030203" pitchFamily="2" charset="-79"/>
              </a:rPr>
              <a:t>The Health Insurance Portability and Accountability Act of </a:t>
            </a:r>
            <a:r>
              <a:rPr lang="en-US" dirty="0">
                <a:latin typeface="+mj-lt"/>
                <a:cs typeface="Aharoni" panose="02010803020104030203" pitchFamily="2" charset="-79"/>
              </a:rPr>
              <a:t>1996</a:t>
            </a:r>
            <a:r>
              <a:rPr lang="en-US" sz="1800" dirty="0">
                <a:latin typeface="+mj-lt"/>
                <a:cs typeface="Aharoni" panose="02010803020104030203" pitchFamily="2" charset="-79"/>
              </a:rPr>
              <a:t> (HIPAA) is a federal law that sets national standards for the protection of patient information known as protected health information.</a:t>
            </a:r>
          </a:p>
          <a:p>
            <a:pPr marL="0" indent="0">
              <a:buNone/>
            </a:pPr>
            <a:endParaRPr lang="en-US" sz="1800" dirty="0">
              <a:latin typeface="+mj-lt"/>
              <a:cs typeface="Aharoni" panose="02010803020104030203" pitchFamily="2" charset="-79"/>
            </a:endParaRPr>
          </a:p>
          <a:p>
            <a:pPr marL="0" indent="0">
              <a:buNone/>
            </a:pPr>
            <a:r>
              <a:rPr lang="en-US" sz="1800" dirty="0">
                <a:latin typeface="+mj-lt"/>
                <a:cs typeface="Aharoni" panose="02010803020104030203" pitchFamily="2" charset="-79"/>
              </a:rPr>
              <a:t>HIPAA requires the preceptor, faculty, and student to protect patient information in all settings: academic, clinical, and elsewhere.  The HIPAA rules protect the patients’ demographic information, billing information and treatment information. </a:t>
            </a:r>
            <a:endParaRPr lang="en-US" sz="1800" dirty="0">
              <a:latin typeface="Aharoni" panose="02010803020104030203" pitchFamily="2" charset="-79"/>
              <a:cs typeface="Aharoni" panose="02010803020104030203" pitchFamily="2" charset="-79"/>
            </a:endParaRPr>
          </a:p>
        </p:txBody>
      </p:sp>
      <p:sp>
        <p:nvSpPr>
          <p:cNvPr id="5" name="TextBox 4"/>
          <p:cNvSpPr txBox="1"/>
          <p:nvPr/>
        </p:nvSpPr>
        <p:spPr>
          <a:xfrm>
            <a:off x="826267" y="5217587"/>
            <a:ext cx="6910754" cy="369332"/>
          </a:xfrm>
          <a:prstGeom prst="rect">
            <a:avLst/>
          </a:prstGeom>
          <a:gradFill>
            <a:gsLst>
              <a:gs pos="15000">
                <a:srgbClr val="E3EBF5">
                  <a:lumMod val="98000"/>
                </a:srgbClr>
              </a:gs>
              <a:gs pos="0">
                <a:schemeClr val="accent1">
                  <a:lumMod val="5000"/>
                  <a:lumOff val="95000"/>
                </a:schemeClr>
              </a:gs>
              <a:gs pos="82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31750">
            <a:solidFill>
              <a:srgbClr val="002060"/>
            </a:solidFill>
          </a:ln>
        </p:spPr>
        <p:txBody>
          <a:bodyPr wrap="square" rtlCol="0">
            <a:spAutoFit/>
          </a:bodyPr>
          <a:lstStyle/>
          <a:p>
            <a:pPr algn="just"/>
            <a:r>
              <a:rPr lang="en-US" b="1" dirty="0">
                <a:latin typeface="+mj-lt"/>
                <a:cs typeface="Aharoni" panose="02010803020104030203" pitchFamily="2" charset="-79"/>
              </a:rPr>
              <a:t>Any information that identifies a patient must be  protected! </a:t>
            </a:r>
          </a:p>
        </p:txBody>
      </p:sp>
    </p:spTree>
    <p:extLst>
      <p:ext uri="{BB962C8B-B14F-4D97-AF65-F5344CB8AC3E}">
        <p14:creationId xmlns:p14="http://schemas.microsoft.com/office/powerpoint/2010/main" val="15722108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cs typeface="Aharoni" panose="02010803020104030203" pitchFamily="2" charset="-79"/>
              </a:rPr>
              <a:t>18 HIPAA Identifiers</a:t>
            </a:r>
          </a:p>
        </p:txBody>
      </p:sp>
      <p:sp>
        <p:nvSpPr>
          <p:cNvPr id="5" name="Content Placeholder 2"/>
          <p:cNvSpPr>
            <a:spLocks noGrp="1"/>
          </p:cNvSpPr>
          <p:nvPr>
            <p:ph sz="half" idx="1"/>
          </p:nvPr>
        </p:nvSpPr>
        <p:spPr>
          <a:xfrm>
            <a:off x="457200" y="1992778"/>
            <a:ext cx="3817620" cy="4421669"/>
          </a:xfrm>
        </p:spPr>
        <p:txBody>
          <a:bodyPr>
            <a:noAutofit/>
          </a:bodyPr>
          <a:lstStyle/>
          <a:p>
            <a:pPr marL="385763" indent="-385763">
              <a:buAutoNum type="arabicPeriod"/>
            </a:pPr>
            <a:r>
              <a:rPr lang="en-US" sz="1600" b="1" dirty="0">
                <a:latin typeface="+mj-lt"/>
                <a:cs typeface="Aharoni" panose="02010803020104030203" pitchFamily="2" charset="-79"/>
              </a:rPr>
              <a:t>Names</a:t>
            </a:r>
          </a:p>
          <a:p>
            <a:pPr marL="385763" indent="-385763">
              <a:buAutoNum type="arabicPeriod"/>
            </a:pPr>
            <a:r>
              <a:rPr lang="en-US" sz="1600" b="1" dirty="0">
                <a:latin typeface="+mj-lt"/>
                <a:cs typeface="Aharoni" panose="02010803020104030203" pitchFamily="2" charset="-79"/>
              </a:rPr>
              <a:t>All geographic subdivisions smaller than state</a:t>
            </a:r>
          </a:p>
          <a:p>
            <a:pPr marL="385763" indent="-385763">
              <a:buAutoNum type="arabicPeriod"/>
            </a:pPr>
            <a:r>
              <a:rPr lang="en-US" sz="1600" b="1" dirty="0">
                <a:latin typeface="+mj-lt"/>
                <a:cs typeface="Aharoni" panose="02010803020104030203" pitchFamily="2" charset="-79"/>
              </a:rPr>
              <a:t>All dates related to an individual, including DOB, admission date, discharge date, death date, and all ages over 89</a:t>
            </a:r>
          </a:p>
          <a:p>
            <a:pPr marL="385763" indent="-385763">
              <a:buAutoNum type="arabicPeriod"/>
            </a:pPr>
            <a:r>
              <a:rPr lang="en-US" sz="1600" b="1" dirty="0">
                <a:latin typeface="+mj-lt"/>
                <a:cs typeface="Aharoni" panose="02010803020104030203" pitchFamily="2" charset="-79"/>
              </a:rPr>
              <a:t>Telephone numbers</a:t>
            </a:r>
          </a:p>
          <a:p>
            <a:pPr marL="385763" indent="-385763">
              <a:buAutoNum type="arabicPeriod"/>
            </a:pPr>
            <a:r>
              <a:rPr lang="en-US" sz="1600" b="1" dirty="0">
                <a:latin typeface="+mj-lt"/>
                <a:cs typeface="Aharoni" panose="02010803020104030203" pitchFamily="2" charset="-79"/>
              </a:rPr>
              <a:t>Vehicle identifiers and serial numbers including license plate numbers</a:t>
            </a:r>
          </a:p>
          <a:p>
            <a:pPr marL="385763" indent="-385763">
              <a:buAutoNum type="arabicPeriod"/>
            </a:pPr>
            <a:r>
              <a:rPr lang="en-US" sz="1600" b="1" dirty="0">
                <a:latin typeface="+mj-lt"/>
                <a:cs typeface="Aharoni" panose="02010803020104030203" pitchFamily="2" charset="-79"/>
              </a:rPr>
              <a:t>Fax numbers</a:t>
            </a:r>
          </a:p>
          <a:p>
            <a:pPr marL="385763" indent="-385763">
              <a:buAutoNum type="arabicPeriod"/>
            </a:pPr>
            <a:r>
              <a:rPr lang="en-US" sz="1600" b="1" dirty="0">
                <a:latin typeface="+mj-lt"/>
                <a:cs typeface="Aharoni" panose="02010803020104030203" pitchFamily="2" charset="-79"/>
              </a:rPr>
              <a:t>Device identifiers and serial numbers</a:t>
            </a:r>
          </a:p>
          <a:p>
            <a:pPr marL="385763" indent="-385763">
              <a:buAutoNum type="arabicPeriod"/>
            </a:pPr>
            <a:r>
              <a:rPr lang="en-US" sz="1600" b="1" dirty="0">
                <a:latin typeface="+mj-lt"/>
                <a:cs typeface="Aharoni" panose="02010803020104030203" pitchFamily="2" charset="-79"/>
              </a:rPr>
              <a:t>Email addresses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54519" y="1290537"/>
            <a:ext cx="2448949" cy="2448949"/>
          </a:xfrm>
          <a:prstGeom prst="rect">
            <a:avLst/>
          </a:prstGeom>
        </p:spPr>
      </p:pic>
      <p:sp>
        <p:nvSpPr>
          <p:cNvPr id="6" name="Content Placeholder 3"/>
          <p:cNvSpPr>
            <a:spLocks noGrp="1"/>
          </p:cNvSpPr>
          <p:nvPr>
            <p:ph sz="half" idx="2"/>
          </p:nvPr>
        </p:nvSpPr>
        <p:spPr>
          <a:xfrm>
            <a:off x="4629150" y="1998214"/>
            <a:ext cx="4187190" cy="2883820"/>
          </a:xfrm>
        </p:spPr>
        <p:txBody>
          <a:bodyPr>
            <a:noAutofit/>
          </a:bodyPr>
          <a:lstStyle/>
          <a:p>
            <a:pPr marL="385763" indent="-385763">
              <a:buAutoNum type="arabicPeriod" startAt="9"/>
            </a:pPr>
            <a:r>
              <a:rPr lang="en-US" sz="1600" b="1" dirty="0">
                <a:latin typeface="+mj-lt"/>
                <a:cs typeface="Aharoni" panose="02010803020104030203" pitchFamily="2" charset="-79"/>
              </a:rPr>
              <a:t>URLs</a:t>
            </a:r>
          </a:p>
          <a:p>
            <a:pPr marL="385763" indent="-385763">
              <a:buAutoNum type="arabicPeriod" startAt="9"/>
            </a:pPr>
            <a:r>
              <a:rPr lang="en-US" sz="1600" b="1" dirty="0">
                <a:latin typeface="+mj-lt"/>
                <a:cs typeface="Aharoni" panose="02010803020104030203" pitchFamily="2" charset="-79"/>
              </a:rPr>
              <a:t>IP addresses</a:t>
            </a:r>
          </a:p>
          <a:p>
            <a:pPr marL="385763" indent="-385763">
              <a:buAutoNum type="arabicPeriod" startAt="9"/>
            </a:pPr>
            <a:r>
              <a:rPr lang="en-US" sz="1600" b="1" dirty="0">
                <a:latin typeface="+mj-lt"/>
                <a:cs typeface="Aharoni" panose="02010803020104030203" pitchFamily="2" charset="-79"/>
              </a:rPr>
              <a:t>Social Security Numbers</a:t>
            </a:r>
          </a:p>
          <a:p>
            <a:pPr marL="385763" indent="-385763">
              <a:buAutoNum type="arabicPeriod" startAt="9"/>
            </a:pPr>
            <a:r>
              <a:rPr lang="en-US" sz="1600" b="1" dirty="0">
                <a:latin typeface="+mj-lt"/>
                <a:cs typeface="Aharoni" panose="02010803020104030203" pitchFamily="2" charset="-79"/>
              </a:rPr>
              <a:t>Medical Record Numbers</a:t>
            </a:r>
          </a:p>
          <a:p>
            <a:pPr marL="385763" indent="-385763">
              <a:buAutoNum type="arabicPeriod" startAt="9"/>
            </a:pPr>
            <a:r>
              <a:rPr lang="en-US" sz="1600" b="1" dirty="0">
                <a:latin typeface="+mj-lt"/>
                <a:cs typeface="Aharoni" panose="02010803020104030203" pitchFamily="2" charset="-79"/>
              </a:rPr>
              <a:t>Biometric identifiers, including finger and voice prints</a:t>
            </a:r>
          </a:p>
          <a:p>
            <a:pPr marL="385763" indent="-385763">
              <a:buAutoNum type="arabicPeriod" startAt="9"/>
            </a:pPr>
            <a:r>
              <a:rPr lang="en-US" sz="1600" b="1" dirty="0">
                <a:latin typeface="+mj-lt"/>
                <a:cs typeface="Aharoni" panose="02010803020104030203" pitchFamily="2" charset="-79"/>
              </a:rPr>
              <a:t>Health plan beneficiary numbers</a:t>
            </a:r>
          </a:p>
          <a:p>
            <a:pPr marL="385763" indent="-385763">
              <a:buAutoNum type="arabicPeriod" startAt="9"/>
            </a:pPr>
            <a:r>
              <a:rPr lang="en-US" sz="1600" b="1" dirty="0">
                <a:latin typeface="+mj-lt"/>
                <a:cs typeface="Aharoni" panose="02010803020104030203" pitchFamily="2" charset="-79"/>
              </a:rPr>
              <a:t>Full-face photographs </a:t>
            </a:r>
          </a:p>
          <a:p>
            <a:pPr marL="385763" indent="-385763">
              <a:buAutoNum type="arabicPeriod" startAt="9"/>
            </a:pPr>
            <a:r>
              <a:rPr lang="en-US" sz="1600" b="1" dirty="0">
                <a:latin typeface="+mj-lt"/>
                <a:cs typeface="Aharoni" panose="02010803020104030203" pitchFamily="2" charset="-79"/>
              </a:rPr>
              <a:t>Account numbers</a:t>
            </a:r>
          </a:p>
          <a:p>
            <a:pPr marL="385763" indent="-385763">
              <a:buAutoNum type="arabicPeriod" startAt="9"/>
            </a:pPr>
            <a:r>
              <a:rPr lang="en-US" sz="1600" b="1" dirty="0">
                <a:latin typeface="+mj-lt"/>
                <a:cs typeface="Aharoni" panose="02010803020104030203" pitchFamily="2" charset="-79"/>
              </a:rPr>
              <a:t>Any other unique or identifying characteristic, number or code</a:t>
            </a:r>
          </a:p>
          <a:p>
            <a:pPr marL="385763" indent="-385763">
              <a:buAutoNum type="arabicPeriod" startAt="9"/>
            </a:pPr>
            <a:r>
              <a:rPr lang="en-US" sz="1600" b="1" dirty="0">
                <a:latin typeface="+mj-lt"/>
                <a:cs typeface="Aharoni" panose="02010803020104030203" pitchFamily="2" charset="-79"/>
              </a:rPr>
              <a:t>Certificate or license numbers</a:t>
            </a:r>
          </a:p>
        </p:txBody>
      </p:sp>
      <p:sp>
        <p:nvSpPr>
          <p:cNvPr id="7" name="TextBox 6"/>
          <p:cNvSpPr txBox="1"/>
          <p:nvPr/>
        </p:nvSpPr>
        <p:spPr>
          <a:xfrm>
            <a:off x="331299" y="1192446"/>
            <a:ext cx="7833360" cy="923330"/>
          </a:xfrm>
          <a:prstGeom prst="rect">
            <a:avLst/>
          </a:prstGeom>
          <a:noFill/>
        </p:spPr>
        <p:txBody>
          <a:bodyPr wrap="square" rtlCol="0">
            <a:spAutoFit/>
          </a:bodyPr>
          <a:lstStyle/>
          <a:p>
            <a:pPr algn="just" defTabSz="342900"/>
            <a:r>
              <a:rPr lang="en-US" b="1" dirty="0">
                <a:solidFill>
                  <a:prstClr val="black"/>
                </a:solidFill>
                <a:latin typeface="+mj-lt"/>
                <a:cs typeface="Aharoni" panose="02010803020104030203" pitchFamily="2" charset="-79"/>
              </a:rPr>
              <a:t>Students may not record any of the following patient identifiers for practicum assignments: </a:t>
            </a:r>
          </a:p>
          <a:p>
            <a:pPr algn="just" defTabSz="342900"/>
            <a:endParaRPr lang="en-US" b="1" dirty="0">
              <a:solidFill>
                <a:prstClr val="black"/>
              </a:solidFill>
              <a:latin typeface="+mj-lt"/>
              <a:cs typeface="Aharoni" panose="02010803020104030203" pitchFamily="2" charset="-79"/>
            </a:endParaRPr>
          </a:p>
        </p:txBody>
      </p:sp>
    </p:spTree>
    <p:extLst>
      <p:ext uri="{BB962C8B-B14F-4D97-AF65-F5344CB8AC3E}">
        <p14:creationId xmlns:p14="http://schemas.microsoft.com/office/powerpoint/2010/main" val="33810301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sz="3200" dirty="0"/>
              <a:t>FAQ</a:t>
            </a:r>
          </a:p>
        </p:txBody>
      </p:sp>
      <p:sp>
        <p:nvSpPr>
          <p:cNvPr id="8" name="TextBox 7"/>
          <p:cNvSpPr txBox="1"/>
          <p:nvPr/>
        </p:nvSpPr>
        <p:spPr>
          <a:xfrm>
            <a:off x="341194" y="1217862"/>
            <a:ext cx="8011236" cy="6186309"/>
          </a:xfrm>
          <a:prstGeom prst="rect">
            <a:avLst/>
          </a:prstGeom>
          <a:noFill/>
        </p:spPr>
        <p:txBody>
          <a:bodyPr wrap="square" rtlCol="0" anchor="t">
            <a:spAutoFit/>
          </a:bodyPr>
          <a:lstStyle/>
          <a:p>
            <a:r>
              <a:rPr lang="en-US" b="1" dirty="0"/>
              <a:t>Where can I attain more precepting information about my student discipline?</a:t>
            </a:r>
          </a:p>
          <a:p>
            <a:r>
              <a:rPr lang="en-US" b="1" dirty="0">
                <a:hlinkClick r:id="rId2"/>
              </a:rPr>
              <a:t>Preceptor Orientation Handbook for Graduate and Undergraduate Programs</a:t>
            </a:r>
            <a:endParaRPr lang="en-US" b="1" dirty="0"/>
          </a:p>
          <a:p>
            <a:r>
              <a:rPr lang="en-US" dirty="0"/>
              <a:t> </a:t>
            </a:r>
          </a:p>
          <a:p>
            <a:r>
              <a:rPr lang="en-US" b="1" dirty="0"/>
              <a:t>Where can I learn more about precepting for ETSU?</a:t>
            </a:r>
          </a:p>
          <a:p>
            <a:r>
              <a:rPr lang="en-US" b="1" dirty="0">
                <a:hlinkClick r:id="rId3"/>
              </a:rPr>
              <a:t>ETSU Preceptor Resources Website</a:t>
            </a:r>
            <a:endParaRPr lang="en-US" b="1" dirty="0"/>
          </a:p>
          <a:p>
            <a:endParaRPr lang="en-US" b="1" dirty="0"/>
          </a:p>
          <a:p>
            <a:r>
              <a:rPr lang="en-US" b="1" dirty="0"/>
              <a:t>Where do I learn how to use project concert to sign off my students clinical experiences? </a:t>
            </a:r>
          </a:p>
          <a:p>
            <a:r>
              <a:rPr lang="en-US" b="1" dirty="0">
                <a:hlinkClick r:id="rId3"/>
              </a:rPr>
              <a:t>ETSU Preceptor Resources Website</a:t>
            </a:r>
            <a:endParaRPr lang="en-US" b="1" dirty="0"/>
          </a:p>
          <a:p>
            <a:endParaRPr lang="en-US" b="1" dirty="0"/>
          </a:p>
          <a:p>
            <a:r>
              <a:rPr lang="en-US" b="1" dirty="0"/>
              <a:t>Who can answer my questions about project concert? </a:t>
            </a:r>
          </a:p>
          <a:p>
            <a:r>
              <a:rPr lang="en-US" b="1" dirty="0">
                <a:latin typeface="+mj-lt"/>
              </a:rPr>
              <a:t>Contact Mark Bodo, IT Manager</a:t>
            </a:r>
          </a:p>
          <a:p>
            <a:pPr marL="285750" indent="-285750">
              <a:buFont typeface="Arial" panose="020B0604020202020204" pitchFamily="34" charset="0"/>
              <a:buChar char="•"/>
            </a:pPr>
            <a:r>
              <a:rPr lang="en-US" b="1" dirty="0">
                <a:latin typeface="+mj-lt"/>
                <a:hlinkClick r:id="rId4"/>
              </a:rPr>
              <a:t>bodomn@etsu.edu</a:t>
            </a:r>
            <a:r>
              <a:rPr lang="en-US" b="1" dirty="0">
                <a:latin typeface="+mj-lt"/>
              </a:rPr>
              <a:t> </a:t>
            </a:r>
          </a:p>
          <a:p>
            <a:pPr marL="285750" indent="-285750">
              <a:buFont typeface="Arial" panose="020B0604020202020204" pitchFamily="34" charset="0"/>
              <a:buChar char="•"/>
            </a:pPr>
            <a:r>
              <a:rPr lang="en-US" b="1" dirty="0">
                <a:latin typeface="+mj-lt"/>
              </a:rPr>
              <a:t>phone at 423-439-4579.</a:t>
            </a:r>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b="1" dirty="0"/>
          </a:p>
          <a:p>
            <a:endParaRPr lang="en-US" dirty="0"/>
          </a:p>
        </p:txBody>
      </p:sp>
    </p:spTree>
    <p:extLst>
      <p:ext uri="{BB962C8B-B14F-4D97-AF65-F5344CB8AC3E}">
        <p14:creationId xmlns:p14="http://schemas.microsoft.com/office/powerpoint/2010/main" val="11364100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491507086"/>
              </p:ext>
            </p:extLst>
          </p:nvPr>
        </p:nvGraphicFramePr>
        <p:xfrm>
          <a:off x="0" y="-156085"/>
          <a:ext cx="9021170" cy="6417257"/>
        </p:xfrm>
        <a:graphic>
          <a:graphicData uri="http://schemas.openxmlformats.org/drawingml/2006/table">
            <a:tbl>
              <a:tblPr firstRow="1" firstCol="1" bandRow="1">
                <a:tableStyleId>{5C22544A-7EE6-4342-B048-85BDC9FD1C3A}</a:tableStyleId>
              </a:tblPr>
              <a:tblGrid>
                <a:gridCol w="2513386">
                  <a:extLst>
                    <a:ext uri="{9D8B030D-6E8A-4147-A177-3AD203B41FA5}">
                      <a16:colId xmlns:a16="http://schemas.microsoft.com/office/drawing/2014/main" val="20000"/>
                    </a:ext>
                  </a:extLst>
                </a:gridCol>
                <a:gridCol w="6507784">
                  <a:extLst>
                    <a:ext uri="{9D8B030D-6E8A-4147-A177-3AD203B41FA5}">
                      <a16:colId xmlns:a16="http://schemas.microsoft.com/office/drawing/2014/main" val="20001"/>
                    </a:ext>
                  </a:extLst>
                </a:gridCol>
              </a:tblGrid>
              <a:tr h="452423">
                <a:tc gridSpan="2">
                  <a:txBody>
                    <a:bodyPr/>
                    <a:lstStyle/>
                    <a:p>
                      <a:pPr marL="0" marR="0" algn="ctr">
                        <a:lnSpc>
                          <a:spcPct val="107000"/>
                        </a:lnSpc>
                        <a:spcBef>
                          <a:spcPts val="0"/>
                        </a:spcBef>
                        <a:spcAft>
                          <a:spcPts val="0"/>
                        </a:spcAft>
                      </a:pPr>
                      <a:r>
                        <a:rPr lang="en-US" sz="1800" b="1" dirty="0">
                          <a:solidFill>
                            <a:schemeClr val="bg1"/>
                          </a:solidFill>
                          <a:effectLst/>
                          <a:latin typeface="+mj-lt"/>
                          <a:ea typeface="Calibri" panose="020F0502020204030204" pitchFamily="34" charset="0"/>
                          <a:cs typeface="Times New Roman" panose="02020603050405020304" pitchFamily="18" charset="0"/>
                        </a:rPr>
                        <a:t>Additional Online Resources</a:t>
                      </a: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a:lnSpc>
                          <a:spcPct val="107000"/>
                        </a:lnSpc>
                        <a:spcBef>
                          <a:spcPts val="0"/>
                        </a:spcBef>
                        <a:spcAft>
                          <a:spcPts val="0"/>
                        </a:spcAft>
                      </a:pP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45314" marR="45314" marT="0" marB="0"/>
                </a:tc>
                <a:extLst>
                  <a:ext uri="{0D108BD9-81ED-4DB2-BD59-A6C34878D82A}">
                    <a16:rowId xmlns:a16="http://schemas.microsoft.com/office/drawing/2014/main" val="10000"/>
                  </a:ext>
                </a:extLst>
              </a:tr>
              <a:tr h="378046">
                <a:tc>
                  <a:txBody>
                    <a:bodyPr/>
                    <a:lstStyle/>
                    <a:p>
                      <a:pPr marL="0" marR="0">
                        <a:lnSpc>
                          <a:spcPct val="107000"/>
                        </a:lnSpc>
                        <a:spcBef>
                          <a:spcPts val="0"/>
                        </a:spcBef>
                        <a:spcAft>
                          <a:spcPts val="0"/>
                        </a:spcAft>
                      </a:pPr>
                      <a:r>
                        <a:rPr lang="en-US" sz="1200" b="1" dirty="0">
                          <a:solidFill>
                            <a:schemeClr val="tx1"/>
                          </a:solidFill>
                          <a:effectLst/>
                          <a:latin typeface="+mj-lt"/>
                        </a:rPr>
                        <a:t>Academic Practice Partnerships</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b="1" u="sng" dirty="0">
                          <a:solidFill>
                            <a:schemeClr val="tx1"/>
                          </a:solidFill>
                          <a:effectLst/>
                          <a:latin typeface="+mj-lt"/>
                          <a:hlinkClick r:id="rId2"/>
                        </a:rPr>
                        <a:t>http://www.aacnnursing.org/Academic-Practice-Partnerships</a:t>
                      </a:r>
                      <a:r>
                        <a:rPr lang="en-US" sz="1200" b="1" u="sng" dirty="0">
                          <a:solidFill>
                            <a:schemeClr val="tx1"/>
                          </a:solidFill>
                          <a:effectLst/>
                          <a:latin typeface="+mj-lt"/>
                        </a:rPr>
                        <a:t> </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378046">
                <a:tc>
                  <a:txBody>
                    <a:bodyPr/>
                    <a:lstStyle/>
                    <a:p>
                      <a:pPr marL="0" marR="0">
                        <a:lnSpc>
                          <a:spcPct val="107000"/>
                        </a:lnSpc>
                        <a:spcBef>
                          <a:spcPts val="0"/>
                        </a:spcBef>
                        <a:spcAft>
                          <a:spcPts val="0"/>
                        </a:spcAft>
                      </a:pPr>
                      <a:r>
                        <a:rPr lang="en-US" sz="1200" b="1" dirty="0">
                          <a:solidFill>
                            <a:schemeClr val="tx1"/>
                          </a:solidFill>
                          <a:effectLst/>
                          <a:latin typeface="+mj-lt"/>
                          <a:ea typeface="Calibri" panose="020F0502020204030204" pitchFamily="34" charset="0"/>
                          <a:cs typeface="Times New Roman" panose="02020603050405020304" pitchFamily="18" charset="0"/>
                        </a:rPr>
                        <a:t>Core Quality Measures</a:t>
                      </a: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b="1" dirty="0">
                          <a:solidFill>
                            <a:schemeClr val="tx1"/>
                          </a:solidFill>
                          <a:effectLst/>
                          <a:latin typeface="+mj-lt"/>
                          <a:ea typeface="Calibri" panose="020F0502020204030204" pitchFamily="34" charset="0"/>
                          <a:cs typeface="Times New Roman" panose="02020603050405020304" pitchFamily="18" charset="0"/>
                          <a:hlinkClick r:id="rId3"/>
                        </a:rPr>
                        <a:t>https://www.cms.gov/Medicare/Quality-Initiatives-Patient-Assessment-Instruments/QualityMeasures/Core-Measures.html</a:t>
                      </a:r>
                      <a:r>
                        <a:rPr lang="en-US" sz="1200" b="1" dirty="0">
                          <a:solidFill>
                            <a:schemeClr val="tx1"/>
                          </a:solidFill>
                          <a:effectLst/>
                          <a:latin typeface="+mj-lt"/>
                          <a:ea typeface="Calibri" panose="020F0502020204030204" pitchFamily="34" charset="0"/>
                          <a:cs typeface="Times New Roman" panose="02020603050405020304" pitchFamily="18" charset="0"/>
                        </a:rPr>
                        <a:t> </a:t>
                      </a: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06992">
                <a:tc>
                  <a:txBody>
                    <a:bodyPr/>
                    <a:lstStyle/>
                    <a:p>
                      <a:pPr marL="0" marR="0">
                        <a:lnSpc>
                          <a:spcPct val="107000"/>
                        </a:lnSpc>
                        <a:spcBef>
                          <a:spcPts val="0"/>
                        </a:spcBef>
                        <a:spcAft>
                          <a:spcPts val="0"/>
                        </a:spcAft>
                      </a:pPr>
                      <a:r>
                        <a:rPr lang="en-US" sz="1200" b="1" dirty="0">
                          <a:solidFill>
                            <a:srgbClr val="000000"/>
                          </a:solidFill>
                          <a:effectLst/>
                          <a:latin typeface="+mj-lt"/>
                        </a:rPr>
                        <a:t>DNP Essentials</a:t>
                      </a:r>
                      <a:endParaRPr lang="en-US" sz="1200" b="1" dirty="0">
                        <a:solidFill>
                          <a:srgbClr val="000000"/>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b="1" u="sng" dirty="0">
                          <a:solidFill>
                            <a:schemeClr val="tx1"/>
                          </a:solidFill>
                          <a:effectLst/>
                          <a:latin typeface="+mj-lt"/>
                          <a:hlinkClick r:id="rId4"/>
                        </a:rPr>
                        <a:t>http://www.aacnnursing.org/DNP/DNP-Essentials</a:t>
                      </a:r>
                      <a:r>
                        <a:rPr lang="en-US" sz="1200" b="1" u="sng" dirty="0">
                          <a:solidFill>
                            <a:schemeClr val="tx1"/>
                          </a:solidFill>
                          <a:effectLst/>
                          <a:latin typeface="+mj-lt"/>
                        </a:rPr>
                        <a:t> </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933776">
                <a:tc>
                  <a:txBody>
                    <a:bodyPr/>
                    <a:lstStyle/>
                    <a:p>
                      <a:pPr marL="0" marR="0">
                        <a:lnSpc>
                          <a:spcPct val="107000"/>
                        </a:lnSpc>
                        <a:spcBef>
                          <a:spcPts val="0"/>
                        </a:spcBef>
                        <a:spcAft>
                          <a:spcPts val="0"/>
                        </a:spcAft>
                      </a:pPr>
                      <a:r>
                        <a:rPr lang="en-US" sz="1200" b="1" dirty="0">
                          <a:solidFill>
                            <a:schemeClr val="tx1"/>
                          </a:solidFill>
                          <a:effectLst/>
                          <a:latin typeface="+mj-lt"/>
                        </a:rPr>
                        <a:t>ETSU CoN DNP Program Website : </a:t>
                      </a:r>
                    </a:p>
                    <a:p>
                      <a:pPr marL="0" marR="0">
                        <a:lnSpc>
                          <a:spcPct val="107000"/>
                        </a:lnSpc>
                        <a:spcBef>
                          <a:spcPts val="0"/>
                        </a:spcBef>
                        <a:spcAft>
                          <a:spcPts val="0"/>
                        </a:spcAft>
                      </a:pPr>
                      <a:r>
                        <a:rPr lang="en-US" sz="1200" b="1" dirty="0">
                          <a:solidFill>
                            <a:schemeClr val="tx1"/>
                          </a:solidFill>
                          <a:effectLst/>
                          <a:latin typeface="+mj-lt"/>
                        </a:rPr>
                        <a:t> </a:t>
                      </a:r>
                    </a:p>
                    <a:p>
                      <a:pPr marL="0" marR="0">
                        <a:lnSpc>
                          <a:spcPct val="107000"/>
                        </a:lnSpc>
                        <a:spcBef>
                          <a:spcPts val="0"/>
                        </a:spcBef>
                        <a:spcAft>
                          <a:spcPts val="0"/>
                        </a:spcAft>
                      </a:pPr>
                      <a:r>
                        <a:rPr lang="en-US" sz="1200" b="1" dirty="0">
                          <a:solidFill>
                            <a:schemeClr val="tx1"/>
                          </a:solidFill>
                          <a:effectLst/>
                          <a:latin typeface="+mj-lt"/>
                        </a:rPr>
                        <a:t>Student handbook and clinical documents</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b="1" u="sng" dirty="0">
                          <a:solidFill>
                            <a:schemeClr val="tx1"/>
                          </a:solidFill>
                          <a:effectLst/>
                          <a:latin typeface="+mj-lt"/>
                          <a:hlinkClick r:id="rId5"/>
                        </a:rPr>
                        <a:t>http://www.etsu.edu/nursing/default.php</a:t>
                      </a:r>
                      <a:r>
                        <a:rPr lang="en-US" sz="1200" b="1" u="sng" dirty="0">
                          <a:solidFill>
                            <a:schemeClr val="tx1"/>
                          </a:solidFill>
                          <a:effectLst/>
                          <a:latin typeface="+mj-lt"/>
                        </a:rPr>
                        <a:t> </a:t>
                      </a:r>
                    </a:p>
                    <a:p>
                      <a:pPr marL="0" marR="0">
                        <a:lnSpc>
                          <a:spcPct val="107000"/>
                        </a:lnSpc>
                        <a:spcBef>
                          <a:spcPts val="0"/>
                        </a:spcBef>
                        <a:spcAft>
                          <a:spcPts val="0"/>
                        </a:spcAft>
                      </a:pPr>
                      <a:endParaRPr lang="en-US" sz="1200" b="1" u="sng" dirty="0">
                        <a:solidFill>
                          <a:schemeClr val="tx1"/>
                        </a:solidFill>
                        <a:effectLst/>
                        <a:latin typeface="+mj-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chemeClr val="tx1"/>
                          </a:solidFill>
                          <a:effectLst/>
                          <a:latin typeface="+mj-lt"/>
                          <a:ea typeface="Calibri" panose="020F0502020204030204" pitchFamily="34" charset="0"/>
                          <a:cs typeface="Times New Roman" panose="02020603050405020304" pitchFamily="18" charset="0"/>
                          <a:hlinkClick r:id="rId6"/>
                        </a:rPr>
                        <a:t>http://www.etsu.edu/nursing/learning_recourses/condocuments.php</a:t>
                      </a:r>
                      <a:r>
                        <a:rPr lang="en-US" sz="1200" b="1" dirty="0">
                          <a:solidFill>
                            <a:schemeClr val="tx1"/>
                          </a:solidFill>
                          <a:effectLst/>
                          <a:latin typeface="+mj-lt"/>
                          <a:ea typeface="Calibri" panose="020F0502020204030204" pitchFamily="34" charset="0"/>
                          <a:cs typeface="Times New Roman" panose="02020603050405020304" pitchFamily="18" charset="0"/>
                        </a:rPr>
                        <a:t> </a:t>
                      </a: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413804">
                <a:tc>
                  <a:txBody>
                    <a:bodyPr/>
                    <a:lstStyle/>
                    <a:p>
                      <a:pPr marL="0" marR="0">
                        <a:lnSpc>
                          <a:spcPct val="107000"/>
                        </a:lnSpc>
                        <a:spcBef>
                          <a:spcPts val="0"/>
                        </a:spcBef>
                        <a:spcAft>
                          <a:spcPts val="0"/>
                        </a:spcAft>
                      </a:pPr>
                      <a:r>
                        <a:rPr lang="en-US" sz="1200" b="1" dirty="0">
                          <a:solidFill>
                            <a:schemeClr val="tx1"/>
                          </a:solidFill>
                          <a:effectLst/>
                          <a:latin typeface="+mj-lt"/>
                          <a:ea typeface="Calibri" panose="020F0502020204030204" pitchFamily="34" charset="0"/>
                          <a:cs typeface="Times New Roman" panose="02020603050405020304" pitchFamily="18" charset="0"/>
                        </a:rPr>
                        <a:t>Gerontology Preceptor Toolkit</a:t>
                      </a:r>
                    </a:p>
                    <a:p>
                      <a:pPr marL="0" marR="0">
                        <a:lnSpc>
                          <a:spcPct val="107000"/>
                        </a:lnSpc>
                        <a:spcBef>
                          <a:spcPts val="0"/>
                        </a:spcBef>
                        <a:spcAft>
                          <a:spcPts val="0"/>
                        </a:spcAft>
                      </a:pP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457200" rtl="0" eaLnBrk="1" fontAlgn="auto" latinLnBrk="0" hangingPunct="1">
                        <a:lnSpc>
                          <a:spcPct val="107000"/>
                        </a:lnSpc>
                        <a:spcBef>
                          <a:spcPts val="0"/>
                        </a:spcBef>
                        <a:spcAft>
                          <a:spcPts val="0"/>
                        </a:spcAft>
                        <a:buClrTx/>
                        <a:buSzTx/>
                        <a:buFontTx/>
                        <a:buNone/>
                        <a:tabLst/>
                        <a:defRPr/>
                      </a:pPr>
                      <a:r>
                        <a:rPr lang="en-US" sz="1200" b="1" u="sng" kern="1200" dirty="0">
                          <a:solidFill>
                            <a:schemeClr val="tx1"/>
                          </a:solidFill>
                          <a:effectLst/>
                          <a:latin typeface="+mn-lt"/>
                          <a:ea typeface="+mn-ea"/>
                          <a:cs typeface="+mn-cs"/>
                          <a:hlinkClick r:id="rId7"/>
                        </a:rPr>
                        <a:t>https://www.gapna.org/resources/toolkit-gerontology-resources-advanced-practice-nurses</a:t>
                      </a:r>
                      <a:r>
                        <a:rPr lang="en-US" sz="1200" b="1" kern="1200" dirty="0">
                          <a:solidFill>
                            <a:schemeClr val="tx1"/>
                          </a:solidFill>
                          <a:effectLst/>
                          <a:latin typeface="+mn-lt"/>
                          <a:ea typeface="+mn-ea"/>
                          <a:cs typeface="+mn-cs"/>
                        </a:rPr>
                        <a:t> </a:t>
                      </a:r>
                      <a:endParaRPr lang="en-US" sz="1200" b="1" kern="1200" dirty="0">
                        <a:solidFill>
                          <a:schemeClr val="tx1"/>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200" b="1" dirty="0">
                          <a:solidFill>
                            <a:schemeClr val="tx1"/>
                          </a:solidFill>
                          <a:effectLst/>
                          <a:latin typeface="+mj-lt"/>
                          <a:ea typeface="Calibri" panose="020F0502020204030204" pitchFamily="34" charset="0"/>
                          <a:cs typeface="Times New Roman" panose="02020603050405020304" pitchFamily="18" charset="0"/>
                        </a:rPr>
                        <a:t> </a:t>
                      </a: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413984">
                <a:tc>
                  <a:txBody>
                    <a:bodyPr/>
                    <a:lstStyle/>
                    <a:p>
                      <a:pPr marL="0" marR="0">
                        <a:lnSpc>
                          <a:spcPct val="107000"/>
                        </a:lnSpc>
                        <a:spcBef>
                          <a:spcPts val="0"/>
                        </a:spcBef>
                        <a:spcAft>
                          <a:spcPts val="0"/>
                        </a:spcAft>
                      </a:pPr>
                      <a:r>
                        <a:rPr lang="en-US" sz="1200" b="1" dirty="0">
                          <a:solidFill>
                            <a:schemeClr val="tx1"/>
                          </a:solidFill>
                          <a:effectLst/>
                          <a:latin typeface="+mj-lt"/>
                          <a:ea typeface="Calibri" panose="020F0502020204030204" pitchFamily="34" charset="0"/>
                          <a:cs typeface="Times New Roman" panose="02020603050405020304" pitchFamily="18" charset="0"/>
                        </a:rPr>
                        <a:t>HIPAA</a:t>
                      </a: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b="1" dirty="0">
                          <a:solidFill>
                            <a:schemeClr val="tx1"/>
                          </a:solidFill>
                          <a:effectLst/>
                          <a:latin typeface="+mj-lt"/>
                          <a:ea typeface="Calibri" panose="020F0502020204030204" pitchFamily="34" charset="0"/>
                          <a:cs typeface="Times New Roman" panose="02020603050405020304" pitchFamily="18" charset="0"/>
                          <a:hlinkClick r:id="rId8"/>
                        </a:rPr>
                        <a:t>https://www.hhs.gov/hipaa/index.html</a:t>
                      </a:r>
                      <a:r>
                        <a:rPr lang="en-US" sz="1200" b="1" dirty="0">
                          <a:solidFill>
                            <a:schemeClr val="tx1"/>
                          </a:solidFill>
                          <a:effectLst/>
                          <a:latin typeface="+mj-lt"/>
                          <a:ea typeface="Calibri" panose="020F0502020204030204" pitchFamily="34" charset="0"/>
                          <a:cs typeface="Times New Roman" panose="02020603050405020304" pitchFamily="18" charset="0"/>
                        </a:rPr>
                        <a:t> </a:t>
                      </a: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69165">
                <a:tc>
                  <a:txBody>
                    <a:bodyPr/>
                    <a:lstStyle/>
                    <a:p>
                      <a:pPr marL="0" marR="0">
                        <a:lnSpc>
                          <a:spcPct val="107000"/>
                        </a:lnSpc>
                        <a:spcBef>
                          <a:spcPts val="0"/>
                        </a:spcBef>
                        <a:spcAft>
                          <a:spcPts val="0"/>
                        </a:spcAft>
                      </a:pPr>
                      <a:r>
                        <a:rPr lang="en-US" sz="1200" b="1" dirty="0">
                          <a:solidFill>
                            <a:schemeClr val="tx1"/>
                          </a:solidFill>
                          <a:effectLst/>
                          <a:latin typeface="+mj-lt"/>
                        </a:rPr>
                        <a:t>HEDIS Quality Measures</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b="1" u="sng" dirty="0">
                          <a:solidFill>
                            <a:schemeClr val="tx1"/>
                          </a:solidFill>
                          <a:effectLst/>
                          <a:latin typeface="+mj-lt"/>
                          <a:hlinkClick r:id="rId9"/>
                        </a:rPr>
                        <a:t>http://www.ncqa.org/HEDISQualityMeasurement/HEDISMeasures/HEDIS2015.aspx</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69165">
                <a:tc>
                  <a:txBody>
                    <a:bodyPr/>
                    <a:lstStyle/>
                    <a:p>
                      <a:pPr marL="0" marR="0">
                        <a:lnSpc>
                          <a:spcPct val="107000"/>
                        </a:lnSpc>
                        <a:spcBef>
                          <a:spcPts val="0"/>
                        </a:spcBef>
                        <a:spcAft>
                          <a:spcPts val="0"/>
                        </a:spcAft>
                      </a:pPr>
                      <a:r>
                        <a:rPr lang="en-US" sz="1200" b="1" dirty="0">
                          <a:solidFill>
                            <a:schemeClr val="tx1"/>
                          </a:solidFill>
                          <a:effectLst/>
                          <a:latin typeface="+mj-lt"/>
                          <a:ea typeface="Calibri" panose="020F0502020204030204" pitchFamily="34" charset="0"/>
                          <a:cs typeface="Times New Roman" panose="02020603050405020304" pitchFamily="18" charset="0"/>
                        </a:rPr>
                        <a:t>Interprofessional Education</a:t>
                      </a:r>
                      <a:r>
                        <a:rPr lang="en-US" sz="1200" b="1" baseline="0" dirty="0">
                          <a:solidFill>
                            <a:schemeClr val="tx1"/>
                          </a:solidFill>
                          <a:effectLst/>
                          <a:latin typeface="+mj-lt"/>
                          <a:ea typeface="Calibri" panose="020F0502020204030204" pitchFamily="34" charset="0"/>
                          <a:cs typeface="Times New Roman" panose="02020603050405020304" pitchFamily="18" charset="0"/>
                        </a:rPr>
                        <a:t> Core Competencies</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b="1" dirty="0">
                          <a:solidFill>
                            <a:schemeClr val="tx1"/>
                          </a:solidFill>
                          <a:effectLst/>
                          <a:latin typeface="+mj-lt"/>
                          <a:ea typeface="Calibri" panose="020F0502020204030204" pitchFamily="34" charset="0"/>
                          <a:cs typeface="Times New Roman" panose="02020603050405020304" pitchFamily="18" charset="0"/>
                          <a:hlinkClick r:id="rId10"/>
                        </a:rPr>
                        <a:t>https://nebula.wsimg.com/2f68a39520b03336b41038c370497473?AccessKeyId=DC06780E69ED19E2B3A5&amp;disposition=0&amp;alloworigin=1</a:t>
                      </a:r>
                      <a:r>
                        <a:rPr lang="en-US" sz="1200" b="1" dirty="0">
                          <a:solidFill>
                            <a:schemeClr val="tx1"/>
                          </a:solidFill>
                          <a:effectLst/>
                          <a:latin typeface="+mj-lt"/>
                          <a:ea typeface="Calibri" panose="020F0502020204030204" pitchFamily="34" charset="0"/>
                          <a:cs typeface="Times New Roman" panose="02020603050405020304" pitchFamily="18" charset="0"/>
                        </a:rPr>
                        <a:t> </a:t>
                      </a: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69165">
                <a:tc>
                  <a:txBody>
                    <a:bodyPr/>
                    <a:lstStyle/>
                    <a:p>
                      <a:pPr marL="0" marR="0">
                        <a:lnSpc>
                          <a:spcPct val="107000"/>
                        </a:lnSpc>
                        <a:spcBef>
                          <a:spcPts val="0"/>
                        </a:spcBef>
                        <a:spcAft>
                          <a:spcPts val="0"/>
                        </a:spcAft>
                      </a:pPr>
                      <a:r>
                        <a:rPr lang="en-US" sz="1200" b="1" dirty="0">
                          <a:solidFill>
                            <a:schemeClr val="tx1"/>
                          </a:solidFill>
                          <a:effectLst/>
                          <a:latin typeface="+mj-lt"/>
                          <a:ea typeface="Calibri" panose="020F0502020204030204" pitchFamily="34" charset="0"/>
                          <a:cs typeface="Times New Roman" panose="02020603050405020304" pitchFamily="18" charset="0"/>
                        </a:rPr>
                        <a:t>JCAHO</a:t>
                      </a: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b="1" dirty="0">
                          <a:solidFill>
                            <a:schemeClr val="tx1"/>
                          </a:solidFill>
                          <a:effectLst/>
                          <a:latin typeface="+mj-lt"/>
                          <a:ea typeface="Calibri" panose="020F0502020204030204" pitchFamily="34" charset="0"/>
                          <a:cs typeface="Times New Roman" panose="02020603050405020304" pitchFamily="18" charset="0"/>
                          <a:hlinkClick r:id="rId11"/>
                        </a:rPr>
                        <a:t>https://www.jointcommission.org/</a:t>
                      </a:r>
                      <a:r>
                        <a:rPr lang="en-US" sz="1200" b="1" dirty="0">
                          <a:solidFill>
                            <a:schemeClr val="tx1"/>
                          </a:solidFill>
                          <a:effectLst/>
                          <a:latin typeface="+mj-lt"/>
                          <a:ea typeface="Calibri" panose="020F0502020204030204" pitchFamily="34" charset="0"/>
                          <a:cs typeface="Times New Roman" panose="02020603050405020304" pitchFamily="18" charset="0"/>
                        </a:rPr>
                        <a:t> </a:t>
                      </a: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06992">
                <a:tc>
                  <a:txBody>
                    <a:bodyPr/>
                    <a:lstStyle/>
                    <a:p>
                      <a:pPr marL="0" marR="0">
                        <a:lnSpc>
                          <a:spcPct val="107000"/>
                        </a:lnSpc>
                        <a:spcBef>
                          <a:spcPts val="0"/>
                        </a:spcBef>
                        <a:spcAft>
                          <a:spcPts val="0"/>
                        </a:spcAft>
                      </a:pPr>
                      <a:r>
                        <a:rPr lang="en-US" sz="1200" b="1" dirty="0">
                          <a:solidFill>
                            <a:srgbClr val="000000"/>
                          </a:solidFill>
                          <a:effectLst/>
                          <a:latin typeface="+mj-lt"/>
                        </a:rPr>
                        <a:t>Learning Theories</a:t>
                      </a:r>
                      <a:endParaRPr lang="en-US" sz="1200" b="1" dirty="0">
                        <a:solidFill>
                          <a:srgbClr val="000000"/>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b="1" u="sng" dirty="0">
                          <a:solidFill>
                            <a:schemeClr val="tx1"/>
                          </a:solidFill>
                          <a:effectLst/>
                          <a:latin typeface="+mj-lt"/>
                          <a:hlinkClick r:id="rId12"/>
                        </a:rPr>
                        <a:t>http://www.learning-theories.com/</a:t>
                      </a:r>
                      <a:r>
                        <a:rPr lang="en-US" sz="1200" b="1" dirty="0">
                          <a:solidFill>
                            <a:schemeClr val="tx1"/>
                          </a:solidFill>
                          <a:effectLst/>
                          <a:latin typeface="+mj-lt"/>
                        </a:rPr>
                        <a:t> </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06992">
                <a:tc>
                  <a:txBody>
                    <a:bodyPr/>
                    <a:lstStyle/>
                    <a:p>
                      <a:pPr marL="0" marR="0">
                        <a:lnSpc>
                          <a:spcPct val="107000"/>
                        </a:lnSpc>
                        <a:spcBef>
                          <a:spcPts val="0"/>
                        </a:spcBef>
                        <a:spcAft>
                          <a:spcPts val="0"/>
                        </a:spcAft>
                      </a:pPr>
                      <a:r>
                        <a:rPr lang="en-US" sz="1200" b="1" dirty="0">
                          <a:solidFill>
                            <a:srgbClr val="000000"/>
                          </a:solidFill>
                          <a:effectLst/>
                          <a:latin typeface="+mj-lt"/>
                        </a:rPr>
                        <a:t>Learning Style Inventory</a:t>
                      </a:r>
                      <a:endParaRPr lang="en-US" sz="1200" b="1" dirty="0">
                        <a:solidFill>
                          <a:srgbClr val="000000"/>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b="1" u="sng" dirty="0">
                          <a:solidFill>
                            <a:schemeClr val="tx1"/>
                          </a:solidFill>
                          <a:effectLst/>
                          <a:latin typeface="+mj-lt"/>
                          <a:hlinkClick r:id="rId13"/>
                        </a:rPr>
                        <a:t>http://www.personal.psu.edu/bxb11/LSI/LSI.htm#ShowResults</a:t>
                      </a:r>
                      <a:r>
                        <a:rPr lang="en-US" sz="1200" b="1" dirty="0">
                          <a:solidFill>
                            <a:schemeClr val="tx1"/>
                          </a:solidFill>
                          <a:effectLst/>
                          <a:latin typeface="+mj-lt"/>
                        </a:rPr>
                        <a:t> </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06992">
                <a:tc>
                  <a:txBody>
                    <a:bodyPr/>
                    <a:lstStyle/>
                    <a:p>
                      <a:pPr marL="0" marR="0">
                        <a:lnSpc>
                          <a:spcPct val="107000"/>
                        </a:lnSpc>
                        <a:spcBef>
                          <a:spcPts val="0"/>
                        </a:spcBef>
                        <a:spcAft>
                          <a:spcPts val="0"/>
                        </a:spcAft>
                        <a:tabLst>
                          <a:tab pos="629285" algn="l"/>
                        </a:tabLst>
                      </a:pPr>
                      <a:r>
                        <a:rPr lang="en-US" sz="1200" b="1" dirty="0">
                          <a:solidFill>
                            <a:srgbClr val="000000"/>
                          </a:solidFill>
                          <a:effectLst/>
                          <a:latin typeface="+mj-lt"/>
                        </a:rPr>
                        <a:t>NONPF Competencies</a:t>
                      </a:r>
                      <a:endParaRPr lang="en-US" sz="1200" b="1" dirty="0">
                        <a:solidFill>
                          <a:srgbClr val="000000"/>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b="1" u="sng" dirty="0">
                          <a:solidFill>
                            <a:schemeClr val="tx1"/>
                          </a:solidFill>
                          <a:effectLst/>
                          <a:latin typeface="+mj-lt"/>
                          <a:hlinkClick r:id="rId14"/>
                        </a:rPr>
                        <a:t>http://www.nonpf.org/?page=14</a:t>
                      </a:r>
                      <a:r>
                        <a:rPr lang="en-US" sz="1200" b="1" dirty="0">
                          <a:solidFill>
                            <a:schemeClr val="tx1"/>
                          </a:solidFill>
                          <a:effectLst/>
                          <a:latin typeface="+mj-lt"/>
                        </a:rPr>
                        <a:t> </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06992">
                <a:tc>
                  <a:txBody>
                    <a:bodyPr/>
                    <a:lstStyle/>
                    <a:p>
                      <a:pPr marL="0" marR="0">
                        <a:lnSpc>
                          <a:spcPct val="107000"/>
                        </a:lnSpc>
                        <a:spcBef>
                          <a:spcPts val="0"/>
                        </a:spcBef>
                        <a:spcAft>
                          <a:spcPts val="0"/>
                        </a:spcAft>
                      </a:pPr>
                      <a:r>
                        <a:rPr lang="en-US" sz="1200" b="1" dirty="0">
                          <a:solidFill>
                            <a:srgbClr val="000000"/>
                          </a:solidFill>
                          <a:effectLst/>
                          <a:latin typeface="+mj-lt"/>
                        </a:rPr>
                        <a:t>NONPF Preceptor Portal</a:t>
                      </a:r>
                      <a:endParaRPr lang="en-US" sz="1200" b="1" dirty="0">
                        <a:solidFill>
                          <a:srgbClr val="000000"/>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b="1" u="sng" dirty="0">
                          <a:solidFill>
                            <a:schemeClr val="tx1"/>
                          </a:solidFill>
                          <a:effectLst/>
                          <a:latin typeface="+mj-lt"/>
                          <a:hlinkClick r:id="rId15"/>
                        </a:rPr>
                        <a:t>http://www.nonpf.org/?page=PreceptorPortal_Main</a:t>
                      </a:r>
                      <a:r>
                        <a:rPr lang="en-US" sz="1200" b="1" dirty="0">
                          <a:solidFill>
                            <a:schemeClr val="tx1"/>
                          </a:solidFill>
                          <a:effectLst/>
                          <a:latin typeface="+mj-lt"/>
                        </a:rPr>
                        <a:t> </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06992">
                <a:tc>
                  <a:txBody>
                    <a:bodyPr/>
                    <a:lstStyle/>
                    <a:p>
                      <a:pPr marL="0" marR="0">
                        <a:lnSpc>
                          <a:spcPct val="107000"/>
                        </a:lnSpc>
                        <a:spcBef>
                          <a:spcPts val="0"/>
                        </a:spcBef>
                        <a:spcAft>
                          <a:spcPts val="0"/>
                        </a:spcAft>
                      </a:pPr>
                      <a:r>
                        <a:rPr lang="en-US" sz="1200" b="1" dirty="0">
                          <a:solidFill>
                            <a:schemeClr val="tx1"/>
                          </a:solidFill>
                          <a:effectLst/>
                          <a:latin typeface="+mj-lt"/>
                        </a:rPr>
                        <a:t>One Minute Preceptor</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b="1" u="sng" dirty="0">
                          <a:solidFill>
                            <a:schemeClr val="tx1"/>
                          </a:solidFill>
                          <a:effectLst/>
                          <a:latin typeface="+mj-lt"/>
                          <a:hlinkClick r:id="rId16"/>
                        </a:rPr>
                        <a:t>http://nursing.unc.edu/files/2012/11/ccm3_030611.pdf</a:t>
                      </a:r>
                      <a:r>
                        <a:rPr lang="en-US" sz="1200" b="1" dirty="0">
                          <a:solidFill>
                            <a:schemeClr val="tx1"/>
                          </a:solidFill>
                          <a:effectLst/>
                          <a:latin typeface="+mj-lt"/>
                        </a:rPr>
                        <a:t> </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06992">
                <a:tc>
                  <a:txBody>
                    <a:bodyPr/>
                    <a:lstStyle/>
                    <a:p>
                      <a:pPr marL="0" marR="0">
                        <a:lnSpc>
                          <a:spcPct val="107000"/>
                        </a:lnSpc>
                        <a:spcBef>
                          <a:spcPts val="0"/>
                        </a:spcBef>
                        <a:spcAft>
                          <a:spcPts val="0"/>
                        </a:spcAft>
                      </a:pPr>
                      <a:r>
                        <a:rPr lang="en-US" sz="1200" b="1" dirty="0">
                          <a:solidFill>
                            <a:schemeClr val="tx1"/>
                          </a:solidFill>
                          <a:effectLst/>
                          <a:latin typeface="+mj-lt"/>
                          <a:ea typeface="Calibri" panose="020F0502020204030204" pitchFamily="34" charset="0"/>
                          <a:cs typeface="Times New Roman" panose="02020603050405020304" pitchFamily="18" charset="0"/>
                        </a:rPr>
                        <a:t>Preceptor  </a:t>
                      </a:r>
                      <a:r>
                        <a:rPr lang="en-US" sz="1200" b="1" dirty="0" smtClean="0">
                          <a:solidFill>
                            <a:schemeClr val="tx1"/>
                          </a:solidFill>
                          <a:effectLst/>
                          <a:latin typeface="+mj-lt"/>
                          <a:ea typeface="Calibri" panose="020F0502020204030204" pitchFamily="34" charset="0"/>
                          <a:cs typeface="Times New Roman" panose="02020603050405020304" pitchFamily="18" charset="0"/>
                        </a:rPr>
                        <a:t>Certification</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b="1" dirty="0">
                          <a:solidFill>
                            <a:schemeClr val="tx1"/>
                          </a:solidFill>
                          <a:effectLst/>
                          <a:latin typeface="+mj-lt"/>
                          <a:ea typeface="Calibri" panose="020F0502020204030204" pitchFamily="34" charset="0"/>
                          <a:cs typeface="Times New Roman" panose="02020603050405020304" pitchFamily="18" charset="0"/>
                          <a:hlinkClick r:id="rId17"/>
                        </a:rPr>
                        <a:t>http://www.preceptoracademy.com/</a:t>
                      </a:r>
                      <a:r>
                        <a:rPr lang="en-US" sz="1200" b="1" dirty="0">
                          <a:solidFill>
                            <a:schemeClr val="tx1"/>
                          </a:solidFill>
                          <a:effectLst/>
                          <a:latin typeface="+mj-lt"/>
                          <a:ea typeface="Calibri" panose="020F0502020204030204" pitchFamily="34" charset="0"/>
                          <a:cs typeface="Times New Roman" panose="02020603050405020304" pitchFamily="18" charset="0"/>
                        </a:rPr>
                        <a:t> </a:t>
                      </a: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5"/>
                  </a:ext>
                </a:extLst>
              </a:tr>
              <a:tr h="206992">
                <a:tc>
                  <a:txBody>
                    <a:bodyPr/>
                    <a:lstStyle/>
                    <a:p>
                      <a:pPr marL="0" marR="0">
                        <a:lnSpc>
                          <a:spcPct val="107000"/>
                        </a:lnSpc>
                        <a:spcBef>
                          <a:spcPts val="0"/>
                        </a:spcBef>
                        <a:spcAft>
                          <a:spcPts val="0"/>
                        </a:spcAft>
                      </a:pPr>
                      <a:r>
                        <a:rPr lang="en-US" sz="1200" b="1" dirty="0">
                          <a:solidFill>
                            <a:srgbClr val="000000"/>
                          </a:solidFill>
                          <a:effectLst/>
                          <a:latin typeface="+mj-lt"/>
                        </a:rPr>
                        <a:t>QSEN Competencies</a:t>
                      </a:r>
                      <a:endParaRPr lang="en-US" sz="1200" b="1" dirty="0">
                        <a:solidFill>
                          <a:srgbClr val="000000"/>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b="1" u="sng" dirty="0">
                          <a:solidFill>
                            <a:schemeClr val="tx1"/>
                          </a:solidFill>
                          <a:effectLst/>
                          <a:latin typeface="+mj-lt"/>
                          <a:hlinkClick r:id="rId18"/>
                        </a:rPr>
                        <a:t>http://qsen.org/competencies/</a:t>
                      </a:r>
                      <a:r>
                        <a:rPr lang="en-US" sz="1200" b="1" dirty="0">
                          <a:solidFill>
                            <a:schemeClr val="tx1"/>
                          </a:solidFill>
                          <a:effectLst/>
                          <a:latin typeface="+mj-lt"/>
                        </a:rPr>
                        <a:t> </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6"/>
                  </a:ext>
                </a:extLst>
              </a:tr>
              <a:tr h="452423">
                <a:tc>
                  <a:txBody>
                    <a:bodyPr/>
                    <a:lstStyle/>
                    <a:p>
                      <a:pPr marL="0" marR="0">
                        <a:lnSpc>
                          <a:spcPct val="107000"/>
                        </a:lnSpc>
                        <a:spcBef>
                          <a:spcPts val="0"/>
                        </a:spcBef>
                        <a:spcAft>
                          <a:spcPts val="0"/>
                        </a:spcAft>
                      </a:pPr>
                      <a:r>
                        <a:rPr lang="en-US" sz="1200" b="1" dirty="0">
                          <a:solidFill>
                            <a:schemeClr val="tx1"/>
                          </a:solidFill>
                          <a:effectLst/>
                          <a:latin typeface="+mj-lt"/>
                        </a:rPr>
                        <a:t>Rapid Cycle Quality Improvement Recourse Guide</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b="1" u="sng" dirty="0">
                          <a:solidFill>
                            <a:schemeClr val="tx1"/>
                          </a:solidFill>
                          <a:effectLst/>
                          <a:latin typeface="+mj-lt"/>
                          <a:hlinkClick r:id="rId19"/>
                        </a:rPr>
                        <a:t>http://www.healthworkforceta.org/resources/po-resource-center/rapid-cycle-quality-improvement-resource-guide/</a:t>
                      </a:r>
                      <a:r>
                        <a:rPr lang="en-US" sz="1200" b="1" u="sng" dirty="0">
                          <a:solidFill>
                            <a:schemeClr val="tx1"/>
                          </a:solidFill>
                          <a:effectLst/>
                          <a:latin typeface="+mj-lt"/>
                        </a:rPr>
                        <a:t> </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0">
                <a:tc>
                  <a:txBody>
                    <a:bodyPr/>
                    <a:lstStyle/>
                    <a:p>
                      <a:pPr marL="0" marR="0">
                        <a:lnSpc>
                          <a:spcPct val="107000"/>
                        </a:lnSpc>
                        <a:spcBef>
                          <a:spcPts val="0"/>
                        </a:spcBef>
                        <a:spcAft>
                          <a:spcPts val="0"/>
                        </a:spcAft>
                      </a:pPr>
                      <a:r>
                        <a:rPr lang="en-US" sz="1200" b="1" dirty="0">
                          <a:solidFill>
                            <a:schemeClr val="tx1"/>
                          </a:solidFill>
                          <a:effectLst/>
                          <a:latin typeface="+mj-lt"/>
                        </a:rPr>
                        <a:t>UDS Measures</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nSpc>
                          <a:spcPct val="107000"/>
                        </a:lnSpc>
                        <a:spcBef>
                          <a:spcPts val="0"/>
                        </a:spcBef>
                        <a:spcAft>
                          <a:spcPts val="0"/>
                        </a:spcAft>
                      </a:pPr>
                      <a:r>
                        <a:rPr lang="en-US" sz="1200" b="1" u="sng" dirty="0">
                          <a:solidFill>
                            <a:schemeClr val="tx1"/>
                          </a:solidFill>
                          <a:effectLst/>
                          <a:latin typeface="+mj-lt"/>
                          <a:hlinkClick r:id="rId20"/>
                        </a:rPr>
                        <a:t>http://www.bphc.hrsa.gov/datareporting/reporting/index.html</a:t>
                      </a:r>
                      <a:r>
                        <a:rPr lang="en-US" sz="1200" b="1" dirty="0">
                          <a:solidFill>
                            <a:schemeClr val="tx1"/>
                          </a:solidFill>
                          <a:effectLst/>
                          <a:latin typeface="+mj-lt"/>
                        </a:rPr>
                        <a:t> </a:t>
                      </a:r>
                      <a:endParaRPr lang="en-US" sz="1200" b="1" dirty="0">
                        <a:solidFill>
                          <a:schemeClr val="tx1"/>
                        </a:solidFill>
                        <a:effectLst/>
                        <a:latin typeface="+mj-lt"/>
                        <a:ea typeface="Calibri" panose="020F0502020204030204" pitchFamily="34" charset="0"/>
                        <a:cs typeface="Times New Roman" panose="02020603050405020304" pitchFamily="18" charset="0"/>
                      </a:endParaRPr>
                    </a:p>
                  </a:txBody>
                  <a:tcPr marL="45314" marR="45314"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bl>
          </a:graphicData>
        </a:graphic>
      </p:graphicFrame>
    </p:spTree>
    <p:extLst>
      <p:ext uri="{BB962C8B-B14F-4D97-AF65-F5344CB8AC3E}">
        <p14:creationId xmlns:p14="http://schemas.microsoft.com/office/powerpoint/2010/main" val="2797018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Take home points…</a:t>
            </a:r>
          </a:p>
        </p:txBody>
      </p:sp>
      <p:sp>
        <p:nvSpPr>
          <p:cNvPr id="3" name="TextBox 2"/>
          <p:cNvSpPr txBox="1"/>
          <p:nvPr/>
        </p:nvSpPr>
        <p:spPr>
          <a:xfrm>
            <a:off x="295835" y="1563974"/>
            <a:ext cx="8390965" cy="3416320"/>
          </a:xfrm>
          <a:prstGeom prst="rect">
            <a:avLst/>
          </a:prstGeom>
          <a:noFill/>
        </p:spPr>
        <p:txBody>
          <a:bodyPr wrap="square" rtlCol="0" anchor="t">
            <a:spAutoFit/>
          </a:bodyPr>
          <a:lstStyle/>
          <a:p>
            <a:pPr marL="285750" indent="-285750">
              <a:buFont typeface="Arial" panose="020B0604020202020204" pitchFamily="34" charset="0"/>
              <a:buChar char="•"/>
            </a:pPr>
            <a:r>
              <a:rPr lang="en-US" sz="2400" dirty="0">
                <a:latin typeface="+mj-lt"/>
              </a:rPr>
              <a:t>Attain syllabus from student</a:t>
            </a:r>
          </a:p>
          <a:p>
            <a:pPr marL="285750" indent="-285750">
              <a:buFont typeface="Arial" panose="020B0604020202020204" pitchFamily="34" charset="0"/>
              <a:buChar char="•"/>
            </a:pPr>
            <a:r>
              <a:rPr lang="en-US" sz="2400" dirty="0">
                <a:latin typeface="+mj-lt"/>
              </a:rPr>
              <a:t>Review course objectives</a:t>
            </a:r>
          </a:p>
          <a:p>
            <a:pPr marL="285750" indent="-285750">
              <a:buFont typeface="Arial" panose="020B0604020202020204" pitchFamily="34" charset="0"/>
              <a:buChar char="•"/>
            </a:pPr>
            <a:r>
              <a:rPr lang="en-US" sz="2400" dirty="0">
                <a:latin typeface="+mj-lt"/>
              </a:rPr>
              <a:t>Review Student Learning Outcomes</a:t>
            </a:r>
          </a:p>
          <a:p>
            <a:pPr marL="285750" indent="-285750">
              <a:buFont typeface="Arial" panose="020B0604020202020204" pitchFamily="34" charset="0"/>
              <a:buChar char="•"/>
            </a:pPr>
            <a:r>
              <a:rPr lang="en-US" sz="2400" dirty="0">
                <a:latin typeface="+mj-lt"/>
              </a:rPr>
              <a:t>Review faculty contact information</a:t>
            </a:r>
          </a:p>
          <a:p>
            <a:pPr marL="285750" indent="-285750">
              <a:buFont typeface="Arial" panose="020B0604020202020204" pitchFamily="34" charset="0"/>
              <a:buChar char="•"/>
            </a:pPr>
            <a:r>
              <a:rPr lang="en-US" sz="2400" dirty="0">
                <a:latin typeface="+mj-lt"/>
              </a:rPr>
              <a:t>Create a clinical rotation plan with student (schedule)</a:t>
            </a:r>
          </a:p>
          <a:p>
            <a:pPr marL="285750" indent="-285750">
              <a:buFont typeface="Arial" panose="020B0604020202020204" pitchFamily="34" charset="0"/>
              <a:buChar char="•"/>
            </a:pPr>
            <a:r>
              <a:rPr lang="en-US" sz="2400" dirty="0">
                <a:latin typeface="+mj-lt"/>
              </a:rPr>
              <a:t>Determine the student’s learning style</a:t>
            </a:r>
          </a:p>
          <a:p>
            <a:pPr marL="285750" indent="-285750">
              <a:buFont typeface="Arial" panose="020B0604020202020204" pitchFamily="34" charset="0"/>
              <a:buChar char="•"/>
            </a:pPr>
            <a:r>
              <a:rPr lang="en-US" sz="2400" dirty="0">
                <a:latin typeface="+mj-lt"/>
              </a:rPr>
              <a:t>Discuss student’s personal learning goals</a:t>
            </a:r>
          </a:p>
          <a:p>
            <a:pPr marL="285750" indent="-285750">
              <a:buFont typeface="Arial" panose="020B0604020202020204" pitchFamily="34" charset="0"/>
              <a:buChar char="•"/>
            </a:pPr>
            <a:r>
              <a:rPr lang="en-US" sz="2400" dirty="0">
                <a:latin typeface="+mj-lt"/>
              </a:rPr>
              <a:t>If there are no further questions regarding precepting the College of Nursing Student, clinical instruction may begin.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93437" y="5019313"/>
            <a:ext cx="2115249" cy="1593487"/>
          </a:xfrm>
          <a:prstGeom prst="rect">
            <a:avLst/>
          </a:prstGeom>
        </p:spPr>
      </p:pic>
    </p:spTree>
    <p:extLst>
      <p:ext uri="{BB962C8B-B14F-4D97-AF65-F5344CB8AC3E}">
        <p14:creationId xmlns:p14="http://schemas.microsoft.com/office/powerpoint/2010/main" val="67561057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Questions…</a:t>
            </a:r>
          </a:p>
        </p:txBody>
      </p:sp>
      <p:sp>
        <p:nvSpPr>
          <p:cNvPr id="3" name="TextBox 2"/>
          <p:cNvSpPr txBox="1"/>
          <p:nvPr/>
        </p:nvSpPr>
        <p:spPr>
          <a:xfrm>
            <a:off x="457200" y="1247416"/>
            <a:ext cx="7676866" cy="1261884"/>
          </a:xfrm>
          <a:prstGeom prst="rect">
            <a:avLst/>
          </a:prstGeom>
          <a:noFill/>
        </p:spPr>
        <p:txBody>
          <a:bodyPr wrap="square" rtlCol="0">
            <a:spAutoFit/>
          </a:bodyPr>
          <a:lstStyle/>
          <a:p>
            <a:r>
              <a:rPr lang="en-US" sz="2000" dirty="0">
                <a:latin typeface="+mj-lt"/>
              </a:rPr>
              <a:t>Questions about precepting an ETSU College of Nursing Student? </a:t>
            </a:r>
          </a:p>
          <a:p>
            <a:endParaRPr lang="en-US" sz="1400" dirty="0">
              <a:latin typeface="+mj-lt"/>
            </a:endParaRPr>
          </a:p>
          <a:p>
            <a:endParaRPr lang="en-US" sz="1400" dirty="0">
              <a:latin typeface="+mj-lt"/>
            </a:endParaRPr>
          </a:p>
          <a:p>
            <a:endParaRPr lang="en-US" sz="1400" dirty="0">
              <a:latin typeface="+mj-lt"/>
            </a:endParaRPr>
          </a:p>
          <a:p>
            <a:endParaRPr lang="en-US" sz="1400" dirty="0">
              <a:latin typeface="+mj-lt"/>
            </a:endParaRPr>
          </a:p>
        </p:txBody>
      </p:sp>
      <p:sp>
        <p:nvSpPr>
          <p:cNvPr id="4" name="TextBox 3"/>
          <p:cNvSpPr txBox="1"/>
          <p:nvPr/>
        </p:nvSpPr>
        <p:spPr>
          <a:xfrm>
            <a:off x="354842" y="3538182"/>
            <a:ext cx="3940791" cy="2862322"/>
          </a:xfrm>
          <a:prstGeom prst="rect">
            <a:avLst/>
          </a:prstGeom>
          <a:noFill/>
        </p:spPr>
        <p:txBody>
          <a:bodyPr wrap="square" rtlCol="0" anchor="t">
            <a:spAutoFit/>
          </a:bodyPr>
          <a:lstStyle/>
          <a:p>
            <a:r>
              <a:rPr lang="en-US" sz="2000" dirty="0">
                <a:latin typeface="+mj-lt"/>
              </a:rPr>
              <a:t>For general information, contact: </a:t>
            </a:r>
          </a:p>
          <a:p>
            <a:r>
              <a:rPr lang="en-US" sz="2000" dirty="0">
                <a:latin typeface="+mj-lt"/>
              </a:rPr>
              <a:t>Student Services</a:t>
            </a:r>
            <a:endParaRPr lang="en-US" dirty="0"/>
          </a:p>
          <a:p>
            <a:r>
              <a:rPr lang="en-US" sz="2000" dirty="0">
                <a:latin typeface="+mj-lt"/>
              </a:rPr>
              <a:t>423-439-4578</a:t>
            </a:r>
          </a:p>
          <a:p>
            <a:r>
              <a:rPr lang="en-US" sz="2000" dirty="0">
                <a:latin typeface="+mj-lt"/>
              </a:rPr>
              <a:t>Nicks Hall, Room 241</a:t>
            </a:r>
          </a:p>
          <a:p>
            <a:r>
              <a:rPr lang="en-US" sz="2000" dirty="0">
                <a:latin typeface="+mj-lt"/>
              </a:rPr>
              <a:t>P.O. Box 70664</a:t>
            </a:r>
          </a:p>
          <a:p>
            <a:r>
              <a:rPr lang="en-US" sz="2000" dirty="0">
                <a:latin typeface="+mj-lt"/>
              </a:rPr>
              <a:t>Johnson City, TN 37614</a:t>
            </a:r>
          </a:p>
          <a:p>
            <a:r>
              <a:rPr lang="en-US" sz="2000" dirty="0">
                <a:latin typeface="+mj-lt"/>
                <a:hlinkClick r:id="rId2"/>
              </a:rPr>
              <a:t>nursing@etsu.edu</a:t>
            </a:r>
            <a:endParaRPr lang="en-US" dirty="0"/>
          </a:p>
          <a:p>
            <a:endParaRPr lang="en-US" sz="2000" dirty="0">
              <a:latin typeface="+mj-lt"/>
            </a:endParaRPr>
          </a:p>
          <a:p>
            <a:endParaRPr lang="en-US" sz="2000" dirty="0">
              <a:latin typeface="+mj-lt"/>
            </a:endParaRPr>
          </a:p>
        </p:txBody>
      </p:sp>
      <p:sp>
        <p:nvSpPr>
          <p:cNvPr id="7" name="TextBox 6"/>
          <p:cNvSpPr txBox="1"/>
          <p:nvPr/>
        </p:nvSpPr>
        <p:spPr>
          <a:xfrm>
            <a:off x="457200" y="2036209"/>
            <a:ext cx="3480179" cy="1631216"/>
          </a:xfrm>
          <a:prstGeom prst="rect">
            <a:avLst/>
          </a:prstGeom>
          <a:noFill/>
        </p:spPr>
        <p:txBody>
          <a:bodyPr wrap="square" rtlCol="0">
            <a:spAutoFit/>
          </a:bodyPr>
          <a:lstStyle/>
          <a:p>
            <a:r>
              <a:rPr lang="en-US" sz="2000" dirty="0">
                <a:latin typeface="+mj-lt"/>
              </a:rPr>
              <a:t>For information regarding course, student, or precepting contact the student’s </a:t>
            </a:r>
            <a:r>
              <a:rPr lang="en-US" sz="2000" dirty="0">
                <a:latin typeface="+mj-lt"/>
                <a:hlinkClick r:id="rId3" tooltip="Click Here."/>
              </a:rPr>
              <a:t>Clinical Faculty</a:t>
            </a:r>
            <a:r>
              <a:rPr lang="en-US" sz="2000" dirty="0">
                <a:latin typeface="+mj-lt"/>
              </a:rPr>
              <a:t>.</a:t>
            </a:r>
          </a:p>
          <a:p>
            <a:endParaRPr lang="en-US" sz="2000" dirty="0">
              <a:latin typeface="+mj-lt"/>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0386" y="1989093"/>
            <a:ext cx="3326414" cy="3326414"/>
          </a:xfrm>
          <a:prstGeom prst="rect">
            <a:avLst/>
          </a:prstGeom>
        </p:spPr>
      </p:pic>
    </p:spTree>
    <p:extLst>
      <p:ext uri="{BB962C8B-B14F-4D97-AF65-F5344CB8AC3E}">
        <p14:creationId xmlns:p14="http://schemas.microsoft.com/office/powerpoint/2010/main" val="25913836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anose="02040503050406030204" pitchFamily="18" charset="0"/>
              </a:rPr>
              <a:t>Introduction</a:t>
            </a:r>
          </a:p>
        </p:txBody>
      </p:sp>
      <p:sp>
        <p:nvSpPr>
          <p:cNvPr id="3" name="TextBox 2"/>
          <p:cNvSpPr txBox="1"/>
          <p:nvPr/>
        </p:nvSpPr>
        <p:spPr>
          <a:xfrm>
            <a:off x="0" y="1247416"/>
            <a:ext cx="9144000" cy="4401205"/>
          </a:xfrm>
          <a:prstGeom prst="rect">
            <a:avLst/>
          </a:prstGeom>
          <a:noFill/>
        </p:spPr>
        <p:txBody>
          <a:bodyPr wrap="square" rtlCol="0">
            <a:spAutoFit/>
          </a:bodyPr>
          <a:lstStyle/>
          <a:p>
            <a:endParaRPr lang="en-US" sz="2000" dirty="0">
              <a:latin typeface="+mj-lt"/>
            </a:endParaRPr>
          </a:p>
          <a:p>
            <a:pPr marL="457200" indent="-457200">
              <a:buFont typeface="Arial" panose="020B0604020202020204" pitchFamily="34" charset="0"/>
              <a:buChar char="•"/>
            </a:pPr>
            <a:r>
              <a:rPr lang="en-US" sz="2000" dirty="0">
                <a:latin typeface="+mj-lt"/>
              </a:rPr>
              <a:t>Preceptor and clinical site shortages are a well-known barrier to nursing education</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Precepting is an opportunity to “give back” to the nursing profession. </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Sharing clinical expertise is a leadership opportunity that sets the direction for the nursing profession’s future. </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There is no better joy than to see a nurse flourish from a novice to expert (Benner, 1982).</a:t>
            </a:r>
          </a:p>
          <a:p>
            <a:pPr marL="457200" indent="-457200">
              <a:buFont typeface="Arial" panose="020B0604020202020204" pitchFamily="34" charset="0"/>
              <a:buChar char="•"/>
            </a:pPr>
            <a:endParaRPr lang="en-US" sz="2000" dirty="0">
              <a:latin typeface="+mj-lt"/>
            </a:endParaRPr>
          </a:p>
          <a:p>
            <a:pPr marL="457200" indent="-457200">
              <a:buFont typeface="Arial" panose="020B0604020202020204" pitchFamily="34" charset="0"/>
              <a:buChar char="•"/>
            </a:pPr>
            <a:r>
              <a:rPr lang="en-US" sz="2000" dirty="0">
                <a:latin typeface="+mj-lt"/>
              </a:rPr>
              <a:t>“Those who know, do. Those that understand, teach.” (Aristotle)</a:t>
            </a:r>
          </a:p>
          <a:p>
            <a:pPr marL="457200" indent="-457200">
              <a:buFont typeface="Arial" panose="020B0604020202020204" pitchFamily="34" charset="0"/>
              <a:buChar char="•"/>
            </a:pPr>
            <a:endParaRPr lang="en-US" sz="2000" dirty="0"/>
          </a:p>
        </p:txBody>
      </p:sp>
    </p:spTree>
    <p:extLst>
      <p:ext uri="{BB962C8B-B14F-4D97-AF65-F5344CB8AC3E}">
        <p14:creationId xmlns:p14="http://schemas.microsoft.com/office/powerpoint/2010/main" val="2104642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785" y="1474471"/>
            <a:ext cx="7612380" cy="3377564"/>
          </a:xfrm>
          <a:prstGeom prst="rect">
            <a:avLst/>
          </a:prstGeom>
        </p:spPr>
      </p:pic>
    </p:spTree>
    <p:extLst>
      <p:ext uri="{BB962C8B-B14F-4D97-AF65-F5344CB8AC3E}">
        <p14:creationId xmlns:p14="http://schemas.microsoft.com/office/powerpoint/2010/main" val="7520189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p>
        </p:txBody>
      </p:sp>
      <p:sp>
        <p:nvSpPr>
          <p:cNvPr id="3" name="Rectangle 2"/>
          <p:cNvSpPr/>
          <p:nvPr/>
        </p:nvSpPr>
        <p:spPr>
          <a:xfrm>
            <a:off x="457200" y="1247416"/>
            <a:ext cx="8464378" cy="5909310"/>
          </a:xfrm>
          <a:prstGeom prst="rect">
            <a:avLst/>
          </a:prstGeom>
        </p:spPr>
        <p:txBody>
          <a:bodyPr wrap="square">
            <a:spAutoFit/>
          </a:bodyPr>
          <a:lstStyle/>
          <a:p>
            <a:pPr marL="285750" indent="-285750">
              <a:buFont typeface="Arial" panose="020B0604020202020204" pitchFamily="34" charset="0"/>
              <a:buChar char="•"/>
            </a:pPr>
            <a:r>
              <a:rPr lang="en-US" dirty="0">
                <a:solidFill>
                  <a:srgbClr val="666666"/>
                </a:solidFill>
                <a:latin typeface="+mj-lt"/>
              </a:rPr>
              <a:t>American Nurses Association. (2017) Code of ethics. Retrieved from </a:t>
            </a:r>
            <a:r>
              <a:rPr lang="en-US" dirty="0">
                <a:solidFill>
                  <a:srgbClr val="666666"/>
                </a:solidFill>
                <a:latin typeface="+mj-lt"/>
                <a:hlinkClick r:id="rId2"/>
              </a:rPr>
              <a:t>http://www.nursingworld.org/codeofethics</a:t>
            </a:r>
            <a:r>
              <a:rPr lang="en-US" dirty="0">
                <a:solidFill>
                  <a:srgbClr val="666666"/>
                </a:solidFill>
                <a:latin typeface="+mj-lt"/>
              </a:rPr>
              <a:t> </a:t>
            </a:r>
          </a:p>
          <a:p>
            <a:pPr marL="285750" indent="-285750">
              <a:buFont typeface="Arial" panose="020B0604020202020204" pitchFamily="34" charset="0"/>
              <a:buChar char="•"/>
            </a:pPr>
            <a:r>
              <a:rPr lang="en-US" dirty="0">
                <a:solidFill>
                  <a:srgbClr val="666666"/>
                </a:solidFill>
                <a:latin typeface="+mj-lt"/>
              </a:rPr>
              <a:t>American Nurses Association. (2017). Standards of practice. Retrieved from </a:t>
            </a:r>
            <a:r>
              <a:rPr lang="en-US" dirty="0">
                <a:solidFill>
                  <a:srgbClr val="666666"/>
                </a:solidFill>
                <a:latin typeface="+mj-lt"/>
                <a:hlinkClick r:id="rId3"/>
              </a:rPr>
              <a:t>http://www.nursingworld.org/nursingstandards</a:t>
            </a:r>
            <a:endParaRPr lang="en-US" dirty="0">
              <a:solidFill>
                <a:srgbClr val="666666"/>
              </a:solidFill>
              <a:latin typeface="+mj-lt"/>
            </a:endParaRPr>
          </a:p>
          <a:p>
            <a:pPr marL="285750" indent="-285750">
              <a:buFont typeface="Arial" panose="020B0604020202020204" pitchFamily="34" charset="0"/>
              <a:buChar char="•"/>
            </a:pPr>
            <a:r>
              <a:rPr lang="en-US" dirty="0">
                <a:solidFill>
                  <a:srgbClr val="666666"/>
                </a:solidFill>
                <a:latin typeface="+mj-lt"/>
              </a:rPr>
              <a:t>American Nurses Association. (</a:t>
            </a:r>
            <a:r>
              <a:rPr lang="en-US" dirty="0">
                <a:solidFill>
                  <a:srgbClr val="666666"/>
                </a:solidFill>
                <a:latin typeface="+mj-lt"/>
              </a:rPr>
              <a:t>n.d.</a:t>
            </a:r>
            <a:r>
              <a:rPr lang="en-US" dirty="0">
                <a:solidFill>
                  <a:srgbClr val="666666"/>
                </a:solidFill>
                <a:latin typeface="+mj-lt"/>
              </a:rPr>
              <a:t>). Short definitions of ethical principles and theories: Familiar words what do they mean? Retrieved from </a:t>
            </a:r>
            <a:r>
              <a:rPr lang="en-US" dirty="0">
                <a:solidFill>
                  <a:srgbClr val="666666"/>
                </a:solidFill>
                <a:latin typeface="+mj-lt"/>
                <a:hlinkClick r:id="rId4"/>
              </a:rPr>
              <a:t>http://www.nursingworld.org/MainMenuCategories/EthicsStandards/Resources/Ethics-Definitions.pdf</a:t>
            </a:r>
            <a:r>
              <a:rPr lang="en-US" dirty="0">
                <a:solidFill>
                  <a:srgbClr val="666666"/>
                </a:solidFill>
                <a:latin typeface="+mj-lt"/>
              </a:rPr>
              <a:t> </a:t>
            </a:r>
          </a:p>
          <a:p>
            <a:pPr marL="285750" indent="-285750">
              <a:buFont typeface="Arial" panose="020B0604020202020204" pitchFamily="34" charset="0"/>
              <a:buChar char="•"/>
            </a:pPr>
            <a:r>
              <a:rPr lang="en-US" dirty="0">
                <a:solidFill>
                  <a:srgbClr val="666666"/>
                </a:solidFill>
                <a:latin typeface="+mj-lt"/>
              </a:rPr>
              <a:t>Benner, P. (1982). From novice to expert. </a:t>
            </a:r>
            <a:r>
              <a:rPr lang="en-US" i="1" dirty="0">
                <a:solidFill>
                  <a:srgbClr val="666666"/>
                </a:solidFill>
                <a:latin typeface="+mj-lt"/>
              </a:rPr>
              <a:t>American Journal of Nursing</a:t>
            </a:r>
            <a:r>
              <a:rPr lang="en-US" dirty="0">
                <a:solidFill>
                  <a:srgbClr val="666666"/>
                </a:solidFill>
                <a:latin typeface="+mj-lt"/>
              </a:rPr>
              <a:t>, 82(3), 402-407</a:t>
            </a:r>
          </a:p>
          <a:p>
            <a:pPr marL="285750" indent="-285750">
              <a:buFont typeface="Arial" panose="020B0604020202020204" pitchFamily="34" charset="0"/>
              <a:buChar char="•"/>
            </a:pPr>
            <a:r>
              <a:rPr lang="en-US" dirty="0">
                <a:solidFill>
                  <a:srgbClr val="666666"/>
                </a:solidFill>
                <a:latin typeface="+mj-lt"/>
              </a:rPr>
              <a:t>Canadian Nurses Association. (1995). Preceptorship resource guide: Teaching and learning with clinical role models. Ottawa: Author. </a:t>
            </a:r>
          </a:p>
          <a:p>
            <a:pPr marL="285750" indent="-285750">
              <a:buFont typeface="Arial" panose="020B0604020202020204" pitchFamily="34" charset="0"/>
              <a:buChar char="•"/>
            </a:pPr>
            <a:r>
              <a:rPr lang="en-US" dirty="0">
                <a:solidFill>
                  <a:srgbClr val="666666"/>
                </a:solidFill>
                <a:latin typeface="+mj-lt"/>
              </a:rPr>
              <a:t>Chapman, A. (2017). VAK learning styles test.  Retrieved from </a:t>
            </a:r>
            <a:r>
              <a:rPr lang="en-US" dirty="0">
                <a:solidFill>
                  <a:srgbClr val="666666"/>
                </a:solidFill>
                <a:latin typeface="+mj-lt"/>
                <a:hlinkClick r:id="rId5"/>
              </a:rPr>
              <a:t>http://www.businessballs.com/vaklearningstylestest.htm#authorship-referencing</a:t>
            </a:r>
            <a:r>
              <a:rPr lang="en-US" dirty="0">
                <a:solidFill>
                  <a:srgbClr val="666666"/>
                </a:solidFill>
                <a:latin typeface="+mj-lt"/>
              </a:rPr>
              <a:t> </a:t>
            </a:r>
          </a:p>
          <a:p>
            <a:pPr marL="285750" indent="-285750">
              <a:buFont typeface="Arial" panose="020B0604020202020204" pitchFamily="34" charset="0"/>
              <a:buChar char="•"/>
            </a:pPr>
            <a:r>
              <a:rPr lang="en-US" dirty="0">
                <a:solidFill>
                  <a:srgbClr val="666666"/>
                </a:solidFill>
                <a:latin typeface="+mj-lt"/>
              </a:rPr>
              <a:t>Knowles, M. (1984). The Adult Learner: A Neglected Species (3rd Ed.). Houston, TX: Gulf Publishing.</a:t>
            </a:r>
          </a:p>
          <a:p>
            <a:endParaRPr lang="en-US" b="0" i="0" dirty="0">
              <a:solidFill>
                <a:srgbClr val="666666"/>
              </a:solidFill>
              <a:effectLst/>
              <a:latin typeface="+mj-lt"/>
            </a:endParaRPr>
          </a:p>
          <a:p>
            <a:endParaRPr lang="en-US" dirty="0">
              <a:solidFill>
                <a:srgbClr val="666666"/>
              </a:solidFill>
              <a:latin typeface="+mj-lt"/>
            </a:endParaRPr>
          </a:p>
          <a:p>
            <a:endParaRPr lang="en-US" b="0" i="0" dirty="0">
              <a:solidFill>
                <a:srgbClr val="666666"/>
              </a:solidFill>
              <a:effectLst/>
              <a:latin typeface="Arial" panose="020B0604020202020204" pitchFamily="34" charset="0"/>
            </a:endParaRPr>
          </a:p>
          <a:p>
            <a:endParaRPr lang="en-US" b="0" i="0" dirty="0">
              <a:solidFill>
                <a:srgbClr val="666666"/>
              </a:solidFill>
              <a:effectLst/>
              <a:latin typeface="Arial" panose="020B0604020202020204" pitchFamily="34" charset="0"/>
            </a:endParaRPr>
          </a:p>
        </p:txBody>
      </p:sp>
    </p:spTree>
    <p:extLst>
      <p:ext uri="{BB962C8B-B14F-4D97-AF65-F5344CB8AC3E}">
        <p14:creationId xmlns:p14="http://schemas.microsoft.com/office/powerpoint/2010/main" val="234764157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References</a:t>
            </a:r>
          </a:p>
        </p:txBody>
      </p:sp>
      <p:sp>
        <p:nvSpPr>
          <p:cNvPr id="3" name="Rectangle 2"/>
          <p:cNvSpPr/>
          <p:nvPr/>
        </p:nvSpPr>
        <p:spPr>
          <a:xfrm>
            <a:off x="457200" y="1247416"/>
            <a:ext cx="8464378" cy="3970318"/>
          </a:xfrm>
          <a:prstGeom prst="rect">
            <a:avLst/>
          </a:prstGeom>
        </p:spPr>
        <p:txBody>
          <a:bodyPr wrap="square">
            <a:spAutoFit/>
          </a:bodyPr>
          <a:lstStyle/>
          <a:p>
            <a:pPr marL="285750" indent="-285750">
              <a:buFont typeface="Arial" panose="020B0604020202020204" pitchFamily="34" charset="0"/>
              <a:buChar char="•"/>
            </a:pPr>
            <a:r>
              <a:rPr lang="en-US" dirty="0">
                <a:solidFill>
                  <a:srgbClr val="666666"/>
                </a:solidFill>
                <a:latin typeface="+mj-lt"/>
              </a:rPr>
              <a:t>Myrick, F. &amp; Yonge, O. (2011). Guide to preceptorship. University of Alberta Faculty of Nursing. Retrieved from </a:t>
            </a:r>
            <a:r>
              <a:rPr lang="en-US" dirty="0">
                <a:solidFill>
                  <a:srgbClr val="666666"/>
                </a:solidFill>
                <a:latin typeface="+mj-lt"/>
                <a:hlinkClick r:id="rId2"/>
              </a:rPr>
              <a:t>https://www.ualberta.ca/nursing/about</a:t>
            </a:r>
            <a:endParaRPr lang="en-US" dirty="0">
              <a:solidFill>
                <a:srgbClr val="666666"/>
              </a:solidFill>
              <a:latin typeface="+mj-lt"/>
            </a:endParaRPr>
          </a:p>
          <a:p>
            <a:pPr marL="285750" indent="-285750">
              <a:buFont typeface="Arial" panose="020B0604020202020204" pitchFamily="34" charset="0"/>
              <a:buChar char="•"/>
            </a:pPr>
            <a:r>
              <a:rPr lang="en-US" dirty="0">
                <a:solidFill>
                  <a:srgbClr val="666666"/>
                </a:solidFill>
                <a:latin typeface="+mj-lt"/>
              </a:rPr>
              <a:t>University of Minnesota. (2017). Preceptor, student, and faculty role responsibilities.  Retrieved from </a:t>
            </a:r>
            <a:r>
              <a:rPr lang="en-US" dirty="0">
                <a:solidFill>
                  <a:srgbClr val="666666"/>
                </a:solidFill>
                <a:latin typeface="+mj-lt"/>
                <a:hlinkClick r:id="rId3"/>
              </a:rPr>
              <a:t>https://www.nursing.umn.edu/outreach/clinical-preceptors/general-preceptor-information/preceptor-faculty-and-student-roles-and-responsibilities</a:t>
            </a:r>
            <a:r>
              <a:rPr lang="en-US" dirty="0">
                <a:solidFill>
                  <a:srgbClr val="666666"/>
                </a:solidFill>
                <a:latin typeface="+mj-lt"/>
              </a:rPr>
              <a:t> </a:t>
            </a:r>
          </a:p>
          <a:p>
            <a:pPr marL="285750" indent="-285750">
              <a:buFont typeface="Arial" panose="020B0604020202020204" pitchFamily="34" charset="0"/>
              <a:buChar char="•"/>
            </a:pPr>
            <a:r>
              <a:rPr lang="en-US" b="0" i="0" dirty="0">
                <a:solidFill>
                  <a:srgbClr val="666666"/>
                </a:solidFill>
                <a:effectLst/>
                <a:latin typeface="+mj-lt"/>
              </a:rPr>
              <a:t>Wilks University. (2014). Nurse preceptor a vital role.  </a:t>
            </a:r>
            <a:r>
              <a:rPr lang="en-US" dirty="0">
                <a:solidFill>
                  <a:srgbClr val="666666"/>
                </a:solidFill>
                <a:latin typeface="+mj-lt"/>
              </a:rPr>
              <a:t>Retrieved from </a:t>
            </a:r>
            <a:r>
              <a:rPr lang="en-US" dirty="0">
                <a:solidFill>
                  <a:srgbClr val="666666"/>
                </a:solidFill>
                <a:latin typeface="+mj-lt"/>
                <a:hlinkClick r:id="rId4"/>
              </a:rPr>
              <a:t>http://onlinenursing.wilkes.edu/nurse-preceptor-vital-role/</a:t>
            </a:r>
            <a:r>
              <a:rPr lang="en-US" dirty="0">
                <a:solidFill>
                  <a:srgbClr val="666666"/>
                </a:solidFill>
                <a:latin typeface="+mj-lt"/>
              </a:rPr>
              <a:t> </a:t>
            </a:r>
          </a:p>
          <a:p>
            <a:pPr marL="285750" indent="-285750">
              <a:buFont typeface="Arial" panose="020B0604020202020204" pitchFamily="34" charset="0"/>
              <a:buChar char="•"/>
            </a:pPr>
            <a:r>
              <a:rPr lang="en-US" dirty="0">
                <a:solidFill>
                  <a:srgbClr val="666666"/>
                </a:solidFill>
                <a:latin typeface="+mj-lt"/>
              </a:rPr>
              <a:t>Bupert</a:t>
            </a:r>
            <a:r>
              <a:rPr lang="en-US" dirty="0">
                <a:solidFill>
                  <a:srgbClr val="666666"/>
                </a:solidFill>
                <a:latin typeface="+mj-lt"/>
              </a:rPr>
              <a:t>, C. (2012). Who is responsible for the actions of the student nurse? </a:t>
            </a:r>
            <a:r>
              <a:rPr lang="en-US" i="1" dirty="0">
                <a:solidFill>
                  <a:srgbClr val="666666"/>
                </a:solidFill>
                <a:latin typeface="+mj-lt"/>
              </a:rPr>
              <a:t>Medscape. </a:t>
            </a:r>
            <a:r>
              <a:rPr lang="en-US" dirty="0">
                <a:solidFill>
                  <a:srgbClr val="666666"/>
                </a:solidFill>
                <a:latin typeface="+mj-lt"/>
              </a:rPr>
              <a:t>Retrieved from </a:t>
            </a:r>
            <a:r>
              <a:rPr lang="en-US" dirty="0">
                <a:solidFill>
                  <a:srgbClr val="666666"/>
                </a:solidFill>
                <a:latin typeface="+mj-lt"/>
                <a:hlinkClick r:id="rId5"/>
              </a:rPr>
              <a:t>http://www.medscape.com/viewarticle/763438</a:t>
            </a:r>
            <a:r>
              <a:rPr lang="en-US" dirty="0">
                <a:solidFill>
                  <a:srgbClr val="666666"/>
                </a:solidFill>
                <a:latin typeface="+mj-lt"/>
              </a:rPr>
              <a:t> </a:t>
            </a:r>
          </a:p>
          <a:p>
            <a:endParaRPr lang="en-US" b="0" i="0" dirty="0">
              <a:solidFill>
                <a:srgbClr val="666666"/>
              </a:solidFill>
              <a:effectLst/>
              <a:latin typeface="+mj-lt"/>
            </a:endParaRPr>
          </a:p>
          <a:p>
            <a:endParaRPr lang="en-US" dirty="0">
              <a:solidFill>
                <a:srgbClr val="666666"/>
              </a:solidFill>
              <a:latin typeface="Arial" panose="020B0604020202020204" pitchFamily="34" charset="0"/>
            </a:endParaRPr>
          </a:p>
          <a:p>
            <a:endParaRPr lang="en-US" b="0" i="0" dirty="0">
              <a:solidFill>
                <a:srgbClr val="666666"/>
              </a:solidFill>
              <a:effectLst/>
              <a:latin typeface="Arial" panose="020B0604020202020204" pitchFamily="34" charset="0"/>
            </a:endParaRPr>
          </a:p>
          <a:p>
            <a:endParaRPr lang="en-US" b="0" i="0" dirty="0">
              <a:solidFill>
                <a:srgbClr val="666666"/>
              </a:solidFill>
              <a:effectLst/>
              <a:latin typeface="Arial" panose="020B0604020202020204" pitchFamily="34" charset="0"/>
            </a:endParaRPr>
          </a:p>
        </p:txBody>
      </p:sp>
    </p:spTree>
    <p:extLst>
      <p:ext uri="{BB962C8B-B14F-4D97-AF65-F5344CB8AC3E}">
        <p14:creationId xmlns:p14="http://schemas.microsoft.com/office/powerpoint/2010/main" val="1634861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Preceptorship</a:t>
            </a:r>
          </a:p>
        </p:txBody>
      </p:sp>
      <p:sp>
        <p:nvSpPr>
          <p:cNvPr id="3" name="Rectangle 2"/>
          <p:cNvSpPr/>
          <p:nvPr/>
        </p:nvSpPr>
        <p:spPr>
          <a:xfrm>
            <a:off x="658906" y="1438836"/>
            <a:ext cx="7718612" cy="2677656"/>
          </a:xfrm>
          <a:prstGeom prst="rect">
            <a:avLst/>
          </a:prstGeom>
        </p:spPr>
        <p:txBody>
          <a:bodyPr wrap="square">
            <a:spAutoFit/>
          </a:bodyPr>
          <a:lstStyle/>
          <a:p>
            <a:pPr algn="just"/>
            <a:r>
              <a:rPr lang="en-US" sz="2800" dirty="0">
                <a:latin typeface="+mj-lt"/>
              </a:rPr>
              <a:t>Preceptorship: “A one on one relationship of pre-determined length, between an experienced nurse (preceptor) and a novice (student) designed to assist the novice to successfully adjust to and perform the new role.”</a:t>
            </a:r>
          </a:p>
          <a:p>
            <a:endParaRPr lang="en-US" sz="2800" dirty="0"/>
          </a:p>
        </p:txBody>
      </p:sp>
      <p:sp>
        <p:nvSpPr>
          <p:cNvPr id="4" name="TextBox 3"/>
          <p:cNvSpPr txBox="1"/>
          <p:nvPr/>
        </p:nvSpPr>
        <p:spPr>
          <a:xfrm>
            <a:off x="6373906" y="5580529"/>
            <a:ext cx="2770094" cy="430887"/>
          </a:xfrm>
          <a:prstGeom prst="rect">
            <a:avLst/>
          </a:prstGeom>
          <a:noFill/>
        </p:spPr>
        <p:txBody>
          <a:bodyPr wrap="square" rtlCol="0">
            <a:spAutoFit/>
          </a:bodyPr>
          <a:lstStyle/>
          <a:p>
            <a:r>
              <a:rPr lang="en-US" sz="1100" dirty="0"/>
              <a:t>(Yonge &amp; Myrick, 2011)</a:t>
            </a:r>
          </a:p>
          <a:p>
            <a:r>
              <a:rPr lang="en-US" sz="1100" dirty="0"/>
              <a:t> (Canadian Nurses Association, 1995, p.13).</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82828" y="3658181"/>
            <a:ext cx="1645619" cy="2353235"/>
          </a:xfrm>
          <a:prstGeom prst="rect">
            <a:avLst/>
          </a:prstGeom>
        </p:spPr>
      </p:pic>
    </p:spTree>
    <p:extLst>
      <p:ext uri="{BB962C8B-B14F-4D97-AF65-F5344CB8AC3E}">
        <p14:creationId xmlns:p14="http://schemas.microsoft.com/office/powerpoint/2010/main" val="815807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a:t>ETSU College of Nursing Preceptor Needs</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7129" y="3674098"/>
            <a:ext cx="2566871" cy="2284860"/>
          </a:xfrm>
          <a:prstGeom prst="rect">
            <a:avLst/>
          </a:prstGeom>
        </p:spPr>
      </p:pic>
      <p:sp>
        <p:nvSpPr>
          <p:cNvPr id="3" name="TextBox 2"/>
          <p:cNvSpPr txBox="1"/>
          <p:nvPr/>
        </p:nvSpPr>
        <p:spPr>
          <a:xfrm>
            <a:off x="226795" y="1084395"/>
            <a:ext cx="7265827"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latin typeface="+mj-lt"/>
              </a:rPr>
              <a:t>Registered Nurse Students</a:t>
            </a:r>
          </a:p>
          <a:p>
            <a:pPr marL="285750" indent="-285750">
              <a:buFont typeface="Arial" panose="020B0604020202020204" pitchFamily="34" charset="0"/>
              <a:buChar char="•"/>
            </a:pPr>
            <a:r>
              <a:rPr lang="en-US" sz="2400" dirty="0">
                <a:latin typeface="+mj-lt"/>
              </a:rPr>
              <a:t>Family Nurse Practitioner Students</a:t>
            </a:r>
          </a:p>
          <a:p>
            <a:pPr marL="285750" indent="-285750">
              <a:buFont typeface="Arial" panose="020B0604020202020204" pitchFamily="34" charset="0"/>
              <a:buChar char="•"/>
            </a:pPr>
            <a:r>
              <a:rPr lang="en-US" sz="2400" dirty="0">
                <a:latin typeface="+mj-lt"/>
              </a:rPr>
              <a:t>Pediatric Nurse Practitioner-Primary Care Students</a:t>
            </a:r>
          </a:p>
          <a:p>
            <a:pPr marL="285750" indent="-285750">
              <a:buFont typeface="Arial" panose="020B0604020202020204" pitchFamily="34" charset="0"/>
              <a:buChar char="•"/>
            </a:pPr>
            <a:r>
              <a:rPr lang="en-US" sz="2400" dirty="0">
                <a:latin typeface="+mj-lt"/>
              </a:rPr>
              <a:t>Psychiatric Mental Health Nurse Practitioner Students</a:t>
            </a:r>
          </a:p>
          <a:p>
            <a:pPr marL="285750" indent="-285750" fontAlgn="t">
              <a:buFont typeface="Arial" panose="020B0604020202020204" pitchFamily="34" charset="0"/>
              <a:buChar char="•"/>
            </a:pPr>
            <a:r>
              <a:rPr lang="en-US" sz="2400" dirty="0">
                <a:latin typeface="+mj-lt"/>
              </a:rPr>
              <a:t>Adult/Gerontology Acute Care Nurse Practitioner Students</a:t>
            </a:r>
          </a:p>
          <a:p>
            <a:pPr marL="285750" indent="-285750" fontAlgn="t">
              <a:buFont typeface="Arial" panose="020B0604020202020204" pitchFamily="34" charset="0"/>
              <a:buChar char="•"/>
            </a:pPr>
            <a:r>
              <a:rPr lang="en-US" sz="2400" dirty="0">
                <a:latin typeface="+mj-lt"/>
              </a:rPr>
              <a:t>Adult/Gerontology Primary Care Nurse Practitioner Students</a:t>
            </a:r>
          </a:p>
          <a:p>
            <a:pPr marL="285750" indent="-285750" fontAlgn="t">
              <a:buFont typeface="Arial" panose="020B0604020202020204" pitchFamily="34" charset="0"/>
              <a:buChar char="•"/>
            </a:pPr>
            <a:r>
              <a:rPr lang="en-US" sz="2400" dirty="0">
                <a:latin typeface="+mj-lt"/>
              </a:rPr>
              <a:t>Women’s Health Care Nurse Practitioner Students</a:t>
            </a:r>
          </a:p>
          <a:p>
            <a:pPr marL="285750" indent="-285750">
              <a:buFont typeface="Arial" panose="020B0604020202020204" pitchFamily="34" charset="0"/>
              <a:buChar char="•"/>
            </a:pPr>
            <a:r>
              <a:rPr lang="en-US" sz="2400" dirty="0">
                <a:latin typeface="+mj-lt"/>
              </a:rPr>
              <a:t>Executive Leadership Students</a:t>
            </a:r>
          </a:p>
          <a:p>
            <a:pPr marL="285750" indent="-285750">
              <a:buFont typeface="Arial" panose="020B0604020202020204" pitchFamily="34" charset="0"/>
              <a:buChar char="•"/>
            </a:pPr>
            <a:r>
              <a:rPr lang="en-US" sz="2400" dirty="0">
                <a:latin typeface="+mj-lt"/>
              </a:rPr>
              <a:t>Nursing Education Students</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2184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Cambria" panose="02040503050406030204" pitchFamily="18" charset="0"/>
              </a:rPr>
              <a:t>Legal Considerations</a:t>
            </a:r>
          </a:p>
        </p:txBody>
      </p:sp>
      <p:sp>
        <p:nvSpPr>
          <p:cNvPr id="3" name="TextBox 2"/>
          <p:cNvSpPr txBox="1"/>
          <p:nvPr/>
        </p:nvSpPr>
        <p:spPr>
          <a:xfrm>
            <a:off x="215153" y="1015404"/>
            <a:ext cx="8471647" cy="6109365"/>
          </a:xfrm>
          <a:prstGeom prst="rect">
            <a:avLst/>
          </a:prstGeom>
          <a:noFill/>
        </p:spPr>
        <p:txBody>
          <a:bodyPr wrap="square" rtlCol="0">
            <a:spAutoFit/>
          </a:bodyPr>
          <a:lstStyle/>
          <a:p>
            <a:pPr marL="285750" indent="-285750">
              <a:buFont typeface="Arial" panose="020B0604020202020204" pitchFamily="34" charset="0"/>
              <a:buChar char="•"/>
            </a:pPr>
            <a:r>
              <a:rPr lang="en-US" sz="1700" dirty="0">
                <a:latin typeface="+mj-lt"/>
              </a:rPr>
              <a:t>Nursing students function under the American Nurses’ Association of Professional Standards of Practice and Code of Ethics.  </a:t>
            </a:r>
          </a:p>
          <a:p>
            <a:pPr marL="285750" indent="-285750">
              <a:buFont typeface="Arial" panose="020B0604020202020204" pitchFamily="34" charset="0"/>
              <a:buChar char="•"/>
            </a:pPr>
            <a:endParaRPr lang="en-US" sz="1700" dirty="0">
              <a:latin typeface="+mj-lt"/>
            </a:endParaRPr>
          </a:p>
          <a:p>
            <a:pPr marL="285750" indent="-285750">
              <a:buFont typeface="Arial" panose="020B0604020202020204" pitchFamily="34" charset="0"/>
              <a:buChar char="•"/>
            </a:pPr>
            <a:r>
              <a:rPr lang="en-US" sz="1700" dirty="0">
                <a:latin typeface="+mj-lt"/>
              </a:rPr>
              <a:t>A student nurse must always have a preceptor present. </a:t>
            </a:r>
          </a:p>
          <a:p>
            <a:pPr marL="285750" indent="-285750">
              <a:buFont typeface="Arial" panose="020B0604020202020204" pitchFamily="34" charset="0"/>
              <a:buChar char="•"/>
            </a:pPr>
            <a:endParaRPr lang="en-US" sz="1700" dirty="0">
              <a:latin typeface="+mj-lt"/>
            </a:endParaRPr>
          </a:p>
          <a:p>
            <a:pPr marL="285750" indent="-285750">
              <a:buFont typeface="Arial" panose="020B0604020202020204" pitchFamily="34" charset="0"/>
              <a:buChar char="•"/>
            </a:pPr>
            <a:r>
              <a:rPr lang="en-US" sz="1700" dirty="0">
                <a:latin typeface="+mj-lt"/>
              </a:rPr>
              <a:t>The student's preceptor and the faculty supervisor are responsible for ensuring that the actions of a student nurse are conducted in safe manner for the patient. </a:t>
            </a:r>
          </a:p>
          <a:p>
            <a:pPr marL="285750" indent="-285750">
              <a:buFont typeface="Arial" panose="020B0604020202020204" pitchFamily="34" charset="0"/>
              <a:buChar char="•"/>
            </a:pPr>
            <a:endParaRPr lang="en-US" sz="1700" dirty="0">
              <a:latin typeface="+mj-lt"/>
            </a:endParaRPr>
          </a:p>
          <a:p>
            <a:pPr marL="285750" indent="-285750">
              <a:buFont typeface="Arial" panose="020B0604020202020204" pitchFamily="34" charset="0"/>
              <a:buChar char="•"/>
            </a:pPr>
            <a:r>
              <a:rPr lang="en-US" sz="1700" dirty="0">
                <a:latin typeface="+mj-lt"/>
              </a:rPr>
              <a:t>The nursing student must be deemed competent by the preceptor or faculty prior to delegation of tasks. </a:t>
            </a:r>
          </a:p>
          <a:p>
            <a:pPr marL="285750" indent="-285750">
              <a:buFont typeface="Arial" panose="020B0604020202020204" pitchFamily="34" charset="0"/>
              <a:buChar char="•"/>
            </a:pPr>
            <a:endParaRPr lang="en-US" sz="1700" dirty="0">
              <a:latin typeface="+mj-lt"/>
            </a:endParaRPr>
          </a:p>
          <a:p>
            <a:pPr marL="285750" indent="-285750">
              <a:buFont typeface="Arial" panose="020B0604020202020204" pitchFamily="34" charset="0"/>
              <a:buChar char="•"/>
            </a:pPr>
            <a:r>
              <a:rPr lang="en-US" sz="1700" dirty="0">
                <a:latin typeface="+mj-lt"/>
              </a:rPr>
              <a:t>A student should not participate in a level of practice for which he or she is not prepared or supervised. </a:t>
            </a:r>
          </a:p>
          <a:p>
            <a:pPr marL="285750" indent="-285750">
              <a:buFont typeface="Arial" panose="020B0604020202020204" pitchFamily="34" charset="0"/>
              <a:buChar char="•"/>
            </a:pPr>
            <a:endParaRPr lang="en-US" sz="1700" dirty="0">
              <a:latin typeface="+mj-lt"/>
            </a:endParaRPr>
          </a:p>
          <a:p>
            <a:pPr marL="285750" indent="-285750">
              <a:buFont typeface="Arial" panose="020B0604020202020204" pitchFamily="34" charset="0"/>
              <a:buChar char="•"/>
            </a:pPr>
            <a:r>
              <a:rPr lang="en-US" sz="1700" dirty="0">
                <a:latin typeface="+mj-lt"/>
              </a:rPr>
              <a:t>When in doubt of legalities surrounding a student’s performance, preceptor should take over patient care and never jeopardize patient safety. </a:t>
            </a:r>
          </a:p>
          <a:p>
            <a:pPr marL="285750" indent="-285750">
              <a:buFont typeface="Arial" panose="020B0604020202020204" pitchFamily="34" charset="0"/>
              <a:buChar char="•"/>
            </a:pPr>
            <a:endParaRPr lang="en-US" sz="1700" dirty="0">
              <a:latin typeface="+mj-lt"/>
            </a:endParaRPr>
          </a:p>
          <a:p>
            <a:pPr marL="285750" indent="-285750">
              <a:buFont typeface="Arial" panose="020B0604020202020204" pitchFamily="34" charset="0"/>
              <a:buChar char="•"/>
            </a:pPr>
            <a:r>
              <a:rPr lang="en-US" sz="1700" dirty="0">
                <a:latin typeface="+mj-lt"/>
              </a:rPr>
              <a:t>Always follow the four basic principles of nursing ethics: justice, autonomy, beneficence, and </a:t>
            </a:r>
            <a:r>
              <a:rPr lang="en-US" sz="1700" dirty="0" smtClean="0">
                <a:latin typeface="+mj-lt"/>
              </a:rPr>
              <a:t>nonmaleficence. </a:t>
            </a:r>
            <a:endParaRPr lang="en-US" sz="1700" dirty="0">
              <a:latin typeface="+mj-lt"/>
            </a:endParaRPr>
          </a:p>
          <a:p>
            <a:endParaRPr lang="en-US" sz="1700" dirty="0"/>
          </a:p>
          <a:p>
            <a:endParaRPr lang="en-US" sz="1700" dirty="0"/>
          </a:p>
          <a:p>
            <a:endParaRPr lang="en-US" sz="1700" dirty="0"/>
          </a:p>
          <a:p>
            <a:endParaRPr lang="en-US" sz="1700" dirty="0"/>
          </a:p>
        </p:txBody>
      </p:sp>
      <p:sp>
        <p:nvSpPr>
          <p:cNvPr id="4" name="TextBox 3"/>
          <p:cNvSpPr txBox="1"/>
          <p:nvPr/>
        </p:nvSpPr>
        <p:spPr>
          <a:xfrm>
            <a:off x="7888406" y="5472752"/>
            <a:ext cx="1405720" cy="646331"/>
          </a:xfrm>
          <a:prstGeom prst="rect">
            <a:avLst/>
          </a:prstGeom>
          <a:noFill/>
        </p:spPr>
        <p:txBody>
          <a:bodyPr wrap="square" rtlCol="0">
            <a:spAutoFit/>
          </a:bodyPr>
          <a:lstStyle/>
          <a:p>
            <a:r>
              <a:rPr lang="en-US" sz="1200" dirty="0">
                <a:latin typeface="+mj-lt"/>
              </a:rPr>
              <a:t>(ANA, 2017)</a:t>
            </a:r>
          </a:p>
          <a:p>
            <a:r>
              <a:rPr lang="en-US" sz="1200" dirty="0">
                <a:latin typeface="+mj-lt"/>
              </a:rPr>
              <a:t>(ANA, </a:t>
            </a:r>
            <a:r>
              <a:rPr lang="en-US" sz="1200" dirty="0">
                <a:latin typeface="+mj-lt"/>
              </a:rPr>
              <a:t>n.d.</a:t>
            </a:r>
            <a:r>
              <a:rPr lang="en-US" sz="1200" dirty="0">
                <a:latin typeface="+mj-lt"/>
              </a:rPr>
              <a:t>) </a:t>
            </a:r>
          </a:p>
          <a:p>
            <a:r>
              <a:rPr lang="en-US" sz="1200" dirty="0">
                <a:latin typeface="+mj-lt"/>
              </a:rPr>
              <a:t>(</a:t>
            </a:r>
            <a:r>
              <a:rPr lang="en-US" sz="1200" dirty="0">
                <a:latin typeface="+mj-lt"/>
              </a:rPr>
              <a:t>Bupert</a:t>
            </a:r>
            <a:r>
              <a:rPr lang="en-US" sz="1200" dirty="0">
                <a:latin typeface="+mj-lt"/>
              </a:rPr>
              <a:t>, 2012)</a:t>
            </a:r>
          </a:p>
        </p:txBody>
      </p:sp>
    </p:spTree>
    <p:extLst>
      <p:ext uri="{BB962C8B-B14F-4D97-AF65-F5344CB8AC3E}">
        <p14:creationId xmlns:p14="http://schemas.microsoft.com/office/powerpoint/2010/main" val="2133300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Nursing Ethics</a:t>
            </a:r>
          </a:p>
        </p:txBody>
      </p:sp>
      <p:graphicFrame>
        <p:nvGraphicFramePr>
          <p:cNvPr id="6" name="Table 5"/>
          <p:cNvGraphicFramePr>
            <a:graphicFrameLocks noGrp="1"/>
          </p:cNvGraphicFramePr>
          <p:nvPr>
            <p:extLst>
              <p:ext uri="{D42A27DB-BD31-4B8C-83A1-F6EECF244321}">
                <p14:modId xmlns:p14="http://schemas.microsoft.com/office/powerpoint/2010/main" val="1834664730"/>
              </p:ext>
            </p:extLst>
          </p:nvPr>
        </p:nvGraphicFramePr>
        <p:xfrm>
          <a:off x="655093" y="1514902"/>
          <a:ext cx="7670042" cy="3274808"/>
        </p:xfrm>
        <a:graphic>
          <a:graphicData uri="http://schemas.openxmlformats.org/drawingml/2006/table">
            <a:tbl>
              <a:tblPr firstRow="1" bandRow="1">
                <a:tableStyleId>{5C22544A-7EE6-4342-B048-85BDC9FD1C3A}</a:tableStyleId>
              </a:tblPr>
              <a:tblGrid>
                <a:gridCol w="1935566">
                  <a:extLst>
                    <a:ext uri="{9D8B030D-6E8A-4147-A177-3AD203B41FA5}">
                      <a16:colId xmlns:a16="http://schemas.microsoft.com/office/drawing/2014/main" val="20000"/>
                    </a:ext>
                  </a:extLst>
                </a:gridCol>
                <a:gridCol w="5734476">
                  <a:extLst>
                    <a:ext uri="{9D8B030D-6E8A-4147-A177-3AD203B41FA5}">
                      <a16:colId xmlns:a16="http://schemas.microsoft.com/office/drawing/2014/main" val="20001"/>
                    </a:ext>
                  </a:extLst>
                </a:gridCol>
              </a:tblGrid>
              <a:tr h="385015">
                <a:tc>
                  <a:txBody>
                    <a:bodyPr/>
                    <a:lstStyle/>
                    <a:p>
                      <a:r>
                        <a:rPr lang="en-US" dirty="0"/>
                        <a:t>Principle</a:t>
                      </a:r>
                    </a:p>
                  </a:txBody>
                  <a:tcPr>
                    <a:lnB w="12700" cap="flat" cmpd="sng" algn="ctr">
                      <a:solidFill>
                        <a:schemeClr val="tx1"/>
                      </a:solidFill>
                      <a:prstDash val="solid"/>
                      <a:round/>
                      <a:headEnd type="none" w="med" len="med"/>
                      <a:tailEnd type="none" w="med" len="med"/>
                    </a:lnB>
                  </a:tcPr>
                </a:tc>
                <a:tc>
                  <a:txBody>
                    <a:bodyPr/>
                    <a:lstStyle/>
                    <a:p>
                      <a:r>
                        <a:rPr lang="en-US" dirty="0"/>
                        <a:t>Definition</a:t>
                      </a:r>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150803">
                <a:tc>
                  <a:txBody>
                    <a:bodyPr/>
                    <a:lstStyle/>
                    <a:p>
                      <a:r>
                        <a:rPr lang="en-US" b="1" dirty="0"/>
                        <a:t>Autonomy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Respect</a:t>
                      </a:r>
                      <a:r>
                        <a:rPr lang="en-US" baseline="0" dirty="0"/>
                        <a:t> and acknowledgement of a person’s rights to:  </a:t>
                      </a:r>
                    </a:p>
                    <a:p>
                      <a:r>
                        <a:rPr lang="en-US" baseline="0" dirty="0"/>
                        <a:t>make decisions, hold a personal viewpoint, take action based on their personal viewpoint and beliefs.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805562">
                <a:tc>
                  <a:txBody>
                    <a:bodyPr/>
                    <a:lstStyle/>
                    <a:p>
                      <a:r>
                        <a:rPr lang="en-US" b="1" dirty="0"/>
                        <a:t>Justice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Treatment</a:t>
                      </a:r>
                      <a:r>
                        <a:rPr lang="en-US" baseline="0" dirty="0"/>
                        <a:t> of others equitably and distribution of benefits and burdens fairly </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466714">
                <a:tc>
                  <a:txBody>
                    <a:bodyPr/>
                    <a:lstStyle/>
                    <a:p>
                      <a:r>
                        <a:rPr lang="en-US" b="1" dirty="0" smtClean="0"/>
                        <a:t>Nonmaleficence</a:t>
                      </a:r>
                      <a:endParaRPr lang="en-US"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Do no harm to others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466714">
                <a:tc>
                  <a:txBody>
                    <a:bodyPr/>
                    <a:lstStyle/>
                    <a:p>
                      <a:r>
                        <a:rPr lang="en-US" b="1" dirty="0"/>
                        <a:t>Beneficence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US" dirty="0"/>
                        <a:t>To</a:t>
                      </a:r>
                      <a:r>
                        <a:rPr lang="en-US" baseline="0" dirty="0"/>
                        <a:t> do good for others</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494272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Precepting for ETSU</a:t>
            </a:r>
          </a:p>
        </p:txBody>
      </p:sp>
      <p:sp>
        <p:nvSpPr>
          <p:cNvPr id="3" name="TextBox 2"/>
          <p:cNvSpPr txBox="1"/>
          <p:nvPr/>
        </p:nvSpPr>
        <p:spPr>
          <a:xfrm>
            <a:off x="82296" y="1013504"/>
            <a:ext cx="8979408" cy="6524863"/>
          </a:xfrm>
          <a:prstGeom prst="rect">
            <a:avLst/>
          </a:prstGeom>
          <a:noFill/>
        </p:spPr>
        <p:txBody>
          <a:bodyPr wrap="square" rtlCol="0" anchor="t">
            <a:spAutoFit/>
          </a:bodyPr>
          <a:lstStyle/>
          <a:p>
            <a:pPr marL="285750" indent="-285750">
              <a:buFont typeface="Arial" panose="020B0604020202020204" pitchFamily="34" charset="0"/>
              <a:buChar char="•"/>
            </a:pPr>
            <a:r>
              <a:rPr lang="en-US" sz="2200" dirty="0">
                <a:latin typeface="+mj-lt"/>
              </a:rPr>
              <a:t>The student may perform tasks that would constitute the practice of nursing. </a:t>
            </a:r>
          </a:p>
          <a:p>
            <a:pPr marL="285750" indent="-285750">
              <a:buFont typeface="Arial" panose="020B0604020202020204" pitchFamily="34" charset="0"/>
              <a:buChar char="•"/>
            </a:pPr>
            <a:r>
              <a:rPr lang="en-US" sz="2200" dirty="0">
                <a:latin typeface="+mj-lt"/>
              </a:rPr>
              <a:t>The student is responsible and accountable for the safe performance of those direct client care tasks to which  he or she has been assigned. </a:t>
            </a:r>
          </a:p>
          <a:p>
            <a:pPr marL="285750" indent="-285750">
              <a:buFont typeface="Arial" panose="020B0604020202020204" pitchFamily="34" charset="0"/>
              <a:buChar char="•"/>
            </a:pPr>
            <a:r>
              <a:rPr lang="en-US" sz="2200" dirty="0">
                <a:latin typeface="+mj-lt"/>
              </a:rPr>
              <a:t>Faculty are responsible to ensure  students are only performing skills for which they have received instruction and have been found proficient. </a:t>
            </a:r>
          </a:p>
          <a:p>
            <a:pPr marL="285750" indent="-285750">
              <a:buFont typeface="Arial" panose="020B0604020202020204" pitchFamily="34" charset="0"/>
              <a:buChar char="•"/>
            </a:pPr>
            <a:r>
              <a:rPr lang="en-US" sz="2200" dirty="0">
                <a:latin typeface="+mj-lt"/>
              </a:rPr>
              <a:t>Skills checklist shall be maintained by each student in project concert.</a:t>
            </a:r>
          </a:p>
          <a:p>
            <a:pPr marL="285750" indent="-285750">
              <a:buFont typeface="Arial" panose="020B0604020202020204" pitchFamily="34" charset="0"/>
              <a:buChar char="•"/>
            </a:pPr>
            <a:r>
              <a:rPr lang="en-US" sz="2200" dirty="0">
                <a:latin typeface="+mj-lt"/>
              </a:rPr>
              <a:t>Preceptors/faculty shall monitor clinical performance and intervene if necessary for the protection of clients.</a:t>
            </a:r>
          </a:p>
          <a:p>
            <a:pPr marL="285750" indent="-285750">
              <a:buFont typeface="Arial" panose="020B0604020202020204" pitchFamily="34" charset="0"/>
              <a:buChar char="•"/>
            </a:pPr>
            <a:r>
              <a:rPr lang="en-US" sz="2200" dirty="0">
                <a:latin typeface="+mj-lt"/>
              </a:rPr>
              <a:t>Preceptors may not delegate the duties of preceptorship.</a:t>
            </a:r>
          </a:p>
          <a:p>
            <a:pPr marL="285750" indent="-285750">
              <a:buFont typeface="Arial" panose="020B0604020202020204" pitchFamily="34" charset="0"/>
              <a:buChar char="•"/>
            </a:pPr>
            <a:r>
              <a:rPr lang="en-US" sz="2200" dirty="0">
                <a:latin typeface="+mj-lt"/>
              </a:rPr>
              <a:t>Preceptors have current, unencumbered states license and national certification.</a:t>
            </a:r>
          </a:p>
          <a:p>
            <a:pPr marL="285750" indent="-285750">
              <a:buFont typeface="Arial" panose="020B0604020202020204" pitchFamily="34" charset="0"/>
              <a:buChar char="•"/>
            </a:pPr>
            <a:r>
              <a:rPr lang="en-US" sz="2200" dirty="0">
                <a:latin typeface="+mj-lt"/>
              </a:rPr>
              <a:t>Preceptors may not supervise more than two students at any given time.</a:t>
            </a:r>
          </a:p>
          <a:p>
            <a:endParaRPr lang="en-US" sz="2200" dirty="0">
              <a:latin typeface="+mj-lt"/>
            </a:endParaRPr>
          </a:p>
          <a:p>
            <a:pPr marL="285750" indent="-285750">
              <a:buFont typeface="Arial" panose="020B0604020202020204" pitchFamily="34" charset="0"/>
              <a:buChar char="•"/>
            </a:pPr>
            <a:endParaRPr lang="en-US" sz="2200" dirty="0">
              <a:latin typeface="+mj-lt"/>
            </a:endParaRPr>
          </a:p>
          <a:p>
            <a:pPr marL="285750" indent="-285750">
              <a:buFont typeface="Arial" panose="020B0604020202020204" pitchFamily="34" charset="0"/>
              <a:buChar char="•"/>
            </a:pPr>
            <a:endParaRPr lang="en-US" sz="2200" dirty="0">
              <a:latin typeface="+mj-lt"/>
            </a:endParaRPr>
          </a:p>
          <a:p>
            <a:pPr marL="285750" indent="-285750">
              <a:buFont typeface="Arial" panose="020B0604020202020204" pitchFamily="34" charset="0"/>
              <a:buChar char="•"/>
            </a:pPr>
            <a:endParaRPr lang="en-US" sz="2200" dirty="0">
              <a:latin typeface="+mj-lt"/>
            </a:endParaRPr>
          </a:p>
        </p:txBody>
      </p:sp>
    </p:spTree>
    <p:extLst>
      <p:ext uri="{BB962C8B-B14F-4D97-AF65-F5344CB8AC3E}">
        <p14:creationId xmlns:p14="http://schemas.microsoft.com/office/powerpoint/2010/main" val="26806999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4556</TotalTime>
  <Words>3409</Words>
  <Application>Microsoft Office PowerPoint</Application>
  <PresentationFormat>On-screen Show (4:3)</PresentationFormat>
  <Paragraphs>542</Paragraphs>
  <Slides>42</Slides>
  <Notes>11</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42</vt:i4>
      </vt:variant>
    </vt:vector>
  </HeadingPairs>
  <TitlesOfParts>
    <vt:vector size="50" baseType="lpstr">
      <vt:lpstr>ＭＳ Ｐゴシック</vt:lpstr>
      <vt:lpstr>Aharoni</vt:lpstr>
      <vt:lpstr>Arial</vt:lpstr>
      <vt:lpstr>Calibri</vt:lpstr>
      <vt:lpstr>Cambria</vt:lpstr>
      <vt:lpstr>Minion Pro</vt:lpstr>
      <vt:lpstr>Times New Roman</vt:lpstr>
      <vt:lpstr>Office Theme</vt:lpstr>
      <vt:lpstr>PowerPoint Presentation</vt:lpstr>
      <vt:lpstr>Disclosure Statement</vt:lpstr>
      <vt:lpstr>Learning Outcomes</vt:lpstr>
      <vt:lpstr>Introduction</vt:lpstr>
      <vt:lpstr>Preceptorship</vt:lpstr>
      <vt:lpstr>ETSU College of Nursing Preceptor Needs</vt:lpstr>
      <vt:lpstr>Legal Considerations</vt:lpstr>
      <vt:lpstr>Principles of Nursing Ethics</vt:lpstr>
      <vt:lpstr>Precepting for ETSU</vt:lpstr>
      <vt:lpstr>Preceptorship Triad</vt:lpstr>
      <vt:lpstr>ETSU College of Nursing</vt:lpstr>
      <vt:lpstr>Program Directors/Assistant Director Roles</vt:lpstr>
      <vt:lpstr>Faculty</vt:lpstr>
      <vt:lpstr>Faculty Role</vt:lpstr>
      <vt:lpstr>Faculty Contact Information</vt:lpstr>
      <vt:lpstr>Faculty/Clinical Coordinator Role</vt:lpstr>
      <vt:lpstr>Clinical Site Placement</vt:lpstr>
      <vt:lpstr>Preceptor Role</vt:lpstr>
      <vt:lpstr>Student Role</vt:lpstr>
      <vt:lpstr>Curriculum</vt:lpstr>
      <vt:lpstr>Evaluations</vt:lpstr>
      <vt:lpstr>PowerPoint Presentation</vt:lpstr>
      <vt:lpstr>Is precepting for me? </vt:lpstr>
      <vt:lpstr>When not to precept?</vt:lpstr>
      <vt:lpstr>Professional Relationship</vt:lpstr>
      <vt:lpstr>Adult Learning</vt:lpstr>
      <vt:lpstr>Evidence Based Preceptor Model</vt:lpstr>
      <vt:lpstr>Other Videos Demonstrating the One Minute Preceptor</vt:lpstr>
      <vt:lpstr>Learning Strategies</vt:lpstr>
      <vt:lpstr>Teaching Critical Thinking</vt:lpstr>
      <vt:lpstr>Fostering Critical Thinking in Preceptorship </vt:lpstr>
      <vt:lpstr>Teamwork/IPE Experiences</vt:lpstr>
      <vt:lpstr>Constructive feedback…</vt:lpstr>
      <vt:lpstr>Protection of Patient Health Information—HIPAA</vt:lpstr>
      <vt:lpstr>18 HIPAA Identifiers</vt:lpstr>
      <vt:lpstr>FAQ</vt:lpstr>
      <vt:lpstr>PowerPoint Presentation</vt:lpstr>
      <vt:lpstr>Take home points…</vt:lpstr>
      <vt:lpstr>Questions…</vt:lpstr>
      <vt:lpstr>PowerPoint Presentation</vt:lpstr>
      <vt:lpstr>References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Westbrooks</dc:creator>
  <cp:lastModifiedBy>Christine Mullins</cp:lastModifiedBy>
  <cp:revision>210</cp:revision>
  <cp:lastPrinted>2017-09-11T18:12:26Z</cp:lastPrinted>
  <dcterms:created xsi:type="dcterms:W3CDTF">2014-06-04T15:43:42Z</dcterms:created>
  <dcterms:modified xsi:type="dcterms:W3CDTF">2018-04-09T20:36:50Z</dcterms:modified>
</cp:coreProperties>
</file>