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94" r:id="rId3"/>
    <p:sldId id="2807" r:id="rId4"/>
    <p:sldId id="2809" r:id="rId5"/>
    <p:sldId id="2810" r:id="rId6"/>
    <p:sldId id="2811" r:id="rId7"/>
    <p:sldId id="2812" r:id="rId8"/>
    <p:sldId id="2813" r:id="rId9"/>
    <p:sldId id="2814" r:id="rId10"/>
    <p:sldId id="2815" r:id="rId11"/>
    <p:sldId id="2638" r:id="rId12"/>
    <p:sldId id="2816" r:id="rId13"/>
    <p:sldId id="2817" r:id="rId14"/>
    <p:sldId id="2818" r:id="rId15"/>
    <p:sldId id="2819" r:id="rId16"/>
    <p:sldId id="2820" r:id="rId17"/>
    <p:sldId id="282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34"/>
    <a:srgbClr val="041E42"/>
    <a:srgbClr val="001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13" autoAdjust="0"/>
    <p:restoredTop sz="86364" autoAdjust="0"/>
  </p:normalViewPr>
  <p:slideViewPr>
    <p:cSldViewPr snapToGrid="0">
      <p:cViewPr varScale="1">
        <p:scale>
          <a:sx n="99" d="100"/>
          <a:sy n="99" d="100"/>
        </p:scale>
        <p:origin x="474" y="78"/>
      </p:cViewPr>
      <p:guideLst/>
    </p:cSldViewPr>
  </p:slideViewPr>
  <p:outlineViewPr>
    <p:cViewPr>
      <p:scale>
        <a:sx n="33" d="100"/>
        <a:sy n="33" d="100"/>
      </p:scale>
      <p:origin x="0" y="-272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03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86964-0F8A-824E-B7EA-48FAF7EF0A9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87844-82AE-AA45-8573-CD9B18080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B87844-82AE-AA45-8573-CD9B18080A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5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84F232-9463-4D46-8225-9C9067C1DC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9029" y="2834895"/>
            <a:ext cx="12217947" cy="1156532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Insert title of presentation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C38D49E-16F6-CA40-941C-EA3D734E5B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801" y="4049484"/>
            <a:ext cx="11698514" cy="8699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Insert other details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CE8494-706E-5B27-2729-617AF08EE5F5}"/>
              </a:ext>
            </a:extLst>
          </p:cNvPr>
          <p:cNvSpPr/>
          <p:nvPr userDrawn="1"/>
        </p:nvSpPr>
        <p:spPr>
          <a:xfrm>
            <a:off x="0" y="0"/>
            <a:ext cx="12188918" cy="2071025"/>
          </a:xfrm>
          <a:prstGeom prst="rect">
            <a:avLst/>
          </a:prstGeom>
          <a:solidFill>
            <a:srgbClr val="FFC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C13DF61-1AF9-70C8-9F3C-2D8ADA4F7A57}"/>
              </a:ext>
            </a:extLst>
          </p:cNvPr>
          <p:cNvCxnSpPr>
            <a:cxnSpLocks/>
          </p:cNvCxnSpPr>
          <p:nvPr userDrawn="1"/>
        </p:nvCxnSpPr>
        <p:spPr>
          <a:xfrm>
            <a:off x="0" y="2071025"/>
            <a:ext cx="12188918" cy="0"/>
          </a:xfrm>
          <a:prstGeom prst="line">
            <a:avLst/>
          </a:prstGeom>
          <a:ln w="41275">
            <a:solidFill>
              <a:srgbClr val="001E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22D3AC8B-B228-AFA8-03A6-1FB6B62826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73960"/>
            <a:ext cx="12188918" cy="95452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6893EA-D069-9CDF-C02A-0B29EF2ABE27}"/>
              </a:ext>
            </a:extLst>
          </p:cNvPr>
          <p:cNvCxnSpPr>
            <a:cxnSpLocks/>
          </p:cNvCxnSpPr>
          <p:nvPr userDrawn="1"/>
        </p:nvCxnSpPr>
        <p:spPr>
          <a:xfrm>
            <a:off x="0" y="5873960"/>
            <a:ext cx="12188918" cy="0"/>
          </a:xfrm>
          <a:prstGeom prst="line">
            <a:avLst/>
          </a:prstGeom>
          <a:ln w="41275">
            <a:solidFill>
              <a:srgbClr val="001E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67DFB33-9E9E-A8D2-0E76-903C53FC6E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45479" y="191468"/>
            <a:ext cx="4217157" cy="164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08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6528-6FCF-C9FE-99AE-B0D3B3BF36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197" y="1582307"/>
            <a:ext cx="10515600" cy="1325563"/>
          </a:xfrm>
        </p:spPr>
        <p:txBody>
          <a:bodyPr/>
          <a:lstStyle/>
          <a:p>
            <a:r>
              <a:rPr lang="en-US"/>
              <a:t>Closing Heading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6718AB-BAEF-2DD8-CD27-D6FD2781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7A6C1-3F9A-3664-CD84-380CF28D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7BE3F-9BC3-8E2C-9BCD-C7CC94DE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1BFB5D-6A59-0D78-90CB-1619CBEDF441}"/>
              </a:ext>
            </a:extLst>
          </p:cNvPr>
          <p:cNvCxnSpPr>
            <a:cxnSpLocks/>
          </p:cNvCxnSpPr>
          <p:nvPr userDrawn="1"/>
        </p:nvCxnSpPr>
        <p:spPr>
          <a:xfrm>
            <a:off x="668642" y="3971116"/>
            <a:ext cx="0" cy="1341043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8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84F232-9463-4D46-8225-9C9067C1DC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38600" y="4349776"/>
            <a:ext cx="7794172" cy="1142914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en-US"/>
              <a:t>Insert 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C38D49E-16F6-CA40-941C-EA3D734E5B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38600" y="5554540"/>
            <a:ext cx="7794172" cy="928007"/>
          </a:xfrm>
          <a:ln>
            <a:noFill/>
          </a:ln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Insert Details or Subheading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C77C80-72DB-C896-273B-F783DF0F0C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433590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0CFC0BD-86C6-3381-5310-51960A8C31A3}"/>
              </a:ext>
            </a:extLst>
          </p:cNvPr>
          <p:cNvCxnSpPr/>
          <p:nvPr userDrawn="1"/>
        </p:nvCxnSpPr>
        <p:spPr>
          <a:xfrm>
            <a:off x="4038600" y="5492617"/>
            <a:ext cx="7794172" cy="0"/>
          </a:xfrm>
          <a:prstGeom prst="line">
            <a:avLst/>
          </a:prstGeom>
          <a:ln w="412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2029A010-8D24-29CC-4C7D-7EFA0EF510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24363" y="6245748"/>
            <a:ext cx="308409" cy="34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08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0086A9-1242-9E45-A0B7-00EFF7CBE3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20656" y="2195286"/>
            <a:ext cx="5979887" cy="1233714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Insert section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228110C-E0F8-944A-8FB9-5F5180A75F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20656" y="3661185"/>
            <a:ext cx="5979886" cy="83457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Insert Subheading or Details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75140E-5DF1-8E43-A581-90D367A0DB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5065032" cy="6858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C79B86-1E51-3A9A-F1E4-047B500F8479}"/>
              </a:ext>
            </a:extLst>
          </p:cNvPr>
          <p:cNvCxnSpPr/>
          <p:nvPr userDrawn="1"/>
        </p:nvCxnSpPr>
        <p:spPr>
          <a:xfrm>
            <a:off x="5620656" y="3539266"/>
            <a:ext cx="5979886" cy="0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40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0086A9-1242-9E45-A0B7-00EFF7CBE3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70744" y="0"/>
            <a:ext cx="5979887" cy="123371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Title or Heading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228110C-E0F8-944A-8FB9-5F5180A75F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70578" y="1455079"/>
            <a:ext cx="7562450" cy="455210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Additional Text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75140E-5DF1-8E43-A581-90D367A0DB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3397207" cy="6858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C79B86-1E51-3A9A-F1E4-047B500F8479}"/>
              </a:ext>
            </a:extLst>
          </p:cNvPr>
          <p:cNvCxnSpPr>
            <a:cxnSpLocks/>
          </p:cNvCxnSpPr>
          <p:nvPr userDrawn="1"/>
        </p:nvCxnSpPr>
        <p:spPr>
          <a:xfrm>
            <a:off x="3670744" y="281370"/>
            <a:ext cx="0" cy="1049234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71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699" y="257369"/>
            <a:ext cx="11005457" cy="109492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Insert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19036" y="1815515"/>
            <a:ext cx="8610600" cy="4077608"/>
          </a:xfrm>
        </p:spPr>
        <p:txBody>
          <a:bodyPr/>
          <a:lstStyle>
            <a:lvl1pPr>
              <a:defRPr>
                <a:solidFill>
                  <a:srgbClr val="001E44"/>
                </a:solidFill>
              </a:defRPr>
            </a:lvl1pPr>
            <a:lvl2pPr>
              <a:defRPr>
                <a:solidFill>
                  <a:srgbClr val="001E44"/>
                </a:solidFill>
              </a:defRPr>
            </a:lvl2pPr>
            <a:lvl3pPr>
              <a:defRPr>
                <a:solidFill>
                  <a:srgbClr val="001E44"/>
                </a:solidFill>
              </a:defRPr>
            </a:lvl3pPr>
            <a:lvl4pPr>
              <a:defRPr>
                <a:solidFill>
                  <a:srgbClr val="001E44"/>
                </a:solidFill>
              </a:defRPr>
            </a:lvl4pPr>
            <a:lvl5pPr>
              <a:defRPr>
                <a:solidFill>
                  <a:srgbClr val="001E4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67CB6C9-5378-5E48-498E-D1A341AE23E0}"/>
              </a:ext>
            </a:extLst>
          </p:cNvPr>
          <p:cNvCxnSpPr>
            <a:cxnSpLocks/>
          </p:cNvCxnSpPr>
          <p:nvPr userDrawn="1"/>
        </p:nvCxnSpPr>
        <p:spPr>
          <a:xfrm>
            <a:off x="266699" y="1352289"/>
            <a:ext cx="11668627" cy="0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72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9BC890-4387-C56E-DAC3-BFDA91F67B53}"/>
              </a:ext>
            </a:extLst>
          </p:cNvPr>
          <p:cNvSpPr/>
          <p:nvPr userDrawn="1"/>
        </p:nvSpPr>
        <p:spPr>
          <a:xfrm>
            <a:off x="0" y="0"/>
            <a:ext cx="5014061" cy="6858000"/>
          </a:xfrm>
          <a:prstGeom prst="rect">
            <a:avLst/>
          </a:prstGeom>
          <a:solidFill>
            <a:srgbClr val="FFC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423" y="4030026"/>
            <a:ext cx="4377969" cy="109492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001E44"/>
                </a:solidFill>
              </a:defRPr>
            </a:lvl1pPr>
          </a:lstStyle>
          <a:p>
            <a:r>
              <a:rPr lang="en-US"/>
              <a:t>Insert slide title or main point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43845" y="1815515"/>
            <a:ext cx="6093731" cy="4077608"/>
          </a:xfrm>
        </p:spPr>
        <p:txBody>
          <a:bodyPr/>
          <a:lstStyle>
            <a:lvl1pPr>
              <a:defRPr>
                <a:solidFill>
                  <a:srgbClr val="001E44"/>
                </a:solidFill>
              </a:defRPr>
            </a:lvl1pPr>
            <a:lvl2pPr>
              <a:defRPr>
                <a:solidFill>
                  <a:srgbClr val="001E44"/>
                </a:solidFill>
              </a:defRPr>
            </a:lvl2pPr>
            <a:lvl3pPr>
              <a:defRPr>
                <a:solidFill>
                  <a:srgbClr val="001E44"/>
                </a:solidFill>
              </a:defRPr>
            </a:lvl3pPr>
            <a:lvl4pPr>
              <a:defRPr>
                <a:solidFill>
                  <a:srgbClr val="001E44"/>
                </a:solidFill>
              </a:defRPr>
            </a:lvl4pPr>
            <a:lvl5pPr>
              <a:defRPr>
                <a:solidFill>
                  <a:srgbClr val="001E4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4ADBD2-B042-49A7-2191-B5CEB56B75C1}"/>
              </a:ext>
            </a:extLst>
          </p:cNvPr>
          <p:cNvCxnSpPr>
            <a:cxnSpLocks/>
          </p:cNvCxnSpPr>
          <p:nvPr userDrawn="1"/>
        </p:nvCxnSpPr>
        <p:spPr>
          <a:xfrm>
            <a:off x="358315" y="3079070"/>
            <a:ext cx="0" cy="215299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13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9BC890-4387-C56E-DAC3-BFDA91F67B53}"/>
              </a:ext>
            </a:extLst>
          </p:cNvPr>
          <p:cNvSpPr/>
          <p:nvPr userDrawn="1"/>
        </p:nvSpPr>
        <p:spPr>
          <a:xfrm>
            <a:off x="0" y="0"/>
            <a:ext cx="5014061" cy="6858000"/>
          </a:xfrm>
          <a:prstGeom prst="rect">
            <a:avLst/>
          </a:prstGeom>
          <a:solidFill>
            <a:srgbClr val="001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423" y="4030026"/>
            <a:ext cx="4377969" cy="109492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Insert slide title or main point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43845" y="1815515"/>
            <a:ext cx="6093731" cy="4077608"/>
          </a:xfrm>
        </p:spPr>
        <p:txBody>
          <a:bodyPr/>
          <a:lstStyle>
            <a:lvl1pPr>
              <a:defRPr>
                <a:solidFill>
                  <a:srgbClr val="001E44"/>
                </a:solidFill>
              </a:defRPr>
            </a:lvl1pPr>
            <a:lvl2pPr>
              <a:defRPr>
                <a:solidFill>
                  <a:srgbClr val="001E44"/>
                </a:solidFill>
              </a:defRPr>
            </a:lvl2pPr>
            <a:lvl3pPr>
              <a:defRPr>
                <a:solidFill>
                  <a:srgbClr val="001E44"/>
                </a:solidFill>
              </a:defRPr>
            </a:lvl3pPr>
            <a:lvl4pPr>
              <a:defRPr>
                <a:solidFill>
                  <a:srgbClr val="001E44"/>
                </a:solidFill>
              </a:defRPr>
            </a:lvl4pPr>
            <a:lvl5pPr>
              <a:defRPr>
                <a:solidFill>
                  <a:srgbClr val="001E4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4ADBD2-B042-49A7-2191-B5CEB56B75C1}"/>
              </a:ext>
            </a:extLst>
          </p:cNvPr>
          <p:cNvCxnSpPr>
            <a:cxnSpLocks/>
          </p:cNvCxnSpPr>
          <p:nvPr userDrawn="1"/>
        </p:nvCxnSpPr>
        <p:spPr>
          <a:xfrm>
            <a:off x="358315" y="3079070"/>
            <a:ext cx="0" cy="2152993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29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2897" y="295361"/>
            <a:ext cx="11005457" cy="1094920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Insert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2896" y="1622513"/>
            <a:ext cx="11005457" cy="43833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5DEF71-7D69-9455-287F-12989E3FD8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3264581" y="3264580"/>
            <a:ext cx="6858003" cy="32884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81DBD9-E33B-8B43-2419-BD38C16571DD}"/>
              </a:ext>
            </a:extLst>
          </p:cNvPr>
          <p:cNvCxnSpPr>
            <a:cxnSpLocks/>
          </p:cNvCxnSpPr>
          <p:nvPr userDrawn="1"/>
        </p:nvCxnSpPr>
        <p:spPr>
          <a:xfrm>
            <a:off x="318016" y="0"/>
            <a:ext cx="0" cy="6858000"/>
          </a:xfrm>
          <a:prstGeom prst="line">
            <a:avLst/>
          </a:prstGeom>
          <a:ln w="28575">
            <a:solidFill>
              <a:srgbClr val="001E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66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05B329-B847-5D47-BAEE-3FC9F5D2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75699-2667-5C4B-806B-BC1AE743F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061FA-33BD-AE47-AA5B-69E7376E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3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2E665B-39BD-B188-D3A8-290051A349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0"/>
                  <a:lumMod val="0"/>
                  <a:lumOff val="100000"/>
                </a:schemeClr>
              </a:gs>
              <a:gs pos="100000">
                <a:schemeClr val="tx1">
                  <a:alpha val="3803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1CAFC2-95A9-2D4D-BE4C-906480D42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CA0D8-C318-5E40-B575-FEDF65EA4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72E66-B9F7-DB4E-AB26-BAA481952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BCAE-5430-3942-8EC8-78E7A29BBC8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921C3-5A4A-1840-82F4-64057C8D3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23088-3D46-EF40-8126-E4967ECAC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61BDF4-998B-DEED-DB31-2891D6BA4AF4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524363" y="6245748"/>
            <a:ext cx="308409" cy="34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6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6" r:id="rId3"/>
    <p:sldLayoutId id="2147483685" r:id="rId4"/>
    <p:sldLayoutId id="2147483679" r:id="rId5"/>
    <p:sldLayoutId id="2147483687" r:id="rId6"/>
    <p:sldLayoutId id="2147483688" r:id="rId7"/>
    <p:sldLayoutId id="2147483683" r:id="rId8"/>
    <p:sldLayoutId id="2147483689" r:id="rId9"/>
    <p:sldLayoutId id="2147483684" r:id="rId10"/>
  </p:sldLayoutIdLst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01E4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F34"/>
        </a:buClr>
        <a:buFont typeface="Arial" panose="020B0604020202020204" pitchFamily="34" charset="0"/>
        <a:buChar char="•"/>
        <a:defRPr sz="28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24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20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18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18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iprogram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9F91-885D-2318-B9E7-592A87C490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ETSU IRB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0D6718-97B1-4C0D-33CE-ABEB562435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CITI Human Subjects Training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9328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8" y="1517132"/>
            <a:ext cx="11678253" cy="174583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11. Select the blue “View Courses” button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12. To begin the course(s) you have selected: select the blue “Start Now” button, select the “I AGREE to the Terms of Service box, and submit.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DBB3DE-4ABC-4A8B-B24B-0A5F7913B8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093"/>
          <a:stretch/>
        </p:blipFill>
        <p:spPr>
          <a:xfrm>
            <a:off x="2924576" y="3262964"/>
            <a:ext cx="6342847" cy="3488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2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Affordability">
            <a:extLst>
              <a:ext uri="{FF2B5EF4-FFF2-40B4-BE49-F238E27FC236}">
                <a16:creationId xmlns:a16="http://schemas.microsoft.com/office/drawing/2014/main" id="{F01F28B0-4248-87D5-F114-3147FA1F6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271" y="266994"/>
            <a:ext cx="11005457" cy="1094920"/>
          </a:xfrm>
        </p:spPr>
        <p:txBody>
          <a:bodyPr>
            <a:normAutofit fontScale="90000"/>
          </a:bodyPr>
          <a:lstStyle/>
          <a:p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 descr="ETSU is ranked in the top 10% in the nation in the “least debt” category among colleges and universities by U.S. News and World Report. ">
            <a:extLst>
              <a:ext uri="{FF2B5EF4-FFF2-40B4-BE49-F238E27FC236}">
                <a16:creationId xmlns:a16="http://schemas.microsoft.com/office/drawing/2014/main" id="{666BFDE4-7904-B360-CA56-32C53A615D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1006" y="1549668"/>
            <a:ext cx="6491385" cy="504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/>
                <a:ea typeface="Roboto"/>
                <a:cs typeface="Arial"/>
              </a:rPr>
              <a:t>14. Complete all the required modules within the selected course. All modules in a required course must be completed to earn a certificate. </a:t>
            </a:r>
          </a:p>
          <a:p>
            <a:pPr marL="0" indent="0">
              <a:buNone/>
            </a:pPr>
            <a:r>
              <a:rPr lang="en-US" sz="2400" dirty="0">
                <a:latin typeface="Arial"/>
                <a:ea typeface="Roboto"/>
                <a:cs typeface="Arial"/>
              </a:rPr>
              <a:t>	*An overall score of 80% of better is required for a passing grade</a:t>
            </a:r>
          </a:p>
          <a:p>
            <a:pPr marL="0" indent="0">
              <a:buNone/>
            </a:pPr>
            <a:r>
              <a:rPr lang="en-US" sz="2400" dirty="0">
                <a:latin typeface="Arial"/>
                <a:ea typeface="Roboto"/>
                <a:cs typeface="Arial"/>
              </a:rPr>
              <a:t>	*Below the required courses you will find supplemental modules that you can choose to take if you are interested in taking those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6C472D-BC12-4E1C-8E48-CA7963092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087" y="1359100"/>
            <a:ext cx="5066399" cy="523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82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8" y="1517132"/>
            <a:ext cx="11678253" cy="174583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15. Choose “View Previously Completed Coursework”.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AC16B-180C-4EEB-BB43-7CF544B78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468" y="2432760"/>
            <a:ext cx="7103959" cy="364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0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9" y="1517131"/>
            <a:ext cx="5556586" cy="508349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16. It is important that you </a:t>
            </a:r>
            <a:r>
              <a:rPr lang="en-US" sz="2400" b="1" i="1" dirty="0"/>
              <a:t>print your completion report </a:t>
            </a:r>
            <a:r>
              <a:rPr lang="en-US" sz="2400" dirty="0"/>
              <a:t>after finishing the test on the last module to save for your records. Choose “View Print Share” and select an itemized list of completed modules or print a certificate.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7E6A08-7304-4432-AA8E-20E9C8D95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9427" y="1419666"/>
            <a:ext cx="6312288" cy="474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22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9" y="1517131"/>
            <a:ext cx="5829302" cy="490943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17. If you identified as a researcher when you chose your courses, your certificate will show a completion and expiration date. If you chose HSR as a class activity, your certificate will not show an expiration date.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1B0F52-7F3E-4E67-94E1-1A8FCB067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428" y="1936489"/>
            <a:ext cx="5843873" cy="431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6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9AD-94DF-4126-A3E1-3F54C1FC76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Registered users who wish to renew their training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63554F-B59A-46DA-8AFB-C5DEF9915D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36" t="6102" r="72141" b="77141"/>
          <a:stretch/>
        </p:blipFill>
        <p:spPr>
          <a:xfrm>
            <a:off x="6525927" y="2062165"/>
            <a:ext cx="4129511" cy="229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22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9" y="1517131"/>
            <a:ext cx="11659002" cy="490943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1. If you have already registered at CITI, enter your username and password and select “Login”.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2. If you are eligible to complete a refresher course, it will appear on your dashboard.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42CCFA-F96C-4F7C-8B13-7BF13AE8E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09" y="4501238"/>
            <a:ext cx="10477947" cy="107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9" y="1517131"/>
            <a:ext cx="11659002" cy="490943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3. If you do NOT see a refresher course on your dashboard but you know that your CITI training has expired, select “Add Course” to choose the appropriate course.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4. Complete the required modules and save/print a copy of your completion certificate.</a:t>
            </a:r>
          </a:p>
        </p:txBody>
      </p:sp>
    </p:spTree>
    <p:extLst>
      <p:ext uri="{BB962C8B-B14F-4D97-AF65-F5344CB8AC3E}">
        <p14:creationId xmlns:p14="http://schemas.microsoft.com/office/powerpoint/2010/main" val="309212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ghest Graduation Rate in History" descr="Highest graduation rate in history ">
            <a:extLst>
              <a:ext uri="{FF2B5EF4-FFF2-40B4-BE49-F238E27FC236}">
                <a16:creationId xmlns:a16="http://schemas.microsoft.com/office/drawing/2014/main" id="{BE0CD7B0-0638-9E42-331E-AB4D46C83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73" y="3651560"/>
            <a:ext cx="4377969" cy="1094920"/>
          </a:xfrm>
        </p:spPr>
        <p:txBody>
          <a:bodyPr>
            <a:normAutofit fontScale="90000"/>
          </a:bodyPr>
          <a:lstStyle/>
          <a:p>
            <a:r>
              <a:rPr lang="en-US" dirty="0"/>
              <a:t>Before You Begin:</a:t>
            </a:r>
          </a:p>
        </p:txBody>
      </p:sp>
      <p:sp>
        <p:nvSpPr>
          <p:cNvPr id="3" name="In 2022, ETSU saw its highest six-year graduation rate in the institution’s history." descr="In 2022, ETSU saw its highest six-year graduation rate in the institution’s history. &#10;">
            <a:extLst>
              <a:ext uri="{FF2B5EF4-FFF2-40B4-BE49-F238E27FC236}">
                <a16:creationId xmlns:a16="http://schemas.microsoft.com/office/drawing/2014/main" id="{8FD47443-50D2-DFCF-0D29-1876C1EB01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28648" y="1521966"/>
            <a:ext cx="6395555" cy="381406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b="1" dirty="0"/>
              <a:t>If you have current IRB training, you are not required to complete the CITI modules prior to your current training expiration. CITI training is valid for three-years from date completed.</a:t>
            </a:r>
          </a:p>
        </p:txBody>
      </p:sp>
    </p:spTree>
    <p:extLst>
      <p:ext uri="{BB962C8B-B14F-4D97-AF65-F5344CB8AC3E}">
        <p14:creationId xmlns:p14="http://schemas.microsoft.com/office/powerpoint/2010/main" val="361493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 descr="&quot;Strategic Priorities&quot;">
            <a:extLst>
              <a:ext uri="{FF2B5EF4-FFF2-40B4-BE49-F238E27FC236}">
                <a16:creationId xmlns:a16="http://schemas.microsoft.com/office/drawing/2014/main" id="{78A5E4FC-D6F3-DFD3-6B55-0D2A59690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271" y="238119"/>
            <a:ext cx="11005457" cy="10949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F7B972-7D9D-4EE3-AE6D-D688B800D421}"/>
              </a:ext>
            </a:extLst>
          </p:cNvPr>
          <p:cNvSpPr txBox="1"/>
          <p:nvPr/>
        </p:nvSpPr>
        <p:spPr>
          <a:xfrm>
            <a:off x="1110800" y="1703672"/>
            <a:ext cx="9317254" cy="445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>
                <a:latin typeface="+mj-lt"/>
              </a:rPr>
              <a:t>Go to </a:t>
            </a:r>
            <a:r>
              <a:rPr lang="en-US" sz="2400" dirty="0">
                <a:latin typeface="+mj-lt"/>
                <a:hlinkClick r:id="rId3"/>
              </a:rPr>
              <a:t>www.citiprogram.org</a:t>
            </a:r>
            <a:endParaRPr lang="en-US" sz="2400" dirty="0">
              <a:latin typeface="+mj-lt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>
                <a:latin typeface="+mj-lt"/>
              </a:rPr>
              <a:t>Select “Register” on the right hand side.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>
                <a:latin typeface="+mj-lt"/>
              </a:rPr>
              <a:t>Under “Select Your Organizational Affiliation” type East Tennessee State University. (Once you begin typing “East,” you should see a list of schools and can select from the list). Training will be free of charge.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If you need to do CITI for </a:t>
            </a:r>
            <a:r>
              <a:rPr lang="en-US" sz="2400" u="sng" dirty="0">
                <a:latin typeface="+mj-lt"/>
              </a:rPr>
              <a:t>VA purposes</a:t>
            </a:r>
            <a:r>
              <a:rPr lang="en-US" sz="2400" dirty="0">
                <a:latin typeface="+mj-lt"/>
              </a:rPr>
              <a:t>, you need to select ‘VA Mountain Home, TN-621’.</a:t>
            </a:r>
          </a:p>
        </p:txBody>
      </p:sp>
    </p:spTree>
    <p:extLst>
      <p:ext uri="{BB962C8B-B14F-4D97-AF65-F5344CB8AC3E}">
        <p14:creationId xmlns:p14="http://schemas.microsoft.com/office/powerpoint/2010/main" val="252792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6950E-0D1B-4467-A395-B4E40A6EC7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300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1BFF6-AF15-4D01-BE2F-97896F258F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9250" y="1555632"/>
            <a:ext cx="10642905" cy="461416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4. Check the ‘I Agree’ and ‘I affirm’ box, and continue to create your CITI program username/password.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340FC6-743D-4C63-ACA7-2A56F54FB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262" y="2952556"/>
            <a:ext cx="7991475" cy="3648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0284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AB2C-2400-44F1-956A-FC0CC47AE7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4F44-E9A9-4B69-AA18-8A9BECA57D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1686" y="1632635"/>
            <a:ext cx="11668627" cy="496799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400" dirty="0"/>
              <a:t>5. DO NOT select “Independent Learner Registration” as fees will apply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/>
              <a:t>6. Complete the following screens, selecting the “Continue” button after each: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/>
              <a:t>	Personal Information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/>
              <a:t>	Create your Username and Password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/>
              <a:t>	Security Question and Answer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/>
              <a:t>	Country of Residence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/>
              <a:t>	Continuing Education Units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/>
              <a:t>	Information requested by East Tennessee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42379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8" y="1517132"/>
            <a:ext cx="11678253" cy="11971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7. For Human Subjects Research, select ‘Human subjects research (HSR) series’ or you can select another training module.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2D4F05-7D45-4FD8-8009-E0936C882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700" y="2680114"/>
            <a:ext cx="8800600" cy="392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45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8" y="1517132"/>
            <a:ext cx="11678253" cy="11971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8. Answer whether this is for classroom activities or research and answer follow up question.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D7B358-8A76-4670-AC46-3FFE13ABAC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13"/>
          <a:stretch/>
        </p:blipFill>
        <p:spPr>
          <a:xfrm>
            <a:off x="2476650" y="2223436"/>
            <a:ext cx="6368966" cy="451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5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9" y="4572001"/>
            <a:ext cx="11678253" cy="218974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Section above indicates: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Option 1 = Human Subjects Research (HSR) – </a:t>
            </a:r>
            <a:r>
              <a:rPr lang="en-US" sz="2400" dirty="0">
                <a:solidFill>
                  <a:srgbClr val="FF0000"/>
                </a:solidFill>
              </a:rPr>
              <a:t>Biomedical Research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Option 2 = Human Subjects Research (HSR) – </a:t>
            </a:r>
            <a:r>
              <a:rPr lang="en-US" sz="2400" dirty="0">
                <a:solidFill>
                  <a:srgbClr val="FF0000"/>
                </a:solidFill>
              </a:rPr>
              <a:t>Social Behavioral Educational Research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Option 3 = Human Subjects Research (HSR) – </a:t>
            </a:r>
            <a:r>
              <a:rPr lang="en-US" sz="2400" dirty="0">
                <a:solidFill>
                  <a:srgbClr val="FF0000"/>
                </a:solidFill>
              </a:rPr>
              <a:t>HUD Investigators only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039D3F-4E8B-4B46-A238-2F9008D34B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799"/>
          <a:stretch/>
        </p:blipFill>
        <p:spPr>
          <a:xfrm>
            <a:off x="1920332" y="1650672"/>
            <a:ext cx="8351335" cy="268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99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99CB-A251-42AC-A03A-40ED7C432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First Time Users of CITI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08997-30A4-4377-9C93-07974A77C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698" y="1517132"/>
            <a:ext cx="11678253" cy="119719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9. Select the blue “Finalize Registration” button to complete enrollment.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10. From the CITI dashboard, click “Courses”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27FA35-DD38-4D12-8931-4486DF71F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225" y="3041290"/>
            <a:ext cx="4492993" cy="260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7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theme/theme1.xml><?xml version="1.0" encoding="utf-8"?>
<a:theme xmlns:a="http://schemas.openxmlformats.org/drawingml/2006/main" name="Office Theme">
  <a:themeElements>
    <a:clrScheme name="ETSU">
      <a:dk1>
        <a:srgbClr val="011E41"/>
      </a:dk1>
      <a:lt1>
        <a:srgbClr val="FFFFFF"/>
      </a:lt1>
      <a:dk2>
        <a:srgbClr val="243746"/>
      </a:dk2>
      <a:lt2>
        <a:srgbClr val="E7E6E6"/>
      </a:lt2>
      <a:accent1>
        <a:srgbClr val="001C71"/>
      </a:accent1>
      <a:accent2>
        <a:srgbClr val="4E738A"/>
      </a:accent2>
      <a:accent3>
        <a:srgbClr val="A5A5A5"/>
      </a:accent3>
      <a:accent4>
        <a:srgbClr val="FFC628"/>
      </a:accent4>
      <a:accent5>
        <a:srgbClr val="6FA088"/>
      </a:accent5>
      <a:accent6>
        <a:srgbClr val="C8A977"/>
      </a:accent6>
      <a:hlink>
        <a:srgbClr val="0033A1"/>
      </a:hlink>
      <a:folHlink>
        <a:srgbClr val="4E738A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l">
          <a:defRPr b="1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725</Words>
  <Application>Microsoft Office PowerPoint</Application>
  <PresentationFormat>Widescreen</PresentationFormat>
  <Paragraphs>53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Roboto</vt:lpstr>
      <vt:lpstr>Times New Roman</vt:lpstr>
      <vt:lpstr>Office Theme</vt:lpstr>
      <vt:lpstr>ETSU IRB</vt:lpstr>
      <vt:lpstr>Before You Begin:</vt:lpstr>
      <vt:lpstr>First Time Users of CITI Training Program</vt:lpstr>
      <vt:lpstr>First Time Users of CITI Training Program</vt:lpstr>
      <vt:lpstr>First Time Users of CITI Training Program</vt:lpstr>
      <vt:lpstr>First Time Users of CITI Training Program</vt:lpstr>
      <vt:lpstr>First Time Users of CITI Training Program</vt:lpstr>
      <vt:lpstr>First Time Users of CITI Training Program</vt:lpstr>
      <vt:lpstr>First Time Users of CITI Training Program</vt:lpstr>
      <vt:lpstr>First Time Users of CITI Training Program</vt:lpstr>
      <vt:lpstr>First Time Users of CITI Training Program</vt:lpstr>
      <vt:lpstr>First Time Users of CITI Training Program</vt:lpstr>
      <vt:lpstr>First Time Users of CITI Training Program</vt:lpstr>
      <vt:lpstr>First Time Users of CITI Training Program</vt:lpstr>
      <vt:lpstr>Registered users who wish to renew their training</vt:lpstr>
      <vt:lpstr>First Time Users of CITI Training Program</vt:lpstr>
      <vt:lpstr>First Time Users of CITI Training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Vodden</dc:creator>
  <cp:lastModifiedBy>Densberger, Kayla Ann</cp:lastModifiedBy>
  <cp:revision>159</cp:revision>
  <dcterms:created xsi:type="dcterms:W3CDTF">2021-09-12T17:07:06Z</dcterms:created>
  <dcterms:modified xsi:type="dcterms:W3CDTF">2024-11-06T18:42:29Z</dcterms:modified>
</cp:coreProperties>
</file>