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sldIdLst>
    <p:sldId id="293" r:id="rId2"/>
    <p:sldId id="292" r:id="rId3"/>
    <p:sldId id="300" r:id="rId4"/>
    <p:sldId id="302" r:id="rId5"/>
    <p:sldId id="303" r:id="rId6"/>
    <p:sldId id="307" r:id="rId7"/>
    <p:sldId id="306" r:id="rId8"/>
    <p:sldId id="308" r:id="rId9"/>
    <p:sldId id="310" r:id="rId10"/>
    <p:sldId id="297" r:id="rId11"/>
    <p:sldId id="312" r:id="rId12"/>
    <p:sldId id="313" r:id="rId13"/>
    <p:sldId id="309" r:id="rId14"/>
    <p:sldId id="281" r:id="rId15"/>
    <p:sldId id="304" r:id="rId16"/>
    <p:sldId id="316" r:id="rId17"/>
    <p:sldId id="260" r:id="rId18"/>
    <p:sldId id="320" r:id="rId19"/>
    <p:sldId id="311" r:id="rId20"/>
    <p:sldId id="305" r:id="rId21"/>
    <p:sldId id="314" r:id="rId22"/>
    <p:sldId id="276" r:id="rId23"/>
    <p:sldId id="301" r:id="rId24"/>
    <p:sldId id="315" r:id="rId25"/>
    <p:sldId id="296" r:id="rId26"/>
    <p:sldId id="291" r:id="rId27"/>
    <p:sldId id="261" r:id="rId28"/>
    <p:sldId id="317" r:id="rId29"/>
    <p:sldId id="319" r:id="rId30"/>
  </p:sldIdLst>
  <p:sldSz cx="9144000" cy="6858000" type="screen4x3"/>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10"/>
    <p:restoredTop sz="94659"/>
  </p:normalViewPr>
  <p:slideViewPr>
    <p:cSldViewPr>
      <p:cViewPr varScale="1">
        <p:scale>
          <a:sx n="105" d="100"/>
          <a:sy n="105" d="100"/>
        </p:scale>
        <p:origin x="1840" y="192"/>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2309" tIns="46154" rIns="92309" bIns="46154" rtlCol="0"/>
          <a:lstStyle>
            <a:lvl1pPr algn="l">
              <a:defRPr sz="1200"/>
            </a:lvl1pPr>
          </a:lstStyle>
          <a:p>
            <a:endParaRPr lang="en-US" dirty="0"/>
          </a:p>
        </p:txBody>
      </p:sp>
      <p:sp>
        <p:nvSpPr>
          <p:cNvPr id="3" name="Date Placeholder 2"/>
          <p:cNvSpPr>
            <a:spLocks noGrp="1"/>
          </p:cNvSpPr>
          <p:nvPr>
            <p:ph type="dt" idx="1"/>
          </p:nvPr>
        </p:nvSpPr>
        <p:spPr>
          <a:xfrm>
            <a:off x="3927775" y="0"/>
            <a:ext cx="3004820" cy="461010"/>
          </a:xfrm>
          <a:prstGeom prst="rect">
            <a:avLst/>
          </a:prstGeom>
        </p:spPr>
        <p:txBody>
          <a:bodyPr vert="horz" lIns="92309" tIns="46154" rIns="92309" bIns="46154" rtlCol="0"/>
          <a:lstStyle>
            <a:lvl1pPr algn="r">
              <a:defRPr sz="1200"/>
            </a:lvl1pPr>
          </a:lstStyle>
          <a:p>
            <a:fld id="{44105732-C9E3-44A7-BFA4-016BC85294D2}" type="datetimeFigureOut">
              <a:rPr lang="en-US" smtClean="0"/>
              <a:t>2/4/22</a:t>
            </a:fld>
            <a:endParaRPr lang="en-US" dirty="0"/>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2309" tIns="46154" rIns="92309" bIns="46154" rtlCol="0" anchor="ctr"/>
          <a:lstStyle/>
          <a:p>
            <a:endParaRPr lang="en-US" dirty="0"/>
          </a:p>
        </p:txBody>
      </p:sp>
      <p:sp>
        <p:nvSpPr>
          <p:cNvPr id="5" name="Notes Placeholder 4"/>
          <p:cNvSpPr>
            <a:spLocks noGrp="1"/>
          </p:cNvSpPr>
          <p:nvPr>
            <p:ph type="body" sz="quarter" idx="3"/>
          </p:nvPr>
        </p:nvSpPr>
        <p:spPr>
          <a:xfrm>
            <a:off x="693420" y="4379595"/>
            <a:ext cx="5547360" cy="4149090"/>
          </a:xfrm>
          <a:prstGeom prst="rect">
            <a:avLst/>
          </a:prstGeom>
        </p:spPr>
        <p:txBody>
          <a:bodyPr vert="horz" lIns="92309" tIns="46154" rIns="92309" bIns="4615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57590"/>
            <a:ext cx="3004820" cy="461010"/>
          </a:xfrm>
          <a:prstGeom prst="rect">
            <a:avLst/>
          </a:prstGeom>
        </p:spPr>
        <p:txBody>
          <a:bodyPr vert="horz" lIns="92309" tIns="46154" rIns="92309" bIns="4615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27775" y="8757590"/>
            <a:ext cx="3004820" cy="461010"/>
          </a:xfrm>
          <a:prstGeom prst="rect">
            <a:avLst/>
          </a:prstGeom>
        </p:spPr>
        <p:txBody>
          <a:bodyPr vert="horz" lIns="92309" tIns="46154" rIns="92309" bIns="46154" rtlCol="0" anchor="b"/>
          <a:lstStyle>
            <a:lvl1pPr algn="r">
              <a:defRPr sz="1200"/>
            </a:lvl1pPr>
          </a:lstStyle>
          <a:p>
            <a:fld id="{F6C5CA98-35BC-4CC8-8515-546503B604BF}" type="slidenum">
              <a:rPr lang="en-US" smtClean="0"/>
              <a:t>‹#›</a:t>
            </a:fld>
            <a:endParaRPr lang="en-US" dirty="0"/>
          </a:p>
        </p:txBody>
      </p:sp>
    </p:spTree>
    <p:extLst>
      <p:ext uri="{BB962C8B-B14F-4D97-AF65-F5344CB8AC3E}">
        <p14:creationId xmlns:p14="http://schemas.microsoft.com/office/powerpoint/2010/main" val="607551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C5CA98-35BC-4CC8-8515-546503B604BF}" type="slidenum">
              <a:rPr lang="en-US" smtClean="0"/>
              <a:t>3</a:t>
            </a:fld>
            <a:endParaRPr lang="en-US" dirty="0"/>
          </a:p>
        </p:txBody>
      </p:sp>
    </p:spTree>
    <p:extLst>
      <p:ext uri="{BB962C8B-B14F-4D97-AF65-F5344CB8AC3E}">
        <p14:creationId xmlns:p14="http://schemas.microsoft.com/office/powerpoint/2010/main" val="4517921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C5CA98-35BC-4CC8-8515-546503B604BF}" type="slidenum">
              <a:rPr lang="en-US" smtClean="0"/>
              <a:t>13</a:t>
            </a:fld>
            <a:endParaRPr lang="en-US" dirty="0"/>
          </a:p>
        </p:txBody>
      </p:sp>
    </p:spTree>
    <p:extLst>
      <p:ext uri="{BB962C8B-B14F-4D97-AF65-F5344CB8AC3E}">
        <p14:creationId xmlns:p14="http://schemas.microsoft.com/office/powerpoint/2010/main" val="382756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C5CA98-35BC-4CC8-8515-546503B604BF}" type="slidenum">
              <a:rPr lang="en-US" smtClean="0"/>
              <a:t>15</a:t>
            </a:fld>
            <a:endParaRPr lang="en-US" dirty="0"/>
          </a:p>
        </p:txBody>
      </p:sp>
    </p:spTree>
    <p:extLst>
      <p:ext uri="{BB962C8B-B14F-4D97-AF65-F5344CB8AC3E}">
        <p14:creationId xmlns:p14="http://schemas.microsoft.com/office/powerpoint/2010/main" val="2719230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C5CA98-35BC-4CC8-8515-546503B604BF}" type="slidenum">
              <a:rPr lang="en-US" smtClean="0"/>
              <a:t>16</a:t>
            </a:fld>
            <a:endParaRPr lang="en-US" dirty="0"/>
          </a:p>
        </p:txBody>
      </p:sp>
    </p:spTree>
    <p:extLst>
      <p:ext uri="{BB962C8B-B14F-4D97-AF65-F5344CB8AC3E}">
        <p14:creationId xmlns:p14="http://schemas.microsoft.com/office/powerpoint/2010/main" val="34894592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C5CA98-35BC-4CC8-8515-546503B604BF}" type="slidenum">
              <a:rPr lang="en-US" smtClean="0"/>
              <a:t>19</a:t>
            </a:fld>
            <a:endParaRPr lang="en-US" dirty="0"/>
          </a:p>
        </p:txBody>
      </p:sp>
    </p:spTree>
    <p:extLst>
      <p:ext uri="{BB962C8B-B14F-4D97-AF65-F5344CB8AC3E}">
        <p14:creationId xmlns:p14="http://schemas.microsoft.com/office/powerpoint/2010/main" val="3390814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C5CA98-35BC-4CC8-8515-546503B604BF}" type="slidenum">
              <a:rPr lang="en-US" smtClean="0"/>
              <a:t>20</a:t>
            </a:fld>
            <a:endParaRPr lang="en-US" dirty="0"/>
          </a:p>
        </p:txBody>
      </p:sp>
    </p:spTree>
    <p:extLst>
      <p:ext uri="{BB962C8B-B14F-4D97-AF65-F5344CB8AC3E}">
        <p14:creationId xmlns:p14="http://schemas.microsoft.com/office/powerpoint/2010/main" val="33566924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C5CA98-35BC-4CC8-8515-546503B604BF}" type="slidenum">
              <a:rPr lang="en-US" smtClean="0"/>
              <a:t>21</a:t>
            </a:fld>
            <a:endParaRPr lang="en-US" dirty="0"/>
          </a:p>
        </p:txBody>
      </p:sp>
    </p:spTree>
    <p:extLst>
      <p:ext uri="{BB962C8B-B14F-4D97-AF65-F5344CB8AC3E}">
        <p14:creationId xmlns:p14="http://schemas.microsoft.com/office/powerpoint/2010/main" val="215597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C5CA98-35BC-4CC8-8515-546503B604BF}" type="slidenum">
              <a:rPr lang="en-US" smtClean="0"/>
              <a:t>23</a:t>
            </a:fld>
            <a:endParaRPr lang="en-US" dirty="0"/>
          </a:p>
        </p:txBody>
      </p:sp>
    </p:spTree>
    <p:extLst>
      <p:ext uri="{BB962C8B-B14F-4D97-AF65-F5344CB8AC3E}">
        <p14:creationId xmlns:p14="http://schemas.microsoft.com/office/powerpoint/2010/main" val="20344215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C5CA98-35BC-4CC8-8515-546503B604BF}" type="slidenum">
              <a:rPr lang="en-US" smtClean="0"/>
              <a:t>24</a:t>
            </a:fld>
            <a:endParaRPr lang="en-US" dirty="0"/>
          </a:p>
        </p:txBody>
      </p:sp>
    </p:spTree>
    <p:extLst>
      <p:ext uri="{BB962C8B-B14F-4D97-AF65-F5344CB8AC3E}">
        <p14:creationId xmlns:p14="http://schemas.microsoft.com/office/powerpoint/2010/main" val="41092879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C5CA98-35BC-4CC8-8515-546503B604BF}" type="slidenum">
              <a:rPr lang="en-US" smtClean="0"/>
              <a:t>28</a:t>
            </a:fld>
            <a:endParaRPr lang="en-US" dirty="0"/>
          </a:p>
        </p:txBody>
      </p:sp>
    </p:spTree>
    <p:extLst>
      <p:ext uri="{BB962C8B-B14F-4D97-AF65-F5344CB8AC3E}">
        <p14:creationId xmlns:p14="http://schemas.microsoft.com/office/powerpoint/2010/main" val="26694140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C5CA98-35BC-4CC8-8515-546503B604BF}" type="slidenum">
              <a:rPr lang="en-US" smtClean="0"/>
              <a:t>29</a:t>
            </a:fld>
            <a:endParaRPr lang="en-US" dirty="0"/>
          </a:p>
        </p:txBody>
      </p:sp>
    </p:spTree>
    <p:extLst>
      <p:ext uri="{BB962C8B-B14F-4D97-AF65-F5344CB8AC3E}">
        <p14:creationId xmlns:p14="http://schemas.microsoft.com/office/powerpoint/2010/main" val="3357101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C5CA98-35BC-4CC8-8515-546503B604BF}" type="slidenum">
              <a:rPr lang="en-US" smtClean="0"/>
              <a:t>4</a:t>
            </a:fld>
            <a:endParaRPr lang="en-US" dirty="0"/>
          </a:p>
        </p:txBody>
      </p:sp>
    </p:spTree>
    <p:extLst>
      <p:ext uri="{BB962C8B-B14F-4D97-AF65-F5344CB8AC3E}">
        <p14:creationId xmlns:p14="http://schemas.microsoft.com/office/powerpoint/2010/main" val="3958732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C5CA98-35BC-4CC8-8515-546503B604BF}" type="slidenum">
              <a:rPr lang="en-US" smtClean="0"/>
              <a:t>5</a:t>
            </a:fld>
            <a:endParaRPr lang="en-US" dirty="0"/>
          </a:p>
        </p:txBody>
      </p:sp>
    </p:spTree>
    <p:extLst>
      <p:ext uri="{BB962C8B-B14F-4D97-AF65-F5344CB8AC3E}">
        <p14:creationId xmlns:p14="http://schemas.microsoft.com/office/powerpoint/2010/main" val="3901506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C5CA98-35BC-4CC8-8515-546503B604BF}" type="slidenum">
              <a:rPr lang="en-US" smtClean="0"/>
              <a:t>6</a:t>
            </a:fld>
            <a:endParaRPr lang="en-US" dirty="0"/>
          </a:p>
        </p:txBody>
      </p:sp>
    </p:spTree>
    <p:extLst>
      <p:ext uri="{BB962C8B-B14F-4D97-AF65-F5344CB8AC3E}">
        <p14:creationId xmlns:p14="http://schemas.microsoft.com/office/powerpoint/2010/main" val="11070057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C5CA98-35BC-4CC8-8515-546503B604BF}" type="slidenum">
              <a:rPr lang="en-US" smtClean="0"/>
              <a:t>7</a:t>
            </a:fld>
            <a:endParaRPr lang="en-US" dirty="0"/>
          </a:p>
        </p:txBody>
      </p:sp>
    </p:spTree>
    <p:extLst>
      <p:ext uri="{BB962C8B-B14F-4D97-AF65-F5344CB8AC3E}">
        <p14:creationId xmlns:p14="http://schemas.microsoft.com/office/powerpoint/2010/main" val="2811849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C5CA98-35BC-4CC8-8515-546503B604BF}" type="slidenum">
              <a:rPr lang="en-US" smtClean="0"/>
              <a:t>8</a:t>
            </a:fld>
            <a:endParaRPr lang="en-US" dirty="0"/>
          </a:p>
        </p:txBody>
      </p:sp>
    </p:spTree>
    <p:extLst>
      <p:ext uri="{BB962C8B-B14F-4D97-AF65-F5344CB8AC3E}">
        <p14:creationId xmlns:p14="http://schemas.microsoft.com/office/powerpoint/2010/main" val="603967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C5CA98-35BC-4CC8-8515-546503B604BF}" type="slidenum">
              <a:rPr lang="en-US" smtClean="0"/>
              <a:t>9</a:t>
            </a:fld>
            <a:endParaRPr lang="en-US" dirty="0"/>
          </a:p>
        </p:txBody>
      </p:sp>
    </p:spTree>
    <p:extLst>
      <p:ext uri="{BB962C8B-B14F-4D97-AF65-F5344CB8AC3E}">
        <p14:creationId xmlns:p14="http://schemas.microsoft.com/office/powerpoint/2010/main" val="10948140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C5CA98-35BC-4CC8-8515-546503B604BF}" type="slidenum">
              <a:rPr lang="en-US" smtClean="0"/>
              <a:t>11</a:t>
            </a:fld>
            <a:endParaRPr lang="en-US" dirty="0"/>
          </a:p>
        </p:txBody>
      </p:sp>
    </p:spTree>
    <p:extLst>
      <p:ext uri="{BB962C8B-B14F-4D97-AF65-F5344CB8AC3E}">
        <p14:creationId xmlns:p14="http://schemas.microsoft.com/office/powerpoint/2010/main" val="3268671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C5CA98-35BC-4CC8-8515-546503B604BF}" type="slidenum">
              <a:rPr lang="en-US" smtClean="0"/>
              <a:t>12</a:t>
            </a:fld>
            <a:endParaRPr lang="en-US" dirty="0"/>
          </a:p>
        </p:txBody>
      </p:sp>
    </p:spTree>
    <p:extLst>
      <p:ext uri="{BB962C8B-B14F-4D97-AF65-F5344CB8AC3E}">
        <p14:creationId xmlns:p14="http://schemas.microsoft.com/office/powerpoint/2010/main" val="161270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B6D945F-7A62-4FFF-B7D5-EDD519171084}" type="datetime1">
              <a:rPr lang="en-US" smtClean="0"/>
              <a:t>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371360-A4B2-4FED-AF47-D5D5BAF467BE}" type="slidenum">
              <a:rPr lang="en-US" smtClean="0"/>
              <a:t>‹#›</a:t>
            </a:fld>
            <a:endParaRPr lang="en-US" dirty="0"/>
          </a:p>
        </p:txBody>
      </p:sp>
    </p:spTree>
    <p:extLst>
      <p:ext uri="{BB962C8B-B14F-4D97-AF65-F5344CB8AC3E}">
        <p14:creationId xmlns:p14="http://schemas.microsoft.com/office/powerpoint/2010/main" val="2631564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B54BBC-497D-431B-A302-2B46BB2D9C40}" type="datetime1">
              <a:rPr lang="en-US" smtClean="0"/>
              <a:t>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371360-A4B2-4FED-AF47-D5D5BAF467BE}" type="slidenum">
              <a:rPr lang="en-US" smtClean="0"/>
              <a:t>‹#›</a:t>
            </a:fld>
            <a:endParaRPr lang="en-US" dirty="0"/>
          </a:p>
        </p:txBody>
      </p:sp>
    </p:spTree>
    <p:extLst>
      <p:ext uri="{BB962C8B-B14F-4D97-AF65-F5344CB8AC3E}">
        <p14:creationId xmlns:p14="http://schemas.microsoft.com/office/powerpoint/2010/main" val="1651630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98916E-FD2A-4EAF-9D15-05C2D6AEDD34}" type="datetime1">
              <a:rPr lang="en-US" smtClean="0"/>
              <a:t>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371360-A4B2-4FED-AF47-D5D5BAF467BE}" type="slidenum">
              <a:rPr lang="en-US" smtClean="0"/>
              <a:t>‹#›</a:t>
            </a:fld>
            <a:endParaRPr lang="en-US" dirty="0"/>
          </a:p>
        </p:txBody>
      </p:sp>
    </p:spTree>
    <p:extLst>
      <p:ext uri="{BB962C8B-B14F-4D97-AF65-F5344CB8AC3E}">
        <p14:creationId xmlns:p14="http://schemas.microsoft.com/office/powerpoint/2010/main" val="740715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lvl1pPr>
              <a:defRPr>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457200" y="1600201"/>
            <a:ext cx="8229600" cy="42672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371360-A4B2-4FED-AF47-D5D5BAF467BE}" type="slidenum">
              <a:rPr lang="en-US" smtClean="0"/>
              <a:t>‹#›</a:t>
            </a:fld>
            <a:endParaRPr lang="en-US" dirty="0"/>
          </a:p>
        </p:txBody>
      </p:sp>
      <p:sp>
        <p:nvSpPr>
          <p:cNvPr id="4" name="TextBox 3"/>
          <p:cNvSpPr txBox="1"/>
          <p:nvPr userDrawn="1"/>
        </p:nvSpPr>
        <p:spPr>
          <a:xfrm>
            <a:off x="152400" y="6356350"/>
            <a:ext cx="1693797" cy="369332"/>
          </a:xfrm>
          <a:prstGeom prst="rect">
            <a:avLst/>
          </a:prstGeom>
          <a:noFill/>
        </p:spPr>
        <p:txBody>
          <a:bodyPr wrap="none" rtlCol="0">
            <a:spAutoFit/>
          </a:bodyPr>
          <a:lstStyle/>
          <a:p>
            <a:r>
              <a:rPr lang="en-US" dirty="0"/>
              <a:t>{your logo here}</a:t>
            </a:r>
          </a:p>
        </p:txBody>
      </p:sp>
    </p:spTree>
    <p:extLst>
      <p:ext uri="{BB962C8B-B14F-4D97-AF65-F5344CB8AC3E}">
        <p14:creationId xmlns:p14="http://schemas.microsoft.com/office/powerpoint/2010/main" val="1256287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916973-7D8C-4841-96A4-E0E1FD078927}" type="datetime1">
              <a:rPr lang="en-US" smtClean="0"/>
              <a:t>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371360-A4B2-4FED-AF47-D5D5BAF467BE}" type="slidenum">
              <a:rPr lang="en-US" smtClean="0"/>
              <a:t>‹#›</a:t>
            </a:fld>
            <a:endParaRPr lang="en-US" dirty="0"/>
          </a:p>
        </p:txBody>
      </p:sp>
    </p:spTree>
    <p:extLst>
      <p:ext uri="{BB962C8B-B14F-4D97-AF65-F5344CB8AC3E}">
        <p14:creationId xmlns:p14="http://schemas.microsoft.com/office/powerpoint/2010/main" val="338498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D310437-41E3-46D5-B07A-1677B9022EBC}" type="datetime1">
              <a:rPr lang="en-US" smtClean="0"/>
              <a:t>2/4/22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371360-A4B2-4FED-AF47-D5D5BAF467BE}" type="slidenum">
              <a:rPr lang="en-US" smtClean="0"/>
              <a:t>‹#›</a:t>
            </a:fld>
            <a:endParaRPr lang="en-US" dirty="0"/>
          </a:p>
        </p:txBody>
      </p:sp>
    </p:spTree>
    <p:extLst>
      <p:ext uri="{BB962C8B-B14F-4D97-AF65-F5344CB8AC3E}">
        <p14:creationId xmlns:p14="http://schemas.microsoft.com/office/powerpoint/2010/main" val="1174508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075AAF8-211A-4934-BDF3-14B8CD5DC097}" type="datetime1">
              <a:rPr lang="en-US" smtClean="0"/>
              <a:t>2/4/22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6371360-A4B2-4FED-AF47-D5D5BAF467BE}" type="slidenum">
              <a:rPr lang="en-US" smtClean="0"/>
              <a:t>‹#›</a:t>
            </a:fld>
            <a:endParaRPr lang="en-US" dirty="0"/>
          </a:p>
        </p:txBody>
      </p:sp>
    </p:spTree>
    <p:extLst>
      <p:ext uri="{BB962C8B-B14F-4D97-AF65-F5344CB8AC3E}">
        <p14:creationId xmlns:p14="http://schemas.microsoft.com/office/powerpoint/2010/main" val="1961553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4800CE9-0F6F-4DE0-90F8-0AACB3179442}" type="datetime1">
              <a:rPr lang="en-US" smtClean="0"/>
              <a:t>2/4/22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6371360-A4B2-4FED-AF47-D5D5BAF467BE}" type="slidenum">
              <a:rPr lang="en-US" smtClean="0"/>
              <a:t>‹#›</a:t>
            </a:fld>
            <a:endParaRPr lang="en-US" dirty="0"/>
          </a:p>
        </p:txBody>
      </p:sp>
    </p:spTree>
    <p:extLst>
      <p:ext uri="{BB962C8B-B14F-4D97-AF65-F5344CB8AC3E}">
        <p14:creationId xmlns:p14="http://schemas.microsoft.com/office/powerpoint/2010/main" val="3886945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EEC432-CF34-4E14-B726-8F4CC0E03BC9}" type="datetime1">
              <a:rPr lang="en-US" smtClean="0"/>
              <a:t>2/4/22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6371360-A4B2-4FED-AF47-D5D5BAF467BE}" type="slidenum">
              <a:rPr lang="en-US" smtClean="0"/>
              <a:t>‹#›</a:t>
            </a:fld>
            <a:endParaRPr lang="en-US" dirty="0"/>
          </a:p>
        </p:txBody>
      </p:sp>
    </p:spTree>
    <p:extLst>
      <p:ext uri="{BB962C8B-B14F-4D97-AF65-F5344CB8AC3E}">
        <p14:creationId xmlns:p14="http://schemas.microsoft.com/office/powerpoint/2010/main" val="903164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62430D-5B8F-4DEB-9C54-4AA09C9A29BE}" type="datetime1">
              <a:rPr lang="en-US" smtClean="0"/>
              <a:t>2/4/22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371360-A4B2-4FED-AF47-D5D5BAF467BE}" type="slidenum">
              <a:rPr lang="en-US" smtClean="0"/>
              <a:t>‹#›</a:t>
            </a:fld>
            <a:endParaRPr lang="en-US" dirty="0"/>
          </a:p>
        </p:txBody>
      </p:sp>
    </p:spTree>
    <p:extLst>
      <p:ext uri="{BB962C8B-B14F-4D97-AF65-F5344CB8AC3E}">
        <p14:creationId xmlns:p14="http://schemas.microsoft.com/office/powerpoint/2010/main" val="810021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C04CCE-5935-445F-B17D-5ABBA4283F66}" type="datetime1">
              <a:rPr lang="en-US" smtClean="0"/>
              <a:t>2/4/22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371360-A4B2-4FED-AF47-D5D5BAF467BE}" type="slidenum">
              <a:rPr lang="en-US" smtClean="0"/>
              <a:t>‹#›</a:t>
            </a:fld>
            <a:endParaRPr lang="en-US" dirty="0"/>
          </a:p>
        </p:txBody>
      </p:sp>
    </p:spTree>
    <p:extLst>
      <p:ext uri="{BB962C8B-B14F-4D97-AF65-F5344CB8AC3E}">
        <p14:creationId xmlns:p14="http://schemas.microsoft.com/office/powerpoint/2010/main" val="2811455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 y="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E92C8B-6E4C-480F-871F-0C7498027695}" type="datetime1">
              <a:rPr lang="en-US" smtClean="0"/>
              <a:t>2/4/22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56371360-A4B2-4FED-AF47-D5D5BAF467BE}" type="slidenum">
              <a:rPr lang="en-US" smtClean="0"/>
              <a:pPr/>
              <a:t>‹#›</a:t>
            </a:fld>
            <a:endParaRPr lang="en-US" dirty="0"/>
          </a:p>
        </p:txBody>
      </p:sp>
      <p:cxnSp>
        <p:nvCxnSpPr>
          <p:cNvPr id="10" name="Straight Connector 9"/>
          <p:cNvCxnSpPr/>
          <p:nvPr/>
        </p:nvCxnSpPr>
        <p:spPr>
          <a:xfrm flipH="1" flipV="1">
            <a:off x="286871" y="5943600"/>
            <a:ext cx="8570259" cy="0"/>
          </a:xfrm>
          <a:prstGeom prst="line">
            <a:avLst/>
          </a:prstGeom>
          <a:ln w="22225"/>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286871" y="838200"/>
            <a:ext cx="857025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8382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Excel_Worksheet.xlsx"/></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a:t>Preparing the Pitch Deck</a:t>
            </a:r>
          </a:p>
        </p:txBody>
      </p:sp>
      <p:sp>
        <p:nvSpPr>
          <p:cNvPr id="3" name="Content Placeholder 2"/>
          <p:cNvSpPr>
            <a:spLocks noGrp="1"/>
          </p:cNvSpPr>
          <p:nvPr>
            <p:ph idx="1"/>
          </p:nvPr>
        </p:nvSpPr>
        <p:spPr>
          <a:xfrm>
            <a:off x="228600" y="914400"/>
            <a:ext cx="8915400" cy="5105400"/>
          </a:xfrm>
        </p:spPr>
        <p:txBody>
          <a:bodyPr>
            <a:noAutofit/>
          </a:bodyPr>
          <a:lstStyle/>
          <a:p>
            <a:pPr marL="228600" lvl="1" indent="-228600">
              <a:spcBef>
                <a:spcPts val="0"/>
              </a:spcBef>
              <a:spcAft>
                <a:spcPts val="300"/>
              </a:spcAft>
              <a:buFont typeface="Arial" pitchFamily="34" charset="0"/>
              <a:buChar char="•"/>
            </a:pPr>
            <a:r>
              <a:rPr lang="en-US" sz="1800" dirty="0"/>
              <a:t>There are no correct # of slides, only key pieces that need to be covered</a:t>
            </a:r>
          </a:p>
          <a:p>
            <a:pPr marL="628650" lvl="2">
              <a:spcBef>
                <a:spcPts val="0"/>
              </a:spcBef>
              <a:spcAft>
                <a:spcPts val="300"/>
              </a:spcAft>
            </a:pPr>
            <a:r>
              <a:rPr lang="en-US" sz="1400" dirty="0"/>
              <a:t>Don’t be afraid of leaving things out of pitch, especially for short pitches, all other slides are back-up</a:t>
            </a:r>
          </a:p>
          <a:p>
            <a:pPr marL="228600" indent="-228600">
              <a:spcBef>
                <a:spcPts val="0"/>
              </a:spcBef>
              <a:spcAft>
                <a:spcPts val="300"/>
              </a:spcAft>
            </a:pPr>
            <a:r>
              <a:rPr lang="en-US" sz="1800" dirty="0"/>
              <a:t>Follow their pitch rules- for ex. no more than X people, slides, minutes</a:t>
            </a:r>
          </a:p>
          <a:p>
            <a:pPr marL="228600" indent="-228600">
              <a:spcBef>
                <a:spcPts val="0"/>
              </a:spcBef>
              <a:spcAft>
                <a:spcPts val="300"/>
              </a:spcAft>
            </a:pPr>
            <a:r>
              <a:rPr lang="en-US" sz="1800" dirty="0"/>
              <a:t>Use images (big) more than words, and very </a:t>
            </a:r>
            <a:r>
              <a:rPr lang="en-US" sz="1800" b="1" dirty="0"/>
              <a:t>simple</a:t>
            </a:r>
            <a:r>
              <a:rPr lang="en-US" sz="1800" dirty="0"/>
              <a:t> graphics and diagrams</a:t>
            </a:r>
          </a:p>
          <a:p>
            <a:pPr marL="228600" indent="-228600">
              <a:spcBef>
                <a:spcPts val="0"/>
              </a:spcBef>
              <a:spcAft>
                <a:spcPts val="300"/>
              </a:spcAft>
            </a:pPr>
            <a:r>
              <a:rPr lang="en-US" sz="1800" dirty="0"/>
              <a:t>Keep slides clean, no clutter: ~2-5 bullets with each ~5-10 words/bullet </a:t>
            </a:r>
          </a:p>
          <a:p>
            <a:pPr marL="228600" indent="-228600">
              <a:spcBef>
                <a:spcPts val="0"/>
              </a:spcBef>
              <a:spcAft>
                <a:spcPts val="300"/>
              </a:spcAft>
            </a:pPr>
            <a:r>
              <a:rPr lang="en-US" sz="1800" dirty="0"/>
              <a:t>Show, Don’t Tell: Don’t be cocky, show AMAZING results!  </a:t>
            </a:r>
          </a:p>
          <a:p>
            <a:pPr marL="228600" indent="-228600">
              <a:spcBef>
                <a:spcPts val="0"/>
              </a:spcBef>
              <a:spcAft>
                <a:spcPts val="300"/>
              </a:spcAft>
            </a:pPr>
            <a:r>
              <a:rPr lang="en-US" sz="1800" dirty="0"/>
              <a:t>Key Takeaways: Concisely summarize main points at the top or bottom of slides</a:t>
            </a:r>
          </a:p>
          <a:p>
            <a:pPr marL="628650" lvl="1" indent="-228600">
              <a:spcBef>
                <a:spcPts val="0"/>
              </a:spcBef>
              <a:spcAft>
                <a:spcPts val="600"/>
              </a:spcAft>
            </a:pPr>
            <a:r>
              <a:rPr lang="en-US" sz="1400" dirty="0"/>
              <a:t>Show real validators to prove your points, supported by strong emotional validators</a:t>
            </a:r>
          </a:p>
          <a:p>
            <a:pPr marL="628650" lvl="1" indent="-228600">
              <a:spcBef>
                <a:spcPts val="0"/>
              </a:spcBef>
              <a:spcAft>
                <a:spcPts val="600"/>
              </a:spcAft>
            </a:pPr>
            <a:r>
              <a:rPr lang="en-US" sz="1400" dirty="0"/>
              <a:t>The Right Opportunity: Clearly convey a Big Market + Big Problem + The Right Solution</a:t>
            </a:r>
          </a:p>
          <a:p>
            <a:pPr marL="628650" lvl="1" indent="-228600">
              <a:spcBef>
                <a:spcPts val="0"/>
              </a:spcBef>
              <a:spcAft>
                <a:spcPts val="600"/>
              </a:spcAft>
            </a:pPr>
            <a:r>
              <a:rPr lang="en-US" sz="1400" dirty="0"/>
              <a:t>The Right Team: Qualities - Integrity, Credibility, Passion, Experienced, Knowledgeable, Skilled, Leadership, Confidence, Commitment, Visionary, Realist, Coachable, Doers</a:t>
            </a:r>
            <a:endParaRPr lang="en-US" sz="1800" dirty="0"/>
          </a:p>
          <a:p>
            <a:pPr marL="228600" indent="-228600">
              <a:spcBef>
                <a:spcPts val="0"/>
              </a:spcBef>
              <a:spcAft>
                <a:spcPts val="300"/>
              </a:spcAft>
            </a:pPr>
            <a:r>
              <a:rPr lang="en-US" sz="1800" dirty="0"/>
              <a:t>Consistent Formatting: Caps  vs. lowercase, colors, font type &amp; size, spacing, etc.</a:t>
            </a:r>
          </a:p>
          <a:p>
            <a:pPr marL="228600" indent="-228600">
              <a:spcBef>
                <a:spcPts val="0"/>
              </a:spcBef>
              <a:spcAft>
                <a:spcPts val="300"/>
              </a:spcAft>
            </a:pPr>
            <a:r>
              <a:rPr lang="en-US" sz="1800" dirty="0"/>
              <a:t>Font Type: Arial (Easy to read)/ Font Size: Only use size 20 or larger </a:t>
            </a:r>
          </a:p>
          <a:p>
            <a:pPr marL="228600" indent="-228600">
              <a:spcBef>
                <a:spcPts val="0"/>
              </a:spcBef>
              <a:spcAft>
                <a:spcPts val="300"/>
              </a:spcAft>
            </a:pPr>
            <a:r>
              <a:rPr lang="en-US" sz="1800" dirty="0"/>
              <a:t>Don’t use dashes “-” as bullets, they look negative, use other styled bullets</a:t>
            </a:r>
          </a:p>
          <a:p>
            <a:pPr marL="228600" indent="-228600">
              <a:spcBef>
                <a:spcPts val="0"/>
              </a:spcBef>
              <a:spcAft>
                <a:spcPts val="300"/>
              </a:spcAft>
            </a:pPr>
            <a:r>
              <a:rPr lang="en-US" sz="1800" dirty="0"/>
              <a:t>Add page numbers (Bottom right of page)</a:t>
            </a:r>
          </a:p>
          <a:p>
            <a:pPr marL="228600" indent="-228600">
              <a:spcBef>
                <a:spcPts val="0"/>
              </a:spcBef>
              <a:spcAft>
                <a:spcPts val="300"/>
              </a:spcAft>
            </a:pPr>
            <a:r>
              <a:rPr lang="en-US" sz="1800" dirty="0"/>
              <a:t>Dark backgrounds with light text colors project well (some print options allow for the white background for printing.)</a:t>
            </a:r>
          </a:p>
        </p:txBody>
      </p:sp>
      <p:sp>
        <p:nvSpPr>
          <p:cNvPr id="4" name="Slide Number Placeholder 3"/>
          <p:cNvSpPr>
            <a:spLocks noGrp="1"/>
          </p:cNvSpPr>
          <p:nvPr>
            <p:ph type="sldNum" sz="quarter" idx="12"/>
          </p:nvPr>
        </p:nvSpPr>
        <p:spPr/>
        <p:txBody>
          <a:bodyPr/>
          <a:lstStyle/>
          <a:p>
            <a:fld id="{56371360-A4B2-4FED-AF47-D5D5BAF467BE}" type="slidenum">
              <a:rPr lang="en-US" smtClean="0"/>
              <a:t>1</a:t>
            </a:fld>
            <a:endParaRPr lang="en-US" dirty="0"/>
          </a:p>
        </p:txBody>
      </p:sp>
    </p:spTree>
    <p:extLst>
      <p:ext uri="{BB962C8B-B14F-4D97-AF65-F5344CB8AC3E}">
        <p14:creationId xmlns:p14="http://schemas.microsoft.com/office/powerpoint/2010/main" val="775064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Market Landscape (Example 2)</a:t>
            </a:r>
          </a:p>
        </p:txBody>
      </p:sp>
      <p:sp>
        <p:nvSpPr>
          <p:cNvPr id="4" name="Slide Number Placeholder 3"/>
          <p:cNvSpPr>
            <a:spLocks noGrp="1"/>
          </p:cNvSpPr>
          <p:nvPr>
            <p:ph type="sldNum" sz="quarter" idx="12"/>
          </p:nvPr>
        </p:nvSpPr>
        <p:spPr/>
        <p:txBody>
          <a:bodyPr/>
          <a:lstStyle/>
          <a:p>
            <a:fld id="{56371360-A4B2-4FED-AF47-D5D5BAF467BE}" type="slidenum">
              <a:rPr lang="en-US" smtClean="0"/>
              <a:t>10</a:t>
            </a:fld>
            <a:endParaRPr lang="en-US" dirty="0"/>
          </a:p>
        </p:txBody>
      </p:sp>
      <p:cxnSp>
        <p:nvCxnSpPr>
          <p:cNvPr id="6" name="Straight Connector 5"/>
          <p:cNvCxnSpPr/>
          <p:nvPr/>
        </p:nvCxnSpPr>
        <p:spPr>
          <a:xfrm>
            <a:off x="838200" y="1295400"/>
            <a:ext cx="0" cy="3200400"/>
          </a:xfrm>
          <a:prstGeom prst="line">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838200" y="4495800"/>
            <a:ext cx="3200400" cy="0"/>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781800" y="1295400"/>
            <a:ext cx="0" cy="3200400"/>
          </a:xfrm>
          <a:prstGeom prst="line">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181600" y="2971800"/>
            <a:ext cx="3200400" cy="0"/>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rot="16200000">
            <a:off x="-1066801" y="2590800"/>
            <a:ext cx="32004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Quality</a:t>
            </a:r>
          </a:p>
        </p:txBody>
      </p:sp>
      <p:sp>
        <p:nvSpPr>
          <p:cNvPr id="14" name="Rectangle 13"/>
          <p:cNvSpPr/>
          <p:nvPr/>
        </p:nvSpPr>
        <p:spPr>
          <a:xfrm>
            <a:off x="838200" y="4537710"/>
            <a:ext cx="3200400"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Economical</a:t>
            </a:r>
          </a:p>
        </p:txBody>
      </p:sp>
      <p:sp>
        <p:nvSpPr>
          <p:cNvPr id="15" name="Oval 14"/>
          <p:cNvSpPr/>
          <p:nvPr/>
        </p:nvSpPr>
        <p:spPr>
          <a:xfrm>
            <a:off x="2971800" y="1600200"/>
            <a:ext cx="914400" cy="609600"/>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Your Logo</a:t>
            </a:r>
          </a:p>
        </p:txBody>
      </p:sp>
      <p:sp>
        <p:nvSpPr>
          <p:cNvPr id="16" name="Oval 15"/>
          <p:cNvSpPr/>
          <p:nvPr/>
        </p:nvSpPr>
        <p:spPr>
          <a:xfrm>
            <a:off x="990600" y="1600200"/>
            <a:ext cx="9144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 A</a:t>
            </a:r>
          </a:p>
        </p:txBody>
      </p:sp>
      <p:sp>
        <p:nvSpPr>
          <p:cNvPr id="17" name="Oval 16"/>
          <p:cNvSpPr/>
          <p:nvPr/>
        </p:nvSpPr>
        <p:spPr>
          <a:xfrm>
            <a:off x="990600" y="3733800"/>
            <a:ext cx="9144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 B</a:t>
            </a:r>
          </a:p>
        </p:txBody>
      </p:sp>
      <p:sp>
        <p:nvSpPr>
          <p:cNvPr id="18" name="Oval 17"/>
          <p:cNvSpPr/>
          <p:nvPr/>
        </p:nvSpPr>
        <p:spPr>
          <a:xfrm>
            <a:off x="2971800" y="3733800"/>
            <a:ext cx="9144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 C</a:t>
            </a:r>
          </a:p>
        </p:txBody>
      </p:sp>
      <p:sp>
        <p:nvSpPr>
          <p:cNvPr id="19" name="Oval 18"/>
          <p:cNvSpPr/>
          <p:nvPr/>
        </p:nvSpPr>
        <p:spPr>
          <a:xfrm>
            <a:off x="2057400" y="2667000"/>
            <a:ext cx="9144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 D</a:t>
            </a:r>
          </a:p>
        </p:txBody>
      </p:sp>
      <p:sp>
        <p:nvSpPr>
          <p:cNvPr id="21" name="Rectangle 20"/>
          <p:cNvSpPr/>
          <p:nvPr/>
        </p:nvSpPr>
        <p:spPr>
          <a:xfrm rot="16200000">
            <a:off x="3276599" y="2590801"/>
            <a:ext cx="32004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Quality</a:t>
            </a:r>
          </a:p>
        </p:txBody>
      </p:sp>
      <p:sp>
        <p:nvSpPr>
          <p:cNvPr id="22" name="Rectangle 21"/>
          <p:cNvSpPr/>
          <p:nvPr/>
        </p:nvSpPr>
        <p:spPr>
          <a:xfrm>
            <a:off x="5181600" y="4690111"/>
            <a:ext cx="3200400"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Economical</a:t>
            </a:r>
          </a:p>
        </p:txBody>
      </p:sp>
      <p:sp>
        <p:nvSpPr>
          <p:cNvPr id="23" name="Rectangle 22"/>
          <p:cNvSpPr/>
          <p:nvPr/>
        </p:nvSpPr>
        <p:spPr>
          <a:xfrm rot="16200000">
            <a:off x="3657600" y="1828801"/>
            <a:ext cx="32004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High</a:t>
            </a:r>
          </a:p>
        </p:txBody>
      </p:sp>
      <p:sp>
        <p:nvSpPr>
          <p:cNvPr id="24" name="Rectangle 23"/>
          <p:cNvSpPr/>
          <p:nvPr/>
        </p:nvSpPr>
        <p:spPr>
          <a:xfrm rot="16200000">
            <a:off x="3657600" y="3505200"/>
            <a:ext cx="32004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Low</a:t>
            </a:r>
          </a:p>
        </p:txBody>
      </p:sp>
      <p:sp>
        <p:nvSpPr>
          <p:cNvPr id="25" name="Rectangle 24"/>
          <p:cNvSpPr/>
          <p:nvPr/>
        </p:nvSpPr>
        <p:spPr>
          <a:xfrm>
            <a:off x="4495800" y="4343400"/>
            <a:ext cx="3200400"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Expensive</a:t>
            </a:r>
          </a:p>
        </p:txBody>
      </p:sp>
      <p:sp>
        <p:nvSpPr>
          <p:cNvPr id="26" name="Rectangle 25"/>
          <p:cNvSpPr/>
          <p:nvPr/>
        </p:nvSpPr>
        <p:spPr>
          <a:xfrm>
            <a:off x="6019800" y="4343400"/>
            <a:ext cx="3200400"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Discounted</a:t>
            </a:r>
          </a:p>
        </p:txBody>
      </p:sp>
      <p:sp>
        <p:nvSpPr>
          <p:cNvPr id="27" name="Oval 26"/>
          <p:cNvSpPr/>
          <p:nvPr/>
        </p:nvSpPr>
        <p:spPr>
          <a:xfrm>
            <a:off x="7162800" y="1828800"/>
            <a:ext cx="914400" cy="609600"/>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Your Logo</a:t>
            </a:r>
          </a:p>
        </p:txBody>
      </p:sp>
      <p:sp>
        <p:nvSpPr>
          <p:cNvPr id="28" name="Oval 27"/>
          <p:cNvSpPr/>
          <p:nvPr/>
        </p:nvSpPr>
        <p:spPr>
          <a:xfrm>
            <a:off x="5486400" y="1828800"/>
            <a:ext cx="9144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 A</a:t>
            </a:r>
          </a:p>
        </p:txBody>
      </p:sp>
      <p:sp>
        <p:nvSpPr>
          <p:cNvPr id="29" name="Oval 28"/>
          <p:cNvSpPr/>
          <p:nvPr/>
        </p:nvSpPr>
        <p:spPr>
          <a:xfrm>
            <a:off x="5486400" y="3505200"/>
            <a:ext cx="9144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 B</a:t>
            </a:r>
          </a:p>
        </p:txBody>
      </p:sp>
      <p:sp>
        <p:nvSpPr>
          <p:cNvPr id="30" name="Oval 29"/>
          <p:cNvSpPr/>
          <p:nvPr/>
        </p:nvSpPr>
        <p:spPr>
          <a:xfrm>
            <a:off x="7239000" y="3505200"/>
            <a:ext cx="9144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 C</a:t>
            </a:r>
          </a:p>
        </p:txBody>
      </p:sp>
      <p:sp>
        <p:nvSpPr>
          <p:cNvPr id="31" name="Oval 30"/>
          <p:cNvSpPr/>
          <p:nvPr/>
        </p:nvSpPr>
        <p:spPr>
          <a:xfrm>
            <a:off x="6324600" y="2667000"/>
            <a:ext cx="9144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 D</a:t>
            </a:r>
          </a:p>
        </p:txBody>
      </p:sp>
    </p:spTree>
    <p:extLst>
      <p:ext uri="{BB962C8B-B14F-4D97-AF65-F5344CB8AC3E}">
        <p14:creationId xmlns:p14="http://schemas.microsoft.com/office/powerpoint/2010/main" val="1307581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Competitive Advantages</a:t>
            </a:r>
          </a:p>
        </p:txBody>
      </p:sp>
      <p:sp>
        <p:nvSpPr>
          <p:cNvPr id="3" name="Content Placeholder 2"/>
          <p:cNvSpPr>
            <a:spLocks noGrp="1"/>
          </p:cNvSpPr>
          <p:nvPr>
            <p:ph idx="1"/>
          </p:nvPr>
        </p:nvSpPr>
        <p:spPr>
          <a:xfrm>
            <a:off x="457200" y="914400"/>
            <a:ext cx="8839200" cy="5029200"/>
          </a:xfrm>
        </p:spPr>
        <p:txBody>
          <a:bodyPr>
            <a:normAutofit/>
          </a:bodyPr>
          <a:lstStyle/>
          <a:p>
            <a:pPr marL="228600" indent="-228600">
              <a:spcBef>
                <a:spcPts val="0"/>
              </a:spcBef>
              <a:spcAft>
                <a:spcPts val="1200"/>
              </a:spcAft>
            </a:pPr>
            <a:r>
              <a:rPr lang="en-US" sz="2400" dirty="0"/>
              <a:t>Current Competitive Advantages?</a:t>
            </a:r>
          </a:p>
          <a:p>
            <a:pPr marL="228600" indent="-228600">
              <a:spcBef>
                <a:spcPts val="0"/>
              </a:spcBef>
              <a:spcAft>
                <a:spcPts val="1200"/>
              </a:spcAft>
            </a:pPr>
            <a:r>
              <a:rPr lang="en-US" sz="2400" dirty="0"/>
              <a:t>Sustainable Competitive Advantages?</a:t>
            </a:r>
          </a:p>
          <a:p>
            <a:pPr marL="228600" indent="-228600">
              <a:spcBef>
                <a:spcPts val="0"/>
              </a:spcBef>
              <a:spcAft>
                <a:spcPts val="1200"/>
              </a:spcAft>
            </a:pPr>
            <a:r>
              <a:rPr lang="en-US" sz="2400" dirty="0"/>
              <a:t>Unfair Competitive Advantages?</a:t>
            </a:r>
          </a:p>
          <a:p>
            <a:pPr marL="228600" indent="-228600">
              <a:spcBef>
                <a:spcPts val="0"/>
              </a:spcBef>
              <a:spcAft>
                <a:spcPts val="1200"/>
              </a:spcAft>
            </a:pPr>
            <a:r>
              <a:rPr lang="en-US" sz="2400" dirty="0"/>
              <a:t>Patents? (Status, International?)</a:t>
            </a:r>
          </a:p>
          <a:p>
            <a:pPr marL="228600" indent="-228600">
              <a:spcBef>
                <a:spcPts val="0"/>
              </a:spcBef>
              <a:spcAft>
                <a:spcPts val="1200"/>
              </a:spcAft>
            </a:pPr>
            <a:r>
              <a:rPr lang="en-US" sz="2400" dirty="0"/>
              <a:t>Key Relationships / Partnerships? </a:t>
            </a:r>
          </a:p>
          <a:p>
            <a:pPr marL="228600" indent="-228600">
              <a:spcBef>
                <a:spcPts val="0"/>
              </a:spcBef>
              <a:spcAft>
                <a:spcPts val="600"/>
              </a:spcAft>
            </a:pPr>
            <a:r>
              <a:rPr lang="en-US" sz="2400" dirty="0"/>
              <a:t>Barriers to Entry for New Players? </a:t>
            </a:r>
          </a:p>
          <a:p>
            <a:pPr marL="457200" lvl="1" indent="-228600">
              <a:spcBef>
                <a:spcPts val="0"/>
              </a:spcBef>
              <a:spcAft>
                <a:spcPts val="1200"/>
              </a:spcAft>
              <a:buFont typeface="Arial" pitchFamily="34" charset="0"/>
              <a:buChar char="•"/>
              <a:tabLst>
                <a:tab pos="457200" algn="l"/>
              </a:tabLst>
            </a:pPr>
            <a:r>
              <a:rPr lang="en-US" sz="2000" dirty="0"/>
              <a:t>Money, Time, Expertise, Relationships, Patents</a:t>
            </a:r>
          </a:p>
          <a:p>
            <a:pPr marL="228600" indent="-228600">
              <a:spcBef>
                <a:spcPts val="0"/>
              </a:spcBef>
              <a:spcAft>
                <a:spcPts val="600"/>
              </a:spcAft>
            </a:pPr>
            <a:r>
              <a:rPr lang="en-US" sz="2400" dirty="0"/>
              <a:t>Competitor’s Competitive Advantages / Weaknesses?</a:t>
            </a:r>
          </a:p>
        </p:txBody>
      </p:sp>
      <p:sp>
        <p:nvSpPr>
          <p:cNvPr id="4" name="Slide Number Placeholder 3"/>
          <p:cNvSpPr>
            <a:spLocks noGrp="1"/>
          </p:cNvSpPr>
          <p:nvPr>
            <p:ph type="sldNum" sz="quarter" idx="12"/>
          </p:nvPr>
        </p:nvSpPr>
        <p:spPr/>
        <p:txBody>
          <a:bodyPr/>
          <a:lstStyle/>
          <a:p>
            <a:fld id="{56371360-A4B2-4FED-AF47-D5D5BAF467BE}" type="slidenum">
              <a:rPr lang="en-US" smtClean="0"/>
              <a:t>11</a:t>
            </a:fld>
            <a:endParaRPr lang="en-US" dirty="0"/>
          </a:p>
        </p:txBody>
      </p:sp>
    </p:spTree>
    <p:extLst>
      <p:ext uri="{BB962C8B-B14F-4D97-AF65-F5344CB8AC3E}">
        <p14:creationId xmlns:p14="http://schemas.microsoft.com/office/powerpoint/2010/main" val="3773198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Revenue Model</a:t>
            </a:r>
          </a:p>
        </p:txBody>
      </p:sp>
      <p:sp>
        <p:nvSpPr>
          <p:cNvPr id="3" name="Content Placeholder 2"/>
          <p:cNvSpPr>
            <a:spLocks noGrp="1"/>
          </p:cNvSpPr>
          <p:nvPr>
            <p:ph idx="1"/>
          </p:nvPr>
        </p:nvSpPr>
        <p:spPr>
          <a:xfrm>
            <a:off x="457200" y="914400"/>
            <a:ext cx="8382000" cy="5029200"/>
          </a:xfrm>
        </p:spPr>
        <p:txBody>
          <a:bodyPr>
            <a:normAutofit fontScale="92500" lnSpcReduction="10000"/>
          </a:bodyPr>
          <a:lstStyle/>
          <a:p>
            <a:pPr marL="228600" indent="-228600">
              <a:spcBef>
                <a:spcPts val="0"/>
              </a:spcBef>
              <a:spcAft>
                <a:spcPts val="1200"/>
              </a:spcAft>
            </a:pPr>
            <a:r>
              <a:rPr lang="en-US" sz="2400" dirty="0"/>
              <a:t>How do you make money?  Key revenue streams?</a:t>
            </a:r>
          </a:p>
          <a:p>
            <a:pPr marL="228600" indent="-228600">
              <a:spcBef>
                <a:spcPts val="0"/>
              </a:spcBef>
              <a:spcAft>
                <a:spcPts val="1200"/>
              </a:spcAft>
            </a:pPr>
            <a:r>
              <a:rPr lang="en-US" sz="2400" dirty="0"/>
              <a:t>Pricing? Flat fee or %? Why that rate?</a:t>
            </a:r>
          </a:p>
          <a:p>
            <a:pPr marL="228600" indent="-228600">
              <a:spcBef>
                <a:spcPts val="0"/>
              </a:spcBef>
              <a:spcAft>
                <a:spcPts val="1200"/>
              </a:spcAft>
            </a:pPr>
            <a:r>
              <a:rPr lang="en-US" sz="2400" dirty="0"/>
              <a:t>Recurring Revenue Frequency?</a:t>
            </a:r>
          </a:p>
          <a:p>
            <a:pPr marL="228600" indent="-228600">
              <a:spcBef>
                <a:spcPts val="0"/>
              </a:spcBef>
              <a:spcAft>
                <a:spcPts val="1200"/>
              </a:spcAft>
            </a:pPr>
            <a:r>
              <a:rPr lang="en-US" sz="2400" dirty="0"/>
              <a:t>Is there a big difference between Gross vs. Net Revenue?</a:t>
            </a:r>
          </a:p>
          <a:p>
            <a:pPr marL="228600" indent="-228600">
              <a:spcBef>
                <a:spcPts val="0"/>
              </a:spcBef>
              <a:spcAft>
                <a:spcPts val="1200"/>
              </a:spcAft>
            </a:pPr>
            <a:r>
              <a:rPr lang="en-US" sz="2400" dirty="0"/>
              <a:t>High Volume vs. Low Volume Business?</a:t>
            </a:r>
          </a:p>
          <a:p>
            <a:pPr marL="228600" indent="-228600">
              <a:spcBef>
                <a:spcPts val="0"/>
              </a:spcBef>
              <a:spcAft>
                <a:spcPts val="600"/>
              </a:spcAft>
            </a:pPr>
            <a:r>
              <a:rPr lang="en-US" sz="2400" dirty="0"/>
              <a:t>Example showing basic math: </a:t>
            </a:r>
          </a:p>
          <a:p>
            <a:pPr marL="457200" lvl="1" indent="-228600">
              <a:spcBef>
                <a:spcPts val="0"/>
              </a:spcBef>
              <a:spcAft>
                <a:spcPts val="600"/>
              </a:spcAft>
              <a:buFont typeface="Arial" pitchFamily="34" charset="0"/>
              <a:buChar char="•"/>
            </a:pPr>
            <a:r>
              <a:rPr lang="en-US" sz="2000" dirty="0"/>
              <a:t>100 Clients x A Units x B Fee = $C Revenue</a:t>
            </a:r>
          </a:p>
          <a:p>
            <a:pPr marL="457200" lvl="1" indent="-228600">
              <a:spcBef>
                <a:spcPts val="0"/>
              </a:spcBef>
              <a:spcAft>
                <a:spcPts val="1200"/>
              </a:spcAft>
              <a:buFont typeface="Arial" pitchFamily="34" charset="0"/>
              <a:buChar char="•"/>
            </a:pPr>
            <a:r>
              <a:rPr lang="en-US" sz="2000" dirty="0"/>
              <a:t>Easy to apply multiples: 10x, 100x clients</a:t>
            </a:r>
          </a:p>
          <a:p>
            <a:pPr marL="228600" indent="-228600">
              <a:spcBef>
                <a:spcPts val="0"/>
              </a:spcBef>
              <a:spcAft>
                <a:spcPts val="600"/>
              </a:spcAft>
            </a:pPr>
            <a:r>
              <a:rPr lang="en-US" sz="2400" dirty="0"/>
              <a:t>Cash collections: Immediately? 30-90 Days?</a:t>
            </a:r>
          </a:p>
          <a:p>
            <a:pPr marL="228600" indent="-228600">
              <a:spcBef>
                <a:spcPts val="0"/>
              </a:spcBef>
              <a:spcAft>
                <a:spcPts val="600"/>
              </a:spcAft>
            </a:pPr>
            <a:r>
              <a:rPr lang="en-US" sz="2400" dirty="0"/>
              <a:t>Expected conversion rate to get a paid client? </a:t>
            </a:r>
          </a:p>
          <a:p>
            <a:pPr marL="228600" indent="-228600">
              <a:spcBef>
                <a:spcPts val="0"/>
              </a:spcBef>
              <a:spcAft>
                <a:spcPts val="600"/>
              </a:spcAft>
            </a:pPr>
            <a:r>
              <a:rPr lang="en-US" sz="2400" dirty="0"/>
              <a:t>Expected ARPU (Average Revenue Per User)?</a:t>
            </a:r>
          </a:p>
          <a:p>
            <a:pPr marL="228600" indent="-228600">
              <a:spcBef>
                <a:spcPts val="0"/>
              </a:spcBef>
              <a:spcAft>
                <a:spcPts val="600"/>
              </a:spcAft>
            </a:pPr>
            <a:r>
              <a:rPr lang="en-US" sz="2400" dirty="0"/>
              <a:t>Life-time Value of Customer? </a:t>
            </a:r>
          </a:p>
          <a:p>
            <a:pPr marL="228600" indent="-228600">
              <a:spcBef>
                <a:spcPts val="0"/>
              </a:spcBef>
              <a:spcAft>
                <a:spcPts val="600"/>
              </a:spcAft>
            </a:pPr>
            <a:endParaRPr lang="en-US" sz="2400" dirty="0"/>
          </a:p>
        </p:txBody>
      </p:sp>
      <p:sp>
        <p:nvSpPr>
          <p:cNvPr id="4" name="Slide Number Placeholder 3"/>
          <p:cNvSpPr>
            <a:spLocks noGrp="1"/>
          </p:cNvSpPr>
          <p:nvPr>
            <p:ph type="sldNum" sz="quarter" idx="12"/>
          </p:nvPr>
        </p:nvSpPr>
        <p:spPr/>
        <p:txBody>
          <a:bodyPr/>
          <a:lstStyle/>
          <a:p>
            <a:fld id="{56371360-A4B2-4FED-AF47-D5D5BAF467BE}" type="slidenum">
              <a:rPr lang="en-US" smtClean="0"/>
              <a:t>12</a:t>
            </a:fld>
            <a:endParaRPr lang="en-US" dirty="0"/>
          </a:p>
        </p:txBody>
      </p:sp>
    </p:spTree>
    <p:extLst>
      <p:ext uri="{BB962C8B-B14F-4D97-AF65-F5344CB8AC3E}">
        <p14:creationId xmlns:p14="http://schemas.microsoft.com/office/powerpoint/2010/main" val="1677525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a:t>Traction / Performance / Awards</a:t>
            </a:r>
          </a:p>
        </p:txBody>
      </p:sp>
      <p:sp>
        <p:nvSpPr>
          <p:cNvPr id="3" name="Content Placeholder 2"/>
          <p:cNvSpPr>
            <a:spLocks noGrp="1"/>
          </p:cNvSpPr>
          <p:nvPr>
            <p:ph idx="1"/>
          </p:nvPr>
        </p:nvSpPr>
        <p:spPr>
          <a:xfrm>
            <a:off x="457200" y="914400"/>
            <a:ext cx="8382000" cy="4876800"/>
          </a:xfrm>
        </p:spPr>
        <p:txBody>
          <a:bodyPr>
            <a:noAutofit/>
          </a:bodyPr>
          <a:lstStyle/>
          <a:p>
            <a:pPr marL="228600" indent="-228600">
              <a:spcBef>
                <a:spcPts val="0"/>
              </a:spcBef>
              <a:spcAft>
                <a:spcPts val="1200"/>
              </a:spcAft>
            </a:pPr>
            <a:r>
              <a:rPr lang="en-US" sz="2400" dirty="0"/>
              <a:t>Timeline / Key Milestones</a:t>
            </a:r>
          </a:p>
          <a:p>
            <a:pPr marL="228600" indent="-228600">
              <a:spcBef>
                <a:spcPts val="0"/>
              </a:spcBef>
              <a:spcAft>
                <a:spcPts val="600"/>
              </a:spcAft>
            </a:pPr>
            <a:r>
              <a:rPr lang="en-US" sz="2400" dirty="0"/>
              <a:t>See, other people think we’re awesome!</a:t>
            </a:r>
          </a:p>
          <a:p>
            <a:pPr marL="457200" lvl="2">
              <a:spcBef>
                <a:spcPts val="0"/>
              </a:spcBef>
              <a:spcAft>
                <a:spcPts val="600"/>
              </a:spcAft>
            </a:pPr>
            <a:r>
              <a:rPr lang="en-US" sz="1800" dirty="0"/>
              <a:t>Accelerator programs (we graduated!)</a:t>
            </a:r>
          </a:p>
          <a:p>
            <a:pPr marL="457200" lvl="2">
              <a:spcBef>
                <a:spcPts val="0"/>
              </a:spcBef>
              <a:spcAft>
                <a:spcPts val="600"/>
              </a:spcAft>
            </a:pPr>
            <a:r>
              <a:rPr lang="en-US" sz="1800" dirty="0"/>
              <a:t>Awards: #1 Best Startup / # 1 Best DEMO</a:t>
            </a:r>
          </a:p>
          <a:p>
            <a:pPr marL="457200" lvl="2">
              <a:spcBef>
                <a:spcPts val="0"/>
              </a:spcBef>
              <a:spcAft>
                <a:spcPts val="1200"/>
              </a:spcAft>
            </a:pPr>
            <a:r>
              <a:rPr lang="en-US" sz="1800" dirty="0"/>
              <a:t>Lots of articles about us: TechCrunch / Forbes / CNN / FOX</a:t>
            </a:r>
          </a:p>
          <a:p>
            <a:pPr marL="228600" indent="-228600">
              <a:spcBef>
                <a:spcPts val="0"/>
              </a:spcBef>
              <a:spcAft>
                <a:spcPts val="1200"/>
              </a:spcAft>
            </a:pPr>
            <a:r>
              <a:rPr lang="en-US" sz="2400" dirty="0"/>
              <a:t>We’re growing fast! We’ve got lots of clients/users, some are brand name clients, look at our monthly growth, and we have a growing pipeline that will generate lots of $</a:t>
            </a:r>
          </a:p>
          <a:p>
            <a:pPr marL="228600" indent="-228600">
              <a:spcBef>
                <a:spcPts val="0"/>
              </a:spcBef>
              <a:spcAft>
                <a:spcPts val="1200"/>
              </a:spcAft>
            </a:pPr>
            <a:r>
              <a:rPr lang="en-US" sz="2400" dirty="0"/>
              <a:t>We’re performing amazingly for clients, look at these results!</a:t>
            </a:r>
          </a:p>
          <a:p>
            <a:pPr marL="628650" lvl="1" indent="-228600">
              <a:spcBef>
                <a:spcPts val="0"/>
              </a:spcBef>
              <a:spcAft>
                <a:spcPts val="1200"/>
              </a:spcAft>
            </a:pPr>
            <a:r>
              <a:rPr lang="en-US" sz="1800" dirty="0"/>
              <a:t>Customer success stories/testimonials</a:t>
            </a:r>
          </a:p>
          <a:p>
            <a:pPr marL="228600" indent="-228600">
              <a:spcBef>
                <a:spcPts val="0"/>
              </a:spcBef>
              <a:spcAft>
                <a:spcPts val="1200"/>
              </a:spcAft>
            </a:pPr>
            <a:r>
              <a:rPr lang="en-US" sz="2400" dirty="0"/>
              <a:t>See our key business metrics, we’re doing great!</a:t>
            </a:r>
          </a:p>
          <a:p>
            <a:pPr marL="0" indent="0">
              <a:spcBef>
                <a:spcPts val="0"/>
              </a:spcBef>
              <a:spcAft>
                <a:spcPts val="600"/>
              </a:spcAft>
              <a:buNone/>
            </a:pPr>
            <a:endParaRPr lang="en-US" sz="2200" dirty="0"/>
          </a:p>
        </p:txBody>
      </p:sp>
      <p:sp>
        <p:nvSpPr>
          <p:cNvPr id="4" name="Slide Number Placeholder 3"/>
          <p:cNvSpPr>
            <a:spLocks noGrp="1"/>
          </p:cNvSpPr>
          <p:nvPr>
            <p:ph type="sldNum" sz="quarter" idx="12"/>
          </p:nvPr>
        </p:nvSpPr>
        <p:spPr/>
        <p:txBody>
          <a:bodyPr/>
          <a:lstStyle/>
          <a:p>
            <a:fld id="{56371360-A4B2-4FED-AF47-D5D5BAF467BE}" type="slidenum">
              <a:rPr lang="en-US" smtClean="0"/>
              <a:t>13</a:t>
            </a:fld>
            <a:endParaRPr lang="en-US" dirty="0"/>
          </a:p>
        </p:txBody>
      </p:sp>
    </p:spTree>
    <p:extLst>
      <p:ext uri="{BB962C8B-B14F-4D97-AF65-F5344CB8AC3E}">
        <p14:creationId xmlns:p14="http://schemas.microsoft.com/office/powerpoint/2010/main" val="3171392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Exit Strategy</a:t>
            </a:r>
          </a:p>
        </p:txBody>
      </p:sp>
      <p:sp>
        <p:nvSpPr>
          <p:cNvPr id="4" name="Slide Number Placeholder 3"/>
          <p:cNvSpPr>
            <a:spLocks noGrp="1"/>
          </p:cNvSpPr>
          <p:nvPr>
            <p:ph type="sldNum" sz="quarter" idx="12"/>
          </p:nvPr>
        </p:nvSpPr>
        <p:spPr/>
        <p:txBody>
          <a:bodyPr/>
          <a:lstStyle/>
          <a:p>
            <a:fld id="{56371360-A4B2-4FED-AF47-D5D5BAF467BE}" type="slidenum">
              <a:rPr lang="en-US" smtClean="0"/>
              <a:t>14</a:t>
            </a:fld>
            <a:endParaRPr lang="en-US" dirty="0"/>
          </a:p>
        </p:txBody>
      </p:sp>
      <p:sp>
        <p:nvSpPr>
          <p:cNvPr id="5" name="Content Placeholder 2"/>
          <p:cNvSpPr>
            <a:spLocks noGrp="1"/>
          </p:cNvSpPr>
          <p:nvPr>
            <p:ph idx="1"/>
          </p:nvPr>
        </p:nvSpPr>
        <p:spPr>
          <a:xfrm>
            <a:off x="457200" y="914400"/>
            <a:ext cx="8382000" cy="5029200"/>
          </a:xfrm>
        </p:spPr>
        <p:txBody>
          <a:bodyPr>
            <a:normAutofit/>
          </a:bodyPr>
          <a:lstStyle/>
          <a:p>
            <a:pPr marL="228600" indent="-228600">
              <a:spcBef>
                <a:spcPts val="0"/>
              </a:spcBef>
              <a:spcAft>
                <a:spcPts val="600"/>
              </a:spcAft>
            </a:pPr>
            <a:r>
              <a:rPr lang="en-US" sz="2400" dirty="0"/>
              <a:t>Acquisition:  Most likely exit option for companies</a:t>
            </a:r>
          </a:p>
          <a:p>
            <a:pPr marL="457200" lvl="1" indent="-228600">
              <a:spcBef>
                <a:spcPts val="0"/>
              </a:spcBef>
              <a:spcAft>
                <a:spcPts val="600"/>
              </a:spcAft>
              <a:buFont typeface="Arial" pitchFamily="34" charset="0"/>
              <a:buChar char="•"/>
            </a:pPr>
            <a:r>
              <a:rPr lang="en-US" sz="2000" dirty="0"/>
              <a:t>Name potential companies (any unique relationships with them?)</a:t>
            </a:r>
          </a:p>
          <a:p>
            <a:pPr marL="457200" lvl="1" indent="-228600">
              <a:spcBef>
                <a:spcPts val="0"/>
              </a:spcBef>
              <a:spcAft>
                <a:spcPts val="600"/>
              </a:spcAft>
              <a:buFont typeface="Arial" pitchFamily="34" charset="0"/>
              <a:buChar char="•"/>
            </a:pPr>
            <a:r>
              <a:rPr lang="en-US" sz="2000" dirty="0"/>
              <a:t>Name types / categories of companies that could acquire you</a:t>
            </a:r>
          </a:p>
          <a:p>
            <a:pPr marL="457200" lvl="1" indent="-228600">
              <a:spcBef>
                <a:spcPts val="0"/>
              </a:spcBef>
              <a:spcAft>
                <a:spcPts val="600"/>
              </a:spcAft>
              <a:buFont typeface="Arial" pitchFamily="34" charset="0"/>
              <a:buChar char="•"/>
            </a:pPr>
            <a:r>
              <a:rPr lang="en-US" sz="2000" dirty="0"/>
              <a:t>Why would they acquire you, how do you fit into their strategy? </a:t>
            </a:r>
          </a:p>
          <a:p>
            <a:pPr marL="457200" lvl="1" indent="-228600">
              <a:spcBef>
                <a:spcPts val="0"/>
              </a:spcBef>
              <a:spcAft>
                <a:spcPts val="1200"/>
              </a:spcAft>
              <a:buFont typeface="Arial" pitchFamily="34" charset="0"/>
              <a:buChar char="•"/>
            </a:pPr>
            <a:r>
              <a:rPr lang="en-US" sz="2000" dirty="0"/>
              <a:t>Why won’t they try to build it themselves?  </a:t>
            </a:r>
          </a:p>
          <a:p>
            <a:pPr marL="228600" indent="-228600">
              <a:spcBef>
                <a:spcPts val="0"/>
              </a:spcBef>
              <a:spcAft>
                <a:spcPts val="1200"/>
              </a:spcAft>
            </a:pPr>
            <a:r>
              <a:rPr lang="en-US" sz="2400" dirty="0"/>
              <a:t>Financial Buyer: Will your company generate excess cash flow that could make it attractive to financial buyers to generate a return?</a:t>
            </a:r>
          </a:p>
          <a:p>
            <a:pPr marL="228600" indent="-228600">
              <a:spcBef>
                <a:spcPts val="0"/>
              </a:spcBef>
              <a:spcAft>
                <a:spcPts val="600"/>
              </a:spcAft>
            </a:pPr>
            <a:r>
              <a:rPr lang="en-US" sz="2400" dirty="0"/>
              <a:t>IPO: The least likely exit for a company, but a possibility.  Often not preferred to founders or investors compared to top two choices, due to required holding period and volatility, etc. </a:t>
            </a:r>
          </a:p>
        </p:txBody>
      </p:sp>
    </p:spTree>
    <p:extLst>
      <p:ext uri="{BB962C8B-B14F-4D97-AF65-F5344CB8AC3E}">
        <p14:creationId xmlns:p14="http://schemas.microsoft.com/office/powerpoint/2010/main" val="558052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a:t>Team </a:t>
            </a:r>
            <a:r>
              <a:rPr lang="en-US" sz="3200" dirty="0">
                <a:solidFill>
                  <a:schemeClr val="accent6"/>
                </a:solidFill>
              </a:rPr>
              <a:t>(if not strong, move to later)</a:t>
            </a:r>
            <a:endParaRPr lang="en-US" dirty="0">
              <a:solidFill>
                <a:schemeClr val="accent6"/>
              </a:solidFill>
            </a:endParaRPr>
          </a:p>
        </p:txBody>
      </p:sp>
      <p:sp>
        <p:nvSpPr>
          <p:cNvPr id="3" name="Content Placeholder 2"/>
          <p:cNvSpPr>
            <a:spLocks noGrp="1"/>
          </p:cNvSpPr>
          <p:nvPr>
            <p:ph idx="1"/>
          </p:nvPr>
        </p:nvSpPr>
        <p:spPr>
          <a:xfrm>
            <a:off x="457200" y="914400"/>
            <a:ext cx="8382000" cy="5029200"/>
          </a:xfrm>
        </p:spPr>
        <p:txBody>
          <a:bodyPr>
            <a:normAutofit fontScale="92500" lnSpcReduction="10000"/>
          </a:bodyPr>
          <a:lstStyle/>
          <a:p>
            <a:pPr marL="228600" indent="-228600">
              <a:spcBef>
                <a:spcPts val="0"/>
              </a:spcBef>
              <a:spcAft>
                <a:spcPts val="1200"/>
              </a:spcAft>
            </a:pPr>
            <a:r>
              <a:rPr lang="en-US" sz="2400" dirty="0"/>
              <a:t>Core Team: The Founders &amp; Chiefs that are critical to success</a:t>
            </a:r>
          </a:p>
          <a:p>
            <a:pPr marL="228600" indent="-228600">
              <a:spcBef>
                <a:spcPts val="0"/>
              </a:spcBef>
              <a:spcAft>
                <a:spcPts val="1200"/>
              </a:spcAft>
            </a:pPr>
            <a:r>
              <a:rPr lang="en-US" sz="2400" dirty="0"/>
              <a:t>Show a well-rounded team, technical AND business- if you are lacking in an area, show advisors</a:t>
            </a:r>
          </a:p>
          <a:p>
            <a:pPr marL="228600" indent="-228600">
              <a:spcBef>
                <a:spcPts val="0"/>
              </a:spcBef>
              <a:spcAft>
                <a:spcPts val="1200"/>
              </a:spcAft>
            </a:pPr>
            <a:r>
              <a:rPr lang="en-US" sz="2400" dirty="0"/>
              <a:t>Photos (Optional- Don’t put in if mostly students)</a:t>
            </a:r>
          </a:p>
          <a:p>
            <a:pPr marL="228600" indent="-228600">
              <a:spcBef>
                <a:spcPts val="0"/>
              </a:spcBef>
              <a:spcAft>
                <a:spcPts val="1200"/>
              </a:spcAft>
            </a:pPr>
            <a:r>
              <a:rPr lang="en-US" sz="2400" dirty="0"/>
              <a:t>Relevant Experiences / Successes (Exits?) / Failures (Good war stories?)</a:t>
            </a:r>
          </a:p>
          <a:p>
            <a:pPr marL="228600" indent="-228600">
              <a:spcBef>
                <a:spcPts val="0"/>
              </a:spcBef>
              <a:spcAft>
                <a:spcPts val="1200"/>
              </a:spcAft>
            </a:pPr>
            <a:r>
              <a:rPr lang="en-US" sz="2400" dirty="0"/>
              <a:t>Leadership Experience/ Education – whichever is impressive</a:t>
            </a:r>
          </a:p>
          <a:p>
            <a:pPr marL="228600" indent="-228600">
              <a:spcBef>
                <a:spcPts val="0"/>
              </a:spcBef>
              <a:spcAft>
                <a:spcPts val="1200"/>
              </a:spcAft>
            </a:pPr>
            <a:r>
              <a:rPr lang="en-US" sz="2400" dirty="0"/>
              <a:t>Don’t write sentences, do 1-3 brief bullets per person, or even better do 1 key bullet per person</a:t>
            </a:r>
          </a:p>
          <a:p>
            <a:pPr marL="0" indent="0">
              <a:spcBef>
                <a:spcPts val="0"/>
              </a:spcBef>
              <a:spcAft>
                <a:spcPts val="600"/>
              </a:spcAft>
              <a:buNone/>
            </a:pPr>
            <a:endParaRPr lang="en-US" sz="1200" dirty="0"/>
          </a:p>
          <a:p>
            <a:pPr marL="0" indent="0" algn="ctr">
              <a:spcBef>
                <a:spcPts val="0"/>
              </a:spcBef>
              <a:spcAft>
                <a:spcPts val="600"/>
              </a:spcAft>
              <a:buNone/>
            </a:pPr>
            <a:r>
              <a:rPr lang="en-US" b="1" dirty="0"/>
              <a:t>“We are the right team who can execute this business plan because...”</a:t>
            </a:r>
          </a:p>
        </p:txBody>
      </p:sp>
      <p:sp>
        <p:nvSpPr>
          <p:cNvPr id="4" name="Slide Number Placeholder 3"/>
          <p:cNvSpPr>
            <a:spLocks noGrp="1"/>
          </p:cNvSpPr>
          <p:nvPr>
            <p:ph type="sldNum" sz="quarter" idx="12"/>
          </p:nvPr>
        </p:nvSpPr>
        <p:spPr/>
        <p:txBody>
          <a:bodyPr/>
          <a:lstStyle/>
          <a:p>
            <a:fld id="{56371360-A4B2-4FED-AF47-D5D5BAF467BE}" type="slidenum">
              <a:rPr lang="en-US" smtClean="0"/>
              <a:t>15</a:t>
            </a:fld>
            <a:endParaRPr lang="en-US" dirty="0"/>
          </a:p>
        </p:txBody>
      </p:sp>
    </p:spTree>
    <p:extLst>
      <p:ext uri="{BB962C8B-B14F-4D97-AF65-F5344CB8AC3E}">
        <p14:creationId xmlns:p14="http://schemas.microsoft.com/office/powerpoint/2010/main" val="1668279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915400" cy="1143000"/>
          </a:xfrm>
        </p:spPr>
        <p:txBody>
          <a:bodyPr>
            <a:noAutofit/>
          </a:bodyPr>
          <a:lstStyle/>
          <a:p>
            <a:r>
              <a:rPr lang="en-US" sz="4000" dirty="0"/>
              <a:t>Capital Raise / Use of Proceeds</a:t>
            </a:r>
          </a:p>
        </p:txBody>
      </p:sp>
      <p:sp>
        <p:nvSpPr>
          <p:cNvPr id="3" name="Content Placeholder 2"/>
          <p:cNvSpPr>
            <a:spLocks noGrp="1"/>
          </p:cNvSpPr>
          <p:nvPr>
            <p:ph idx="1"/>
          </p:nvPr>
        </p:nvSpPr>
        <p:spPr>
          <a:xfrm>
            <a:off x="457200" y="914400"/>
            <a:ext cx="8382000" cy="4953000"/>
          </a:xfrm>
        </p:spPr>
        <p:txBody>
          <a:bodyPr>
            <a:noAutofit/>
          </a:bodyPr>
          <a:lstStyle/>
          <a:p>
            <a:pPr marL="228600" indent="-228600">
              <a:spcBef>
                <a:spcPts val="0"/>
              </a:spcBef>
              <a:spcAft>
                <a:spcPts val="1200"/>
              </a:spcAft>
            </a:pPr>
            <a:r>
              <a:rPr lang="en-US" sz="1500" dirty="0"/>
              <a:t>The Ask: How much are you raising and with what general terms (equity, debt, Convertible Note) and the timing</a:t>
            </a:r>
          </a:p>
          <a:p>
            <a:pPr marL="228600" indent="-228600">
              <a:spcBef>
                <a:spcPts val="0"/>
              </a:spcBef>
              <a:spcAft>
                <a:spcPts val="600"/>
              </a:spcAft>
            </a:pPr>
            <a:r>
              <a:rPr lang="en-US" sz="1500" dirty="0"/>
              <a:t>Capital Raise: </a:t>
            </a:r>
          </a:p>
          <a:p>
            <a:pPr marL="457200" lvl="1" indent="-228600">
              <a:spcBef>
                <a:spcPts val="0"/>
              </a:spcBef>
              <a:spcAft>
                <a:spcPts val="600"/>
              </a:spcAft>
              <a:buFont typeface="Arial" pitchFamily="34" charset="0"/>
              <a:buChar char="•"/>
            </a:pPr>
            <a:r>
              <a:rPr lang="en-US" sz="1400" dirty="0"/>
              <a:t>Stage / Size? Ex.  Seed Round: up to $500K, Series A: $2-3M  </a:t>
            </a:r>
          </a:p>
          <a:p>
            <a:pPr marL="457200" lvl="1" indent="-228600">
              <a:spcBef>
                <a:spcPts val="0"/>
              </a:spcBef>
              <a:spcAft>
                <a:spcPts val="600"/>
              </a:spcAft>
              <a:buFont typeface="Arial" pitchFamily="34" charset="0"/>
              <a:buChar char="•"/>
            </a:pPr>
            <a:r>
              <a:rPr lang="en-US" sz="1400" dirty="0"/>
              <a:t>Investment Terms: Ex: Pre-Money Valuation Expectations / Range, Discount into next round?, Valuation Cap?, Dividend / Interest Rate?, Liquidation Preferences?</a:t>
            </a:r>
          </a:p>
          <a:p>
            <a:pPr marL="457200" lvl="1" indent="-228600">
              <a:spcBef>
                <a:spcPts val="0"/>
              </a:spcBef>
              <a:spcAft>
                <a:spcPts val="600"/>
              </a:spcAft>
              <a:buFont typeface="Arial" pitchFamily="34" charset="0"/>
              <a:buChar char="•"/>
            </a:pPr>
            <a:r>
              <a:rPr lang="en-US" sz="1400" dirty="0"/>
              <a:t>Current Investors in Round: Founders, Key Angels, VCs</a:t>
            </a:r>
          </a:p>
          <a:p>
            <a:pPr marL="457200" lvl="1" indent="-228600">
              <a:spcBef>
                <a:spcPts val="0"/>
              </a:spcBef>
              <a:spcAft>
                <a:spcPts val="600"/>
              </a:spcAft>
              <a:buFont typeface="Arial" pitchFamily="34" charset="0"/>
              <a:buChar char="•"/>
            </a:pPr>
            <a:r>
              <a:rPr lang="en-US" sz="1400" dirty="0"/>
              <a:t>Monthly Burn Rate? / How long will new $ last (runway)?</a:t>
            </a:r>
          </a:p>
          <a:p>
            <a:pPr marL="457200" lvl="1" indent="-228600">
              <a:spcBef>
                <a:spcPts val="0"/>
              </a:spcBef>
              <a:spcAft>
                <a:spcPts val="1200"/>
              </a:spcAft>
              <a:buFont typeface="Arial" pitchFamily="34" charset="0"/>
              <a:buChar char="•"/>
            </a:pPr>
            <a:r>
              <a:rPr lang="en-US" sz="1400" dirty="0"/>
              <a:t>Prior Investment Rounds: Size? Investors? Valuation? Key Terms?</a:t>
            </a:r>
          </a:p>
          <a:p>
            <a:pPr marL="228600" indent="-228600">
              <a:spcBef>
                <a:spcPts val="0"/>
              </a:spcBef>
              <a:spcAft>
                <a:spcPts val="600"/>
              </a:spcAft>
            </a:pPr>
            <a:r>
              <a:rPr lang="en-US" sz="1500" dirty="0"/>
              <a:t>Use of Proceeds: (Name It / $ Amount / % of Capital Raised)</a:t>
            </a:r>
          </a:p>
          <a:p>
            <a:pPr marL="457200" lvl="1" indent="-228600">
              <a:spcBef>
                <a:spcPts val="0"/>
              </a:spcBef>
              <a:spcAft>
                <a:spcPts val="600"/>
              </a:spcAft>
              <a:buFont typeface="Arial" pitchFamily="34" charset="0"/>
              <a:buChar char="•"/>
            </a:pPr>
            <a:r>
              <a:rPr lang="en-US" sz="1400" dirty="0"/>
              <a:t>How much raised?   From whom?</a:t>
            </a:r>
          </a:p>
          <a:p>
            <a:pPr marL="457200" lvl="1" indent="-228600">
              <a:spcBef>
                <a:spcPts val="0"/>
              </a:spcBef>
              <a:spcAft>
                <a:spcPts val="600"/>
              </a:spcAft>
              <a:buFont typeface="Arial" pitchFamily="34" charset="0"/>
              <a:buChar char="•"/>
            </a:pPr>
            <a:r>
              <a:rPr lang="en-US" sz="1400" dirty="0"/>
              <a:t>Sales &amp; Marketing </a:t>
            </a:r>
          </a:p>
          <a:p>
            <a:pPr marL="457200" lvl="1" indent="-228600">
              <a:spcBef>
                <a:spcPts val="0"/>
              </a:spcBef>
              <a:spcAft>
                <a:spcPts val="600"/>
              </a:spcAft>
              <a:buFont typeface="Arial" pitchFamily="34" charset="0"/>
              <a:buChar char="•"/>
            </a:pPr>
            <a:r>
              <a:rPr lang="en-US" sz="1400" dirty="0"/>
              <a:t>Hire key employees </a:t>
            </a:r>
          </a:p>
          <a:p>
            <a:pPr marL="457200" lvl="1" indent="-228600">
              <a:spcBef>
                <a:spcPts val="0"/>
              </a:spcBef>
              <a:spcAft>
                <a:spcPts val="600"/>
              </a:spcAft>
              <a:buFont typeface="Arial" pitchFamily="34" charset="0"/>
              <a:buChar char="•"/>
            </a:pPr>
            <a:r>
              <a:rPr lang="en-US" sz="1400" dirty="0"/>
              <a:t>Founders salaries (Don’t be greedy!!!)</a:t>
            </a:r>
          </a:p>
          <a:p>
            <a:pPr marL="457200" lvl="1" indent="-228600">
              <a:spcBef>
                <a:spcPts val="0"/>
              </a:spcBef>
              <a:spcAft>
                <a:spcPts val="600"/>
              </a:spcAft>
              <a:buFont typeface="Arial" pitchFamily="34" charset="0"/>
              <a:buChar char="•"/>
            </a:pPr>
            <a:r>
              <a:rPr lang="en-US" sz="1400" dirty="0"/>
              <a:t>Build out / further develop technology</a:t>
            </a:r>
          </a:p>
          <a:p>
            <a:pPr marL="457200" lvl="1" indent="-228600">
              <a:spcBef>
                <a:spcPts val="0"/>
              </a:spcBef>
              <a:spcAft>
                <a:spcPts val="600"/>
              </a:spcAft>
              <a:buFont typeface="Arial" pitchFamily="34" charset="0"/>
              <a:buChar char="•"/>
            </a:pPr>
            <a:r>
              <a:rPr lang="en-US" sz="1400" dirty="0"/>
              <a:t>File patents</a:t>
            </a:r>
          </a:p>
          <a:p>
            <a:pPr marL="457200" lvl="1" indent="-228600">
              <a:spcBef>
                <a:spcPts val="0"/>
              </a:spcBef>
              <a:spcAft>
                <a:spcPts val="600"/>
              </a:spcAft>
              <a:buFont typeface="Arial" pitchFamily="34" charset="0"/>
              <a:buChar char="•"/>
            </a:pPr>
            <a:r>
              <a:rPr lang="en-US" sz="1400" dirty="0"/>
              <a:t>Achieve Milestones: 1</a:t>
            </a:r>
            <a:r>
              <a:rPr lang="en-US" sz="1400" baseline="30000" dirty="0"/>
              <a:t>st</a:t>
            </a:r>
            <a:r>
              <a:rPr lang="en-US" sz="1400" dirty="0"/>
              <a:t> Client? Get to Breakeven? 3x Rev Growth?</a:t>
            </a:r>
          </a:p>
        </p:txBody>
      </p:sp>
      <p:sp>
        <p:nvSpPr>
          <p:cNvPr id="4" name="Slide Number Placeholder 3"/>
          <p:cNvSpPr>
            <a:spLocks noGrp="1"/>
          </p:cNvSpPr>
          <p:nvPr>
            <p:ph type="sldNum" sz="quarter" idx="12"/>
          </p:nvPr>
        </p:nvSpPr>
        <p:spPr/>
        <p:txBody>
          <a:bodyPr/>
          <a:lstStyle/>
          <a:p>
            <a:fld id="{56371360-A4B2-4FED-AF47-D5D5BAF467BE}" type="slidenum">
              <a:rPr lang="en-US" smtClean="0"/>
              <a:t>16</a:t>
            </a:fld>
            <a:endParaRPr lang="en-US" dirty="0"/>
          </a:p>
        </p:txBody>
      </p:sp>
    </p:spTree>
    <p:extLst>
      <p:ext uri="{BB962C8B-B14F-4D97-AF65-F5344CB8AC3E}">
        <p14:creationId xmlns:p14="http://schemas.microsoft.com/office/powerpoint/2010/main" val="7700222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Closing Slide</a:t>
            </a:r>
          </a:p>
        </p:txBody>
      </p:sp>
      <p:sp>
        <p:nvSpPr>
          <p:cNvPr id="3" name="Content Placeholder 2"/>
          <p:cNvSpPr>
            <a:spLocks noGrp="1"/>
          </p:cNvSpPr>
          <p:nvPr>
            <p:ph idx="1"/>
          </p:nvPr>
        </p:nvSpPr>
        <p:spPr>
          <a:xfrm>
            <a:off x="457200" y="914400"/>
            <a:ext cx="8382000" cy="5029200"/>
          </a:xfrm>
        </p:spPr>
        <p:txBody>
          <a:bodyPr>
            <a:normAutofit/>
          </a:bodyPr>
          <a:lstStyle/>
          <a:p>
            <a:pPr marL="228600" indent="-228600">
              <a:spcBef>
                <a:spcPts val="0"/>
              </a:spcBef>
              <a:spcAft>
                <a:spcPts val="1200"/>
              </a:spcAft>
            </a:pPr>
            <a:r>
              <a:rPr lang="en-US" sz="2400" dirty="0"/>
              <a:t>Your Logo (Big &amp; in Middle) / Link to site</a:t>
            </a:r>
          </a:p>
          <a:p>
            <a:pPr marL="228600" indent="-228600">
              <a:spcBef>
                <a:spcPts val="0"/>
              </a:spcBef>
              <a:spcAft>
                <a:spcPts val="1200"/>
              </a:spcAft>
            </a:pPr>
            <a:r>
              <a:rPr lang="en-US" sz="2400" dirty="0"/>
              <a:t>Any Questions?</a:t>
            </a:r>
          </a:p>
          <a:p>
            <a:pPr marL="228600" indent="-228600">
              <a:spcBef>
                <a:spcPts val="0"/>
              </a:spcBef>
              <a:spcAft>
                <a:spcPts val="1200"/>
              </a:spcAft>
            </a:pPr>
            <a:r>
              <a:rPr lang="en-US" sz="2400" dirty="0"/>
              <a:t>Contact Info: Name / E-mail / Phone</a:t>
            </a:r>
          </a:p>
          <a:p>
            <a:pPr marL="228600" indent="-228600">
              <a:spcBef>
                <a:spcPts val="0"/>
              </a:spcBef>
              <a:spcAft>
                <a:spcPts val="600"/>
              </a:spcAft>
            </a:pPr>
            <a:endParaRPr lang="en-US" sz="2400" dirty="0"/>
          </a:p>
          <a:p>
            <a:pPr marL="0" indent="0" algn="ctr">
              <a:spcBef>
                <a:spcPts val="0"/>
              </a:spcBef>
              <a:spcAft>
                <a:spcPts val="600"/>
              </a:spcAft>
              <a:buNone/>
            </a:pPr>
            <a:r>
              <a:rPr lang="en-US" sz="2400" dirty="0"/>
              <a:t>After all questions have been asked by the investor, ask “What’s the next step in the process?”</a:t>
            </a:r>
          </a:p>
          <a:p>
            <a:pPr marL="228600" indent="-228600">
              <a:spcBef>
                <a:spcPts val="0"/>
              </a:spcBef>
              <a:spcAft>
                <a:spcPts val="600"/>
              </a:spcAft>
            </a:pPr>
            <a:endParaRPr lang="en-US" sz="700" dirty="0"/>
          </a:p>
          <a:p>
            <a:pPr marL="0" indent="0" algn="ctr">
              <a:spcBef>
                <a:spcPts val="0"/>
              </a:spcBef>
              <a:spcAft>
                <a:spcPts val="600"/>
              </a:spcAft>
              <a:buNone/>
            </a:pPr>
            <a:r>
              <a:rPr lang="en-US" sz="3600" dirty="0"/>
              <a:t>Remember: </a:t>
            </a:r>
          </a:p>
          <a:p>
            <a:pPr marL="0" indent="0" algn="ctr">
              <a:spcBef>
                <a:spcPts val="0"/>
              </a:spcBef>
              <a:spcAft>
                <a:spcPts val="600"/>
              </a:spcAft>
              <a:buNone/>
            </a:pPr>
            <a:r>
              <a:rPr lang="en-US" sz="3600" dirty="0"/>
              <a:t>Goal of Meeting = </a:t>
            </a:r>
          </a:p>
          <a:p>
            <a:pPr marL="0" indent="0" algn="ctr">
              <a:spcBef>
                <a:spcPts val="0"/>
              </a:spcBef>
              <a:spcAft>
                <a:spcPts val="600"/>
              </a:spcAft>
              <a:buNone/>
            </a:pPr>
            <a:r>
              <a:rPr lang="en-US" sz="3600" dirty="0"/>
              <a:t>Get the Next Meeting</a:t>
            </a:r>
          </a:p>
        </p:txBody>
      </p:sp>
      <p:sp>
        <p:nvSpPr>
          <p:cNvPr id="4" name="Slide Number Placeholder 3"/>
          <p:cNvSpPr>
            <a:spLocks noGrp="1"/>
          </p:cNvSpPr>
          <p:nvPr>
            <p:ph type="sldNum" sz="quarter" idx="12"/>
          </p:nvPr>
        </p:nvSpPr>
        <p:spPr/>
        <p:txBody>
          <a:bodyPr/>
          <a:lstStyle/>
          <a:p>
            <a:fld id="{56371360-A4B2-4FED-AF47-D5D5BAF467BE}" type="slidenum">
              <a:rPr lang="en-US" smtClean="0"/>
              <a:t>17</a:t>
            </a:fld>
            <a:endParaRPr lang="en-US" dirty="0"/>
          </a:p>
        </p:txBody>
      </p:sp>
    </p:spTree>
    <p:extLst>
      <p:ext uri="{BB962C8B-B14F-4D97-AF65-F5344CB8AC3E}">
        <p14:creationId xmlns:p14="http://schemas.microsoft.com/office/powerpoint/2010/main" val="4232583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17E41-701E-B14F-BACB-91A7576B996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A3CDB2A-4B95-4B4F-B467-AA0DF3253F79}"/>
              </a:ext>
            </a:extLst>
          </p:cNvPr>
          <p:cNvSpPr>
            <a:spLocks noGrp="1"/>
          </p:cNvSpPr>
          <p:nvPr>
            <p:ph idx="1"/>
          </p:nvPr>
        </p:nvSpPr>
        <p:spPr/>
        <p:txBody>
          <a:bodyPr/>
          <a:lstStyle/>
          <a:p>
            <a:r>
              <a:rPr lang="en-US" dirty="0"/>
              <a:t>Back Up</a:t>
            </a:r>
          </a:p>
        </p:txBody>
      </p:sp>
      <p:sp>
        <p:nvSpPr>
          <p:cNvPr id="4" name="Slide Number Placeholder 3">
            <a:extLst>
              <a:ext uri="{FF2B5EF4-FFF2-40B4-BE49-F238E27FC236}">
                <a16:creationId xmlns:a16="http://schemas.microsoft.com/office/drawing/2014/main" id="{D04CEBD3-074E-B247-A914-EC04CDC9FDD4}"/>
              </a:ext>
            </a:extLst>
          </p:cNvPr>
          <p:cNvSpPr>
            <a:spLocks noGrp="1"/>
          </p:cNvSpPr>
          <p:nvPr>
            <p:ph type="sldNum" sz="quarter" idx="12"/>
          </p:nvPr>
        </p:nvSpPr>
        <p:spPr/>
        <p:txBody>
          <a:bodyPr/>
          <a:lstStyle/>
          <a:p>
            <a:fld id="{56371360-A4B2-4FED-AF47-D5D5BAF467BE}" type="slidenum">
              <a:rPr lang="en-US" smtClean="0"/>
              <a:t>18</a:t>
            </a:fld>
            <a:endParaRPr lang="en-US" dirty="0"/>
          </a:p>
        </p:txBody>
      </p:sp>
    </p:spTree>
    <p:extLst>
      <p:ext uri="{BB962C8B-B14F-4D97-AF65-F5344CB8AC3E}">
        <p14:creationId xmlns:p14="http://schemas.microsoft.com/office/powerpoint/2010/main" val="2778585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Feature List Comparison</a:t>
            </a:r>
          </a:p>
        </p:txBody>
      </p:sp>
      <p:sp>
        <p:nvSpPr>
          <p:cNvPr id="4" name="Slide Number Placeholder 3"/>
          <p:cNvSpPr>
            <a:spLocks noGrp="1"/>
          </p:cNvSpPr>
          <p:nvPr>
            <p:ph type="sldNum" sz="quarter" idx="12"/>
          </p:nvPr>
        </p:nvSpPr>
        <p:spPr/>
        <p:txBody>
          <a:bodyPr/>
          <a:lstStyle/>
          <a:p>
            <a:fld id="{56371360-A4B2-4FED-AF47-D5D5BAF467BE}" type="slidenum">
              <a:rPr lang="en-US" smtClean="0"/>
              <a:t>19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986738234"/>
              </p:ext>
            </p:extLst>
          </p:nvPr>
        </p:nvGraphicFramePr>
        <p:xfrm>
          <a:off x="381000" y="1295400"/>
          <a:ext cx="8388145" cy="2667000"/>
        </p:xfrm>
        <a:graphic>
          <a:graphicData uri="http://schemas.openxmlformats.org/presentationml/2006/ole">
            <mc:AlternateContent xmlns:mc="http://schemas.openxmlformats.org/markup-compatibility/2006">
              <mc:Choice xmlns:v="urn:schemas-microsoft-com:vml" Requires="v">
                <p:oleObj spid="_x0000_s3131" name="Worksheet" r:id="rId4" imgW="6419985" imgH="2038260" progId="Excel.Sheet.12">
                  <p:embed/>
                </p:oleObj>
              </mc:Choice>
              <mc:Fallback>
                <p:oleObj name="Worksheet" r:id="rId4" imgW="6419985" imgH="2038260" progId="Excel.Sheet.12">
                  <p:embed/>
                  <p:pic>
                    <p:nvPicPr>
                      <p:cNvPr id="0" name=""/>
                      <p:cNvPicPr>
                        <a:picLocks noChangeAspect="1" noChangeArrowheads="1"/>
                      </p:cNvPicPr>
                      <p:nvPr/>
                    </p:nvPicPr>
                    <p:blipFill>
                      <a:blip r:embed="rId5"/>
                      <a:srcRect/>
                      <a:stretch>
                        <a:fillRect/>
                      </a:stretch>
                    </p:blipFill>
                    <p:spPr bwMode="auto">
                      <a:xfrm>
                        <a:off x="381000" y="1295400"/>
                        <a:ext cx="8388145" cy="2667000"/>
                      </a:xfrm>
                      <a:prstGeom prst="rect">
                        <a:avLst/>
                      </a:prstGeom>
                      <a:noFill/>
                      <a:ln>
                        <a:noFill/>
                      </a:ln>
                    </p:spPr>
                  </p:pic>
                </p:oleObj>
              </mc:Fallback>
            </mc:AlternateContent>
          </a:graphicData>
        </a:graphic>
      </p:graphicFrame>
      <p:sp>
        <p:nvSpPr>
          <p:cNvPr id="6" name="Content Placeholder 2"/>
          <p:cNvSpPr>
            <a:spLocks noGrp="1"/>
          </p:cNvSpPr>
          <p:nvPr>
            <p:ph idx="1"/>
          </p:nvPr>
        </p:nvSpPr>
        <p:spPr>
          <a:xfrm>
            <a:off x="457200" y="4114800"/>
            <a:ext cx="8229600" cy="3657600"/>
          </a:xfrm>
        </p:spPr>
        <p:txBody>
          <a:bodyPr>
            <a:normAutofit/>
          </a:bodyPr>
          <a:lstStyle/>
          <a:p>
            <a:pPr marL="0" indent="0" algn="ctr">
              <a:buNone/>
            </a:pPr>
            <a:r>
              <a:rPr lang="en-US" sz="3600" dirty="0"/>
              <a:t>This often makes you look 2-3x better, not 10x, so maybe only have as an appendix slide</a:t>
            </a:r>
          </a:p>
        </p:txBody>
      </p:sp>
    </p:spTree>
    <p:extLst>
      <p:ext uri="{BB962C8B-B14F-4D97-AF65-F5344CB8AC3E}">
        <p14:creationId xmlns:p14="http://schemas.microsoft.com/office/powerpoint/2010/main" val="3872552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610600" cy="5029200"/>
          </a:xfrm>
        </p:spPr>
        <p:txBody>
          <a:bodyPr>
            <a:noAutofit/>
          </a:bodyPr>
          <a:lstStyle/>
          <a:p>
            <a:pPr marL="228600" indent="-228600">
              <a:spcBef>
                <a:spcPts val="0"/>
              </a:spcBef>
              <a:spcAft>
                <a:spcPts val="600"/>
              </a:spcAft>
            </a:pPr>
            <a:r>
              <a:rPr lang="en-US" sz="1600" dirty="0"/>
              <a:t>Open by saying your name, title/role, and company name (Allows audience to get familiar with your voice before you start pitching, and it’s just polite!)</a:t>
            </a:r>
          </a:p>
          <a:p>
            <a:pPr marL="228600" indent="-228600">
              <a:spcBef>
                <a:spcPts val="0"/>
              </a:spcBef>
              <a:spcAft>
                <a:spcPts val="600"/>
              </a:spcAft>
            </a:pPr>
            <a:r>
              <a:rPr lang="en-US" sz="1600" dirty="0"/>
              <a:t>The Quick Hook: Grab the emotional attention of the audience within the first 1 minute, or take the audience with you on a STORY</a:t>
            </a:r>
          </a:p>
          <a:p>
            <a:pPr marL="228600" indent="-228600">
              <a:spcBef>
                <a:spcPts val="0"/>
              </a:spcBef>
              <a:spcAft>
                <a:spcPts val="600"/>
              </a:spcAft>
            </a:pPr>
            <a:r>
              <a:rPr lang="en-US" sz="1600" dirty="0"/>
              <a:t>Team: Likewise tell the personal story of why you are invested in this company, and say what is relevant about each team member in the company.  Use pictures of team if older/shows experience.</a:t>
            </a:r>
          </a:p>
          <a:p>
            <a:pPr marL="228600" indent="-228600">
              <a:spcBef>
                <a:spcPts val="0"/>
              </a:spcBef>
              <a:spcAft>
                <a:spcPts val="600"/>
              </a:spcAft>
            </a:pPr>
            <a:r>
              <a:rPr lang="en-US" sz="1600" dirty="0"/>
              <a:t>Pitch your vision, not just what you currently have or are</a:t>
            </a:r>
          </a:p>
          <a:p>
            <a:pPr marL="228600" indent="-228600">
              <a:spcBef>
                <a:spcPts val="0"/>
              </a:spcBef>
              <a:spcAft>
                <a:spcPts val="600"/>
              </a:spcAft>
            </a:pPr>
            <a:r>
              <a:rPr lang="en-US" sz="1600" dirty="0"/>
              <a:t>Reference things people know / understand, don’t make people think or question you</a:t>
            </a:r>
          </a:p>
          <a:p>
            <a:pPr marL="228600" indent="-228600">
              <a:spcBef>
                <a:spcPts val="0"/>
              </a:spcBef>
              <a:spcAft>
                <a:spcPts val="600"/>
              </a:spcAft>
            </a:pPr>
            <a:r>
              <a:rPr lang="en-US" sz="1600" dirty="0"/>
              <a:t>One Joke: Make audience laugh at least once, but don’t do a comedy routine</a:t>
            </a:r>
          </a:p>
          <a:p>
            <a:pPr marL="228600" indent="-228600">
              <a:spcBef>
                <a:spcPts val="0"/>
              </a:spcBef>
              <a:spcAft>
                <a:spcPts val="600"/>
              </a:spcAft>
            </a:pPr>
            <a:r>
              <a:rPr lang="en-US" sz="1600" dirty="0"/>
              <a:t>&lt;10 min presentations – Only one person presents, the CEO who can sell</a:t>
            </a:r>
          </a:p>
          <a:p>
            <a:pPr marL="228600" indent="-228600">
              <a:spcBef>
                <a:spcPts val="0"/>
              </a:spcBef>
              <a:spcAft>
                <a:spcPts val="600"/>
              </a:spcAft>
            </a:pPr>
            <a:r>
              <a:rPr lang="en-US" sz="1600" u="sng" dirty="0"/>
              <a:t>Don’t read slides</a:t>
            </a:r>
            <a:r>
              <a:rPr lang="en-US" sz="1600" dirty="0"/>
              <a:t> or stare at projector screen!  Look forward / connect with your audience</a:t>
            </a:r>
          </a:p>
          <a:p>
            <a:pPr marL="228600" indent="-228600">
              <a:spcBef>
                <a:spcPts val="0"/>
              </a:spcBef>
              <a:spcAft>
                <a:spcPts val="600"/>
              </a:spcAft>
            </a:pPr>
            <a:r>
              <a:rPr lang="en-US" sz="1600" u="sng" dirty="0"/>
              <a:t>Don’t speak too fast</a:t>
            </a:r>
            <a:r>
              <a:rPr lang="en-US" sz="1600" dirty="0"/>
              <a:t>, people listen better when you speak slower and you sound wiser!</a:t>
            </a:r>
          </a:p>
          <a:p>
            <a:pPr marL="228600" indent="-228600">
              <a:spcBef>
                <a:spcPts val="0"/>
              </a:spcBef>
              <a:spcAft>
                <a:spcPts val="600"/>
              </a:spcAft>
            </a:pPr>
            <a:r>
              <a:rPr lang="en-US" sz="1600" dirty="0"/>
              <a:t>Don’t use industry acronyms / terminology, or reference companies they won’t know</a:t>
            </a:r>
          </a:p>
          <a:p>
            <a:pPr marL="228600" indent="-228600">
              <a:spcBef>
                <a:spcPts val="0"/>
              </a:spcBef>
              <a:spcAft>
                <a:spcPts val="600"/>
              </a:spcAft>
            </a:pPr>
            <a:r>
              <a:rPr lang="en-US" sz="1600" dirty="0"/>
              <a:t>Don’t show a video, do show a </a:t>
            </a:r>
            <a:r>
              <a:rPr lang="en-US" sz="1600" u="sng" dirty="0"/>
              <a:t>quick</a:t>
            </a:r>
            <a:r>
              <a:rPr lang="en-US" sz="1600" dirty="0"/>
              <a:t> DEMO or screen shots (pictures fail less often)</a:t>
            </a:r>
          </a:p>
          <a:p>
            <a:pPr marL="228600" indent="-228600">
              <a:spcBef>
                <a:spcPts val="0"/>
              </a:spcBef>
              <a:spcAft>
                <a:spcPts val="600"/>
              </a:spcAft>
            </a:pPr>
            <a:r>
              <a:rPr lang="en-US" sz="1600" dirty="0"/>
              <a:t>If you run out of time, learn to skip to the end and the “ask” – your purpose for being there</a:t>
            </a:r>
          </a:p>
        </p:txBody>
      </p:sp>
      <p:sp>
        <p:nvSpPr>
          <p:cNvPr id="2" name="Slide Number Placeholder 1"/>
          <p:cNvSpPr>
            <a:spLocks noGrp="1"/>
          </p:cNvSpPr>
          <p:nvPr>
            <p:ph type="sldNum" sz="quarter" idx="12"/>
          </p:nvPr>
        </p:nvSpPr>
        <p:spPr/>
        <p:txBody>
          <a:bodyPr/>
          <a:lstStyle/>
          <a:p>
            <a:fld id="{56371360-A4B2-4FED-AF47-D5D5BAF467BE}" type="slidenum">
              <a:rPr lang="en-US" smtClean="0"/>
              <a:t>2</a:t>
            </a:fld>
            <a:endParaRPr lang="en-US" dirty="0"/>
          </a:p>
        </p:txBody>
      </p:sp>
      <p:sp>
        <p:nvSpPr>
          <p:cNvPr id="4" name="Title 1"/>
          <p:cNvSpPr>
            <a:spLocks noGrp="1"/>
          </p:cNvSpPr>
          <p:nvPr>
            <p:ph type="title"/>
          </p:nvPr>
        </p:nvSpPr>
        <p:spPr>
          <a:xfrm>
            <a:off x="457200" y="0"/>
            <a:ext cx="8229600" cy="1143000"/>
          </a:xfrm>
        </p:spPr>
        <p:txBody>
          <a:bodyPr/>
          <a:lstStyle/>
          <a:p>
            <a:r>
              <a:rPr lang="en-US" dirty="0"/>
              <a:t>How to Pitch Effectively</a:t>
            </a:r>
          </a:p>
        </p:txBody>
      </p:sp>
    </p:spTree>
    <p:extLst>
      <p:ext uri="{BB962C8B-B14F-4D97-AF65-F5344CB8AC3E}">
        <p14:creationId xmlns:p14="http://schemas.microsoft.com/office/powerpoint/2010/main" val="17635277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Board / Advisors / Future Hires</a:t>
            </a:r>
          </a:p>
        </p:txBody>
      </p:sp>
      <p:sp>
        <p:nvSpPr>
          <p:cNvPr id="3" name="Content Placeholder 2"/>
          <p:cNvSpPr>
            <a:spLocks noGrp="1"/>
          </p:cNvSpPr>
          <p:nvPr>
            <p:ph idx="1"/>
          </p:nvPr>
        </p:nvSpPr>
        <p:spPr>
          <a:xfrm>
            <a:off x="457200" y="914400"/>
            <a:ext cx="8382000" cy="5029200"/>
          </a:xfrm>
        </p:spPr>
        <p:txBody>
          <a:bodyPr>
            <a:normAutofit lnSpcReduction="10000"/>
          </a:bodyPr>
          <a:lstStyle/>
          <a:p>
            <a:pPr marL="228600" indent="-228600">
              <a:spcBef>
                <a:spcPts val="0"/>
              </a:spcBef>
              <a:spcAft>
                <a:spcPts val="1200"/>
              </a:spcAft>
            </a:pPr>
            <a:r>
              <a:rPr lang="en-US" sz="2400" dirty="0"/>
              <a:t>Board of Directors? (Startups shouldn’t have BODs!  Wait until after Series A round to establish a board)</a:t>
            </a:r>
          </a:p>
          <a:p>
            <a:pPr marL="228600" indent="-228600">
              <a:spcBef>
                <a:spcPts val="0"/>
              </a:spcBef>
              <a:spcAft>
                <a:spcPts val="1200"/>
              </a:spcAft>
            </a:pPr>
            <a:r>
              <a:rPr lang="en-US" sz="2400" dirty="0"/>
              <a:t>Board of Advisors? (Give 0.1%-1% to advisors, no more!)</a:t>
            </a:r>
          </a:p>
          <a:p>
            <a:pPr marL="228600" indent="-228600">
              <a:spcBef>
                <a:spcPts val="0"/>
              </a:spcBef>
              <a:spcAft>
                <a:spcPts val="1200"/>
              </a:spcAft>
            </a:pPr>
            <a:r>
              <a:rPr lang="en-US" sz="2400" dirty="0"/>
              <a:t>What’s their relevancy / support, other than big names?</a:t>
            </a:r>
          </a:p>
          <a:p>
            <a:pPr marL="228600" indent="-228600">
              <a:spcBef>
                <a:spcPts val="0"/>
              </a:spcBef>
              <a:spcAft>
                <a:spcPts val="1200"/>
              </a:spcAft>
            </a:pPr>
            <a:r>
              <a:rPr lang="en-US" sz="2400" dirty="0"/>
              <a:t>Are they investing?  Big points if “Yes”!</a:t>
            </a:r>
          </a:p>
          <a:p>
            <a:pPr marL="628650" lvl="1" indent="-228600">
              <a:spcBef>
                <a:spcPts val="0"/>
              </a:spcBef>
              <a:spcAft>
                <a:spcPts val="1200"/>
              </a:spcAft>
            </a:pPr>
            <a:r>
              <a:rPr lang="en-US" sz="2000" dirty="0"/>
              <a:t>If “No”, be careful.  Your big fancy advisors will go from being a positive to a negative.  If they are successful and have capital, they should invest, otherwise it shows lack of real support.  Have a good reason for why not if asked. </a:t>
            </a:r>
          </a:p>
          <a:p>
            <a:pPr marL="228600" indent="-228600">
              <a:spcBef>
                <a:spcPts val="0"/>
              </a:spcBef>
              <a:spcAft>
                <a:spcPts val="1200"/>
              </a:spcAft>
            </a:pPr>
            <a:r>
              <a:rPr lang="en-US" sz="2400" dirty="0"/>
              <a:t>Reference key holes in management or operations that need to be filled (intros needed?)</a:t>
            </a:r>
          </a:p>
          <a:p>
            <a:pPr marL="628650" lvl="1" indent="-228600">
              <a:spcBef>
                <a:spcPts val="0"/>
              </a:spcBef>
              <a:spcAft>
                <a:spcPts val="1200"/>
              </a:spcAft>
            </a:pPr>
            <a:r>
              <a:rPr lang="en-US" sz="2000" dirty="0"/>
              <a:t>Few companies have the perfect team from the start, recognize that and solve it</a:t>
            </a:r>
          </a:p>
        </p:txBody>
      </p:sp>
      <p:sp>
        <p:nvSpPr>
          <p:cNvPr id="4" name="Slide Number Placeholder 3"/>
          <p:cNvSpPr>
            <a:spLocks noGrp="1"/>
          </p:cNvSpPr>
          <p:nvPr>
            <p:ph type="sldNum" sz="quarter" idx="12"/>
          </p:nvPr>
        </p:nvSpPr>
        <p:spPr/>
        <p:txBody>
          <a:bodyPr/>
          <a:lstStyle/>
          <a:p>
            <a:fld id="{56371360-A4B2-4FED-AF47-D5D5BAF467BE}" type="slidenum">
              <a:rPr lang="en-US" smtClean="0"/>
              <a:t>20</a:t>
            </a:fld>
            <a:endParaRPr lang="en-US" dirty="0"/>
          </a:p>
        </p:txBody>
      </p:sp>
    </p:spTree>
    <p:extLst>
      <p:ext uri="{BB962C8B-B14F-4D97-AF65-F5344CB8AC3E}">
        <p14:creationId xmlns:p14="http://schemas.microsoft.com/office/powerpoint/2010/main" val="50660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763000" cy="1143000"/>
          </a:xfrm>
        </p:spPr>
        <p:txBody>
          <a:bodyPr>
            <a:normAutofit fontScale="90000"/>
          </a:bodyPr>
          <a:lstStyle/>
          <a:p>
            <a:r>
              <a:rPr lang="en-US" dirty="0"/>
              <a:t>Expense Model (Marketing / Strategy)</a:t>
            </a:r>
          </a:p>
        </p:txBody>
      </p:sp>
      <p:sp>
        <p:nvSpPr>
          <p:cNvPr id="3" name="Content Placeholder 2"/>
          <p:cNvSpPr>
            <a:spLocks noGrp="1"/>
          </p:cNvSpPr>
          <p:nvPr>
            <p:ph idx="1"/>
          </p:nvPr>
        </p:nvSpPr>
        <p:spPr>
          <a:xfrm>
            <a:off x="457200" y="914400"/>
            <a:ext cx="8382000" cy="5029200"/>
          </a:xfrm>
        </p:spPr>
        <p:txBody>
          <a:bodyPr>
            <a:noAutofit/>
          </a:bodyPr>
          <a:lstStyle/>
          <a:p>
            <a:pPr marL="228600" indent="-228600">
              <a:spcBef>
                <a:spcPts val="0"/>
              </a:spcBef>
              <a:spcAft>
                <a:spcPts val="600"/>
              </a:spcAft>
            </a:pPr>
            <a:r>
              <a:rPr lang="en-US" sz="2200" dirty="0"/>
              <a:t>Key Expenses / Time-Efforts Needed To Generate Revenue?</a:t>
            </a:r>
          </a:p>
          <a:p>
            <a:pPr marL="228600" indent="-228600">
              <a:spcBef>
                <a:spcPts val="0"/>
              </a:spcBef>
              <a:spcAft>
                <a:spcPts val="600"/>
              </a:spcAft>
            </a:pPr>
            <a:r>
              <a:rPr lang="en-US" sz="2200" dirty="0"/>
              <a:t>Channels: How to reach / market to customers?</a:t>
            </a:r>
          </a:p>
          <a:p>
            <a:pPr marL="228600" indent="-228600">
              <a:spcBef>
                <a:spcPts val="0"/>
              </a:spcBef>
              <a:spcAft>
                <a:spcPts val="600"/>
              </a:spcAft>
            </a:pPr>
            <a:r>
              <a:rPr lang="en-US" sz="2200" dirty="0"/>
              <a:t>Strategy: How to convert, acquire or close clients?</a:t>
            </a:r>
          </a:p>
          <a:p>
            <a:pPr marL="228600" indent="-228600">
              <a:spcBef>
                <a:spcPts val="0"/>
              </a:spcBef>
              <a:spcAft>
                <a:spcPts val="600"/>
              </a:spcAft>
            </a:pPr>
            <a:r>
              <a:rPr lang="en-US" sz="2200" dirty="0"/>
              <a:t>Unique Strategic Relationships / Partnerships?</a:t>
            </a:r>
          </a:p>
          <a:p>
            <a:pPr marL="228600" indent="-228600">
              <a:spcBef>
                <a:spcPts val="0"/>
              </a:spcBef>
              <a:spcAft>
                <a:spcPts val="600"/>
              </a:spcAft>
            </a:pPr>
            <a:r>
              <a:rPr lang="en-US" sz="2200" dirty="0"/>
              <a:t>Potential for leverage or scalability to grow fast economically?</a:t>
            </a:r>
          </a:p>
          <a:p>
            <a:pPr marL="228600" indent="-228600">
              <a:spcBef>
                <a:spcPts val="0"/>
              </a:spcBef>
              <a:spcAft>
                <a:spcPts val="600"/>
              </a:spcAft>
            </a:pPr>
            <a:r>
              <a:rPr lang="en-US" sz="2200" dirty="0"/>
              <a:t>How long is sales cycle to get a client?</a:t>
            </a:r>
          </a:p>
          <a:p>
            <a:pPr marL="228600" indent="-228600">
              <a:spcBef>
                <a:spcPts val="0"/>
              </a:spcBef>
              <a:spcAft>
                <a:spcPts val="600"/>
              </a:spcAft>
            </a:pPr>
            <a:r>
              <a:rPr lang="en-US" sz="2200" dirty="0"/>
              <a:t>Average Cost to Acquire a Customer?</a:t>
            </a:r>
          </a:p>
          <a:p>
            <a:pPr marL="228600" indent="-228600">
              <a:spcBef>
                <a:spcPts val="0"/>
              </a:spcBef>
              <a:spcAft>
                <a:spcPts val="600"/>
              </a:spcAft>
            </a:pPr>
            <a:r>
              <a:rPr lang="en-US" sz="2200" dirty="0"/>
              <a:t>Cost to Maintain a Customer &amp; Build Recurring Sales?</a:t>
            </a:r>
          </a:p>
          <a:p>
            <a:pPr marL="228600" indent="-228600">
              <a:spcBef>
                <a:spcPts val="0"/>
              </a:spcBef>
              <a:spcAft>
                <a:spcPts val="600"/>
              </a:spcAft>
            </a:pPr>
            <a:r>
              <a:rPr lang="en-US" sz="2200" dirty="0"/>
              <a:t>Monthly burn rate, now vs. after funding?</a:t>
            </a:r>
          </a:p>
        </p:txBody>
      </p:sp>
      <p:sp>
        <p:nvSpPr>
          <p:cNvPr id="4" name="Slide Number Placeholder 3"/>
          <p:cNvSpPr>
            <a:spLocks noGrp="1"/>
          </p:cNvSpPr>
          <p:nvPr>
            <p:ph type="sldNum" sz="quarter" idx="12"/>
          </p:nvPr>
        </p:nvSpPr>
        <p:spPr/>
        <p:txBody>
          <a:bodyPr/>
          <a:lstStyle/>
          <a:p>
            <a:fld id="{56371360-A4B2-4FED-AF47-D5D5BAF467BE}" type="slidenum">
              <a:rPr lang="en-US" smtClean="0"/>
              <a:t>21</a:t>
            </a:fld>
            <a:endParaRPr lang="en-US" dirty="0"/>
          </a:p>
        </p:txBody>
      </p:sp>
    </p:spTree>
    <p:extLst>
      <p:ext uri="{BB962C8B-B14F-4D97-AF65-F5344CB8AC3E}">
        <p14:creationId xmlns:p14="http://schemas.microsoft.com/office/powerpoint/2010/main" val="28507717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Financial Projections</a:t>
            </a:r>
          </a:p>
        </p:txBody>
      </p:sp>
      <p:sp>
        <p:nvSpPr>
          <p:cNvPr id="3" name="Content Placeholder 2"/>
          <p:cNvSpPr>
            <a:spLocks noGrp="1"/>
          </p:cNvSpPr>
          <p:nvPr>
            <p:ph idx="1"/>
          </p:nvPr>
        </p:nvSpPr>
        <p:spPr>
          <a:xfrm>
            <a:off x="457200" y="914400"/>
            <a:ext cx="8382000" cy="5029200"/>
          </a:xfrm>
        </p:spPr>
        <p:txBody>
          <a:bodyPr>
            <a:noAutofit/>
          </a:bodyPr>
          <a:lstStyle/>
          <a:p>
            <a:pPr marL="228600" indent="-228600">
              <a:spcBef>
                <a:spcPts val="0"/>
              </a:spcBef>
              <a:spcAft>
                <a:spcPts val="600"/>
              </a:spcAft>
            </a:pPr>
            <a:r>
              <a:rPr lang="en-US" sz="2400" dirty="0"/>
              <a:t># Years Projected:</a:t>
            </a:r>
          </a:p>
          <a:p>
            <a:pPr marL="457200" lvl="1" indent="-228600">
              <a:spcBef>
                <a:spcPts val="0"/>
              </a:spcBef>
              <a:spcAft>
                <a:spcPts val="600"/>
              </a:spcAft>
              <a:buFont typeface="Arial" pitchFamily="34" charset="0"/>
              <a:buChar char="•"/>
            </a:pPr>
            <a:r>
              <a:rPr lang="en-US" sz="2000" dirty="0"/>
              <a:t>Startups: 6 year projections (accounts for ~1 yr of getting started)</a:t>
            </a:r>
          </a:p>
          <a:p>
            <a:pPr marL="457200" lvl="1" indent="-228600">
              <a:spcBef>
                <a:spcPts val="0"/>
              </a:spcBef>
              <a:spcAft>
                <a:spcPts val="600"/>
              </a:spcAft>
              <a:buFont typeface="Arial" pitchFamily="34" charset="0"/>
              <a:buChar char="•"/>
            </a:pPr>
            <a:r>
              <a:rPr lang="en-US" sz="2000" dirty="0"/>
              <a:t>Early-mid stage: 1-2 year historical, 3-5 year projections</a:t>
            </a:r>
          </a:p>
          <a:p>
            <a:pPr marL="228600" indent="-228600">
              <a:spcBef>
                <a:spcPts val="0"/>
              </a:spcBef>
              <a:spcAft>
                <a:spcPts val="600"/>
              </a:spcAft>
            </a:pPr>
            <a:r>
              <a:rPr lang="en-US" sz="2400" dirty="0"/>
              <a:t>Target Market Size vs. Acquired Clients:</a:t>
            </a:r>
          </a:p>
          <a:p>
            <a:pPr marL="457200" lvl="1" indent="-228600">
              <a:spcBef>
                <a:spcPts val="0"/>
              </a:spcBef>
              <a:spcAft>
                <a:spcPts val="600"/>
              </a:spcAft>
              <a:buFont typeface="Arial" pitchFamily="34" charset="0"/>
              <a:buChar char="•"/>
            </a:pPr>
            <a:r>
              <a:rPr lang="en-US" sz="2000" dirty="0"/>
              <a:t>Total # Clients in Target Market (Show each year with growth)</a:t>
            </a:r>
          </a:p>
          <a:p>
            <a:pPr marL="457200" lvl="1" indent="-228600">
              <a:spcBef>
                <a:spcPts val="0"/>
              </a:spcBef>
              <a:spcAft>
                <a:spcPts val="600"/>
              </a:spcAft>
              <a:buFont typeface="Arial" pitchFamily="34" charset="0"/>
              <a:buChar char="•"/>
            </a:pPr>
            <a:r>
              <a:rPr lang="en-US" sz="2000" dirty="0"/>
              <a:t># Free Users vs. # Active Revenue Generating Users (shows conversion rate)</a:t>
            </a:r>
          </a:p>
          <a:p>
            <a:pPr marL="457200" lvl="1" indent="-228600">
              <a:spcBef>
                <a:spcPts val="0"/>
              </a:spcBef>
              <a:spcAft>
                <a:spcPts val="600"/>
              </a:spcAft>
              <a:buFont typeface="Arial" pitchFamily="34" charset="0"/>
              <a:buChar char="•"/>
            </a:pPr>
            <a:r>
              <a:rPr lang="en-US" sz="2000" dirty="0"/>
              <a:t>% Penetrated (shows entrepreneur’s sanity: growing from 0% to 1%-5% penetration is usually sane, 50%-100% is usually insanity)</a:t>
            </a:r>
          </a:p>
          <a:p>
            <a:pPr marL="228600" indent="-228600">
              <a:spcBef>
                <a:spcPts val="0"/>
              </a:spcBef>
              <a:spcAft>
                <a:spcPts val="600"/>
              </a:spcAft>
            </a:pPr>
            <a:r>
              <a:rPr lang="en-US" sz="2400" dirty="0"/>
              <a:t>High Level Financials: </a:t>
            </a:r>
          </a:p>
          <a:p>
            <a:pPr marL="457200" lvl="1" indent="-228600">
              <a:spcBef>
                <a:spcPts val="0"/>
              </a:spcBef>
              <a:spcAft>
                <a:spcPts val="600"/>
              </a:spcAft>
              <a:buFont typeface="Arial" pitchFamily="34" charset="0"/>
              <a:buChar char="•"/>
            </a:pPr>
            <a:r>
              <a:rPr lang="en-US" sz="2000" dirty="0"/>
              <a:t>Revenue, Expenses, EBITDA, EBITDA Margin %</a:t>
            </a:r>
          </a:p>
          <a:p>
            <a:pPr marL="457200" lvl="1" indent="-228600">
              <a:spcBef>
                <a:spcPts val="0"/>
              </a:spcBef>
              <a:spcAft>
                <a:spcPts val="600"/>
              </a:spcAft>
              <a:buFont typeface="Arial" pitchFamily="34" charset="0"/>
              <a:buChar char="•"/>
            </a:pPr>
            <a:r>
              <a:rPr lang="en-US" sz="2000" dirty="0"/>
              <a:t>Optional: Break out key revenue streams or Gross vs. Net Revenue</a:t>
            </a:r>
          </a:p>
          <a:p>
            <a:pPr marL="457200" lvl="1" indent="-228600">
              <a:spcBef>
                <a:spcPts val="0"/>
              </a:spcBef>
              <a:spcAft>
                <a:spcPts val="600"/>
              </a:spcAft>
              <a:buFont typeface="Arial" pitchFamily="34" charset="0"/>
              <a:buChar char="•"/>
            </a:pPr>
            <a:r>
              <a:rPr lang="en-US" sz="2000" dirty="0"/>
              <a:t>Optional: Break out key expenses (Ex. # Employees)</a:t>
            </a:r>
          </a:p>
        </p:txBody>
      </p:sp>
      <p:sp>
        <p:nvSpPr>
          <p:cNvPr id="4" name="Slide Number Placeholder 3"/>
          <p:cNvSpPr>
            <a:spLocks noGrp="1"/>
          </p:cNvSpPr>
          <p:nvPr>
            <p:ph type="sldNum" sz="quarter" idx="12"/>
          </p:nvPr>
        </p:nvSpPr>
        <p:spPr/>
        <p:txBody>
          <a:bodyPr/>
          <a:lstStyle/>
          <a:p>
            <a:fld id="{56371360-A4B2-4FED-AF47-D5D5BAF467BE}" type="slidenum">
              <a:rPr lang="en-US" smtClean="0"/>
              <a:t>22</a:t>
            </a:fld>
            <a:endParaRPr lang="en-US" dirty="0"/>
          </a:p>
        </p:txBody>
      </p:sp>
    </p:spTree>
    <p:extLst>
      <p:ext uri="{BB962C8B-B14F-4D97-AF65-F5344CB8AC3E}">
        <p14:creationId xmlns:p14="http://schemas.microsoft.com/office/powerpoint/2010/main" val="34308707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1143000"/>
          </a:xfrm>
        </p:spPr>
        <p:txBody>
          <a:bodyPr>
            <a:normAutofit/>
          </a:bodyPr>
          <a:lstStyle/>
          <a:p>
            <a:r>
              <a:rPr lang="en-US" sz="3600" dirty="0"/>
              <a:t>Potential Appendix Slides</a:t>
            </a:r>
          </a:p>
        </p:txBody>
      </p:sp>
      <p:sp>
        <p:nvSpPr>
          <p:cNvPr id="3" name="Content Placeholder 2"/>
          <p:cNvSpPr>
            <a:spLocks noGrp="1"/>
          </p:cNvSpPr>
          <p:nvPr>
            <p:ph idx="1"/>
          </p:nvPr>
        </p:nvSpPr>
        <p:spPr>
          <a:xfrm>
            <a:off x="457200" y="914400"/>
            <a:ext cx="8534400" cy="5029200"/>
          </a:xfrm>
        </p:spPr>
        <p:txBody>
          <a:bodyPr>
            <a:noAutofit/>
          </a:bodyPr>
          <a:lstStyle/>
          <a:p>
            <a:pPr marL="228600" indent="-228600">
              <a:spcBef>
                <a:spcPts val="0"/>
              </a:spcBef>
              <a:spcAft>
                <a:spcPts val="600"/>
              </a:spcAft>
            </a:pPr>
            <a:r>
              <a:rPr lang="en-US" sz="1500" dirty="0"/>
              <a:t>Timeline: History, Milestones &amp; Prior Funding</a:t>
            </a:r>
          </a:p>
          <a:p>
            <a:pPr marL="228600" indent="-228600">
              <a:spcBef>
                <a:spcPts val="0"/>
              </a:spcBef>
              <a:spcAft>
                <a:spcPts val="600"/>
              </a:spcAft>
            </a:pPr>
            <a:r>
              <a:rPr lang="en-US" sz="1500" dirty="0"/>
              <a:t>Detailed Value Proposition to Clients / Users / Partners</a:t>
            </a:r>
          </a:p>
          <a:p>
            <a:pPr marL="228600" indent="-228600">
              <a:spcBef>
                <a:spcPts val="0"/>
              </a:spcBef>
              <a:spcAft>
                <a:spcPts val="600"/>
              </a:spcAft>
            </a:pPr>
            <a:r>
              <a:rPr lang="en-US" sz="1500" dirty="0"/>
              <a:t>Detailed Financials: Revenue and expense breakdown, showing % of total revenue / expenses</a:t>
            </a:r>
          </a:p>
          <a:p>
            <a:pPr marL="228600" indent="-228600">
              <a:spcBef>
                <a:spcPts val="0"/>
              </a:spcBef>
              <a:spcAft>
                <a:spcPts val="600"/>
              </a:spcAft>
            </a:pPr>
            <a:r>
              <a:rPr lang="en-US" sz="1500" dirty="0"/>
              <a:t>Average Revenue Per User (ARPU)? Per Client Size?  </a:t>
            </a:r>
          </a:p>
          <a:p>
            <a:pPr marL="228600" indent="-228600">
              <a:spcBef>
                <a:spcPts val="0"/>
              </a:spcBef>
              <a:spcAft>
                <a:spcPts val="600"/>
              </a:spcAft>
            </a:pPr>
            <a:r>
              <a:rPr lang="en-US" sz="1500" dirty="0"/>
              <a:t>Life-time Value of Customer (Churn Rate?) vs. Cost to Acquire Customer</a:t>
            </a:r>
          </a:p>
          <a:p>
            <a:pPr marL="228600" indent="-228600">
              <a:spcBef>
                <a:spcPts val="0"/>
              </a:spcBef>
              <a:spcAft>
                <a:spcPts val="600"/>
              </a:spcAft>
            </a:pPr>
            <a:r>
              <a:rPr lang="en-US" sz="1500" dirty="0"/>
              <a:t>Breakeven Analysis: Base-case vs. Bare-bones case.  # Clients / $ Revenue needed?</a:t>
            </a:r>
          </a:p>
          <a:p>
            <a:pPr marL="228600" indent="-228600">
              <a:spcBef>
                <a:spcPts val="0"/>
              </a:spcBef>
              <a:spcAft>
                <a:spcPts val="600"/>
              </a:spcAft>
            </a:pPr>
            <a:r>
              <a:rPr lang="en-US" sz="1500" dirty="0"/>
              <a:t>Pipeline of potential clients, % likelihood of closing, revenue potential from pipeline</a:t>
            </a:r>
          </a:p>
          <a:p>
            <a:pPr marL="228600" indent="-228600">
              <a:spcBef>
                <a:spcPts val="0"/>
              </a:spcBef>
              <a:spcAft>
                <a:spcPts val="600"/>
              </a:spcAft>
            </a:pPr>
            <a:r>
              <a:rPr lang="en-US" sz="1500" dirty="0"/>
              <a:t>Partnership Agreements / Structures</a:t>
            </a:r>
          </a:p>
          <a:p>
            <a:pPr marL="228600" indent="-228600">
              <a:spcBef>
                <a:spcPts val="0"/>
              </a:spcBef>
              <a:spcAft>
                <a:spcPts val="600"/>
              </a:spcAft>
            </a:pPr>
            <a:r>
              <a:rPr lang="en-US" sz="1500" dirty="0"/>
              <a:t>Proprietary aspects not discussed in core deck</a:t>
            </a:r>
          </a:p>
          <a:p>
            <a:pPr marL="228600" indent="-228600">
              <a:spcBef>
                <a:spcPts val="0"/>
              </a:spcBef>
              <a:spcAft>
                <a:spcPts val="600"/>
              </a:spcAft>
            </a:pPr>
            <a:r>
              <a:rPr lang="en-US" sz="1500" dirty="0"/>
              <a:t>Additional Strategy Slides: Ex. Architecture, How to avoid/limit circumvention, Funnel system of business operations, Growth strategy</a:t>
            </a:r>
          </a:p>
          <a:p>
            <a:pPr marL="228600" indent="-228600">
              <a:spcBef>
                <a:spcPts val="0"/>
              </a:spcBef>
              <a:spcAft>
                <a:spcPts val="600"/>
              </a:spcAft>
            </a:pPr>
            <a:r>
              <a:rPr lang="en-US" sz="1500" dirty="0"/>
              <a:t>Capital Structure: Ownership of founders &amp; current investors</a:t>
            </a:r>
          </a:p>
          <a:p>
            <a:pPr marL="228600" indent="-228600">
              <a:spcBef>
                <a:spcPts val="0"/>
              </a:spcBef>
              <a:spcAft>
                <a:spcPts val="600"/>
              </a:spcAft>
            </a:pPr>
            <a:r>
              <a:rPr lang="en-US" sz="1500" dirty="0"/>
              <a:t>Competitors Capital Raises / Investors</a:t>
            </a:r>
          </a:p>
          <a:p>
            <a:pPr marL="228600" indent="-228600">
              <a:spcBef>
                <a:spcPts val="0"/>
              </a:spcBef>
              <a:spcAft>
                <a:spcPts val="600"/>
              </a:spcAft>
            </a:pPr>
            <a:r>
              <a:rPr lang="en-US" sz="1500" dirty="0"/>
              <a:t>Head Count (# Employees) Projections / Key Hires Needed</a:t>
            </a:r>
          </a:p>
          <a:p>
            <a:pPr marL="228600" indent="-228600">
              <a:spcBef>
                <a:spcPts val="0"/>
              </a:spcBef>
              <a:spcAft>
                <a:spcPts val="600"/>
              </a:spcAft>
            </a:pPr>
            <a:r>
              <a:rPr lang="en-US" sz="1500" dirty="0"/>
              <a:t>Additional Screen Shots from Demo</a:t>
            </a:r>
          </a:p>
          <a:p>
            <a:pPr marL="228600" indent="-228600">
              <a:spcBef>
                <a:spcPts val="0"/>
              </a:spcBef>
              <a:spcAft>
                <a:spcPts val="600"/>
              </a:spcAft>
            </a:pPr>
            <a:r>
              <a:rPr lang="en-US" sz="1500" dirty="0"/>
              <a:t>Summary Slide: Why We’ll Be Successful (Add if deck &gt; 15 slides, otherwise too redundant)</a:t>
            </a:r>
          </a:p>
          <a:p>
            <a:pPr marL="228600" indent="-228600">
              <a:spcBef>
                <a:spcPts val="0"/>
              </a:spcBef>
              <a:spcAft>
                <a:spcPts val="600"/>
              </a:spcAft>
            </a:pPr>
            <a:endParaRPr lang="en-US" sz="1600" dirty="0"/>
          </a:p>
          <a:p>
            <a:pPr marL="228600" indent="-228600">
              <a:spcBef>
                <a:spcPts val="0"/>
              </a:spcBef>
              <a:spcAft>
                <a:spcPts val="600"/>
              </a:spcAft>
            </a:pPr>
            <a:endParaRPr lang="en-US" sz="1600" dirty="0"/>
          </a:p>
          <a:p>
            <a:pPr>
              <a:spcBef>
                <a:spcPts val="0"/>
              </a:spcBef>
              <a:spcAft>
                <a:spcPts val="600"/>
              </a:spcAft>
            </a:pPr>
            <a:endParaRPr lang="en-US" sz="1600" dirty="0"/>
          </a:p>
        </p:txBody>
      </p:sp>
      <p:sp>
        <p:nvSpPr>
          <p:cNvPr id="4" name="Slide Number Placeholder 3"/>
          <p:cNvSpPr>
            <a:spLocks noGrp="1"/>
          </p:cNvSpPr>
          <p:nvPr>
            <p:ph type="sldNum" sz="quarter" idx="12"/>
          </p:nvPr>
        </p:nvSpPr>
        <p:spPr/>
        <p:txBody>
          <a:bodyPr/>
          <a:lstStyle/>
          <a:p>
            <a:fld id="{56371360-A4B2-4FED-AF47-D5D5BAF467BE}" type="slidenum">
              <a:rPr lang="en-US" smtClean="0"/>
              <a:t>23</a:t>
            </a:fld>
            <a:endParaRPr lang="en-US" dirty="0"/>
          </a:p>
        </p:txBody>
      </p:sp>
    </p:spTree>
    <p:extLst>
      <p:ext uri="{BB962C8B-B14F-4D97-AF65-F5344CB8AC3E}">
        <p14:creationId xmlns:p14="http://schemas.microsoft.com/office/powerpoint/2010/main" val="3240247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381000" y="304800"/>
            <a:ext cx="520446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bg1">
                    <a:lumMod val="50000"/>
                  </a:schemeClr>
                </a:solidFill>
              </a:rPr>
              <a:t>Financial Projections</a:t>
            </a:r>
          </a:p>
        </p:txBody>
      </p:sp>
      <p:sp>
        <p:nvSpPr>
          <p:cNvPr id="3" name="Slide Number Placeholder 2"/>
          <p:cNvSpPr>
            <a:spLocks noGrp="1"/>
          </p:cNvSpPr>
          <p:nvPr>
            <p:ph type="sldNum" sz="quarter" idx="12"/>
          </p:nvPr>
        </p:nvSpPr>
        <p:spPr/>
        <p:txBody>
          <a:bodyPr/>
          <a:lstStyle/>
          <a:p>
            <a:fld id="{EF7E4742-1453-4123-BB0C-A235C6B6B2D4}" type="slidenum">
              <a:rPr lang="en-US" smtClean="0"/>
              <a:t>24</a:t>
            </a:fld>
            <a:endParaRPr lang="en-US"/>
          </a:p>
        </p:txBody>
      </p:sp>
      <p:sp>
        <p:nvSpPr>
          <p:cNvPr id="5" name="Rectangle 4"/>
          <p:cNvSpPr/>
          <p:nvPr/>
        </p:nvSpPr>
        <p:spPr>
          <a:xfrm>
            <a:off x="152400" y="6008370"/>
            <a:ext cx="30480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p:cNvSpPr>
            <a:spLocks noGrp="1"/>
          </p:cNvSpPr>
          <p:nvPr>
            <p:ph idx="1"/>
          </p:nvPr>
        </p:nvSpPr>
        <p:spPr>
          <a:xfrm>
            <a:off x="457200" y="4038600"/>
            <a:ext cx="8382000" cy="1828800"/>
          </a:xfrm>
        </p:spPr>
        <p:txBody>
          <a:bodyPr>
            <a:normAutofit fontScale="25000" lnSpcReduction="20000"/>
          </a:bodyPr>
          <a:lstStyle/>
          <a:p>
            <a:pPr marL="0" indent="0">
              <a:buNone/>
            </a:pPr>
            <a:r>
              <a:rPr lang="en-US" sz="7200" dirty="0"/>
              <a:t>By year 5:</a:t>
            </a:r>
          </a:p>
          <a:p>
            <a:pPr marL="0" indent="0">
              <a:buNone/>
            </a:pPr>
            <a:r>
              <a:rPr lang="en-US" sz="7200" dirty="0"/>
              <a:t>Revenue = $30-50M+, EBITDA = $10M+ </a:t>
            </a:r>
          </a:p>
          <a:p>
            <a:pPr marL="228600" indent="-228600"/>
            <a:r>
              <a:rPr lang="en-US" sz="7200" dirty="0"/>
              <a:t>Investors look for exits of 6-12x+ EBITDA = $100M+ Sale of Company</a:t>
            </a:r>
          </a:p>
          <a:p>
            <a:pPr marL="0" indent="0">
              <a:buNone/>
            </a:pPr>
            <a:endParaRPr lang="en-US" sz="7200" dirty="0"/>
          </a:p>
          <a:p>
            <a:pPr marL="0" indent="0">
              <a:buNone/>
            </a:pPr>
            <a:r>
              <a:rPr lang="en-US" sz="7200" dirty="0"/>
              <a:t>EBITDA margins usually range 10%-40% </a:t>
            </a:r>
          </a:p>
          <a:p>
            <a:pPr marL="228600" indent="-228600"/>
            <a:r>
              <a:rPr lang="en-US" sz="7200" dirty="0"/>
              <a:t>Look up public companies in your industry or reports to see what is normal</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8502" y="990600"/>
            <a:ext cx="8222825" cy="2895361"/>
          </a:xfrm>
          <a:prstGeom prst="rect">
            <a:avLst/>
          </a:prstGeom>
        </p:spPr>
      </p:pic>
    </p:spTree>
    <p:extLst>
      <p:ext uri="{BB962C8B-B14F-4D97-AF65-F5344CB8AC3E}">
        <p14:creationId xmlns:p14="http://schemas.microsoft.com/office/powerpoint/2010/main" val="7344288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Market Landscape (Example 1)</a:t>
            </a:r>
          </a:p>
        </p:txBody>
      </p:sp>
      <p:sp>
        <p:nvSpPr>
          <p:cNvPr id="4" name="Slide Number Placeholder 3"/>
          <p:cNvSpPr>
            <a:spLocks noGrp="1"/>
          </p:cNvSpPr>
          <p:nvPr>
            <p:ph type="sldNum" sz="quarter" idx="12"/>
          </p:nvPr>
        </p:nvSpPr>
        <p:spPr/>
        <p:txBody>
          <a:bodyPr/>
          <a:lstStyle/>
          <a:p>
            <a:fld id="{56371360-A4B2-4FED-AF47-D5D5BAF467BE}" type="slidenum">
              <a:rPr lang="en-US" smtClean="0"/>
              <a:t>25</a:t>
            </a:fld>
            <a:endParaRPr lang="en-US" dirty="0"/>
          </a:p>
        </p:txBody>
      </p:sp>
      <p:grpSp>
        <p:nvGrpSpPr>
          <p:cNvPr id="6" name="Group 5"/>
          <p:cNvGrpSpPr>
            <a:grpSpLocks noChangeAspect="1"/>
          </p:cNvGrpSpPr>
          <p:nvPr/>
        </p:nvGrpSpPr>
        <p:grpSpPr>
          <a:xfrm>
            <a:off x="1143000" y="838200"/>
            <a:ext cx="6705600" cy="5076825"/>
            <a:chOff x="-211872" y="-114300"/>
            <a:chExt cx="9322343" cy="7057968"/>
          </a:xfrm>
        </p:grpSpPr>
        <p:sp>
          <p:nvSpPr>
            <p:cNvPr id="14" name="Oval 13"/>
            <p:cNvSpPr/>
            <p:nvPr/>
          </p:nvSpPr>
          <p:spPr>
            <a:xfrm>
              <a:off x="1676400" y="1600200"/>
              <a:ext cx="3733800" cy="3581400"/>
            </a:xfrm>
            <a:prstGeom prst="ellipse">
              <a:avLst/>
            </a:prstGeom>
            <a:no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C000"/>
                </a:solidFill>
              </a:endParaRPr>
            </a:p>
          </p:txBody>
        </p:sp>
        <p:sp>
          <p:nvSpPr>
            <p:cNvPr id="15" name="Oval 14"/>
            <p:cNvSpPr/>
            <p:nvPr/>
          </p:nvSpPr>
          <p:spPr>
            <a:xfrm>
              <a:off x="2667000" y="381000"/>
              <a:ext cx="3733800" cy="3581400"/>
            </a:xfrm>
            <a:prstGeom prst="ellipse">
              <a:avLst/>
            </a:prstGeom>
            <a:noFill/>
            <a:ln>
              <a:solidFill>
                <a:srgbClr val="66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C000"/>
                </a:solidFill>
              </a:endParaRPr>
            </a:p>
          </p:txBody>
        </p:sp>
        <p:sp>
          <p:nvSpPr>
            <p:cNvPr id="16" name="Oval 15"/>
            <p:cNvSpPr/>
            <p:nvPr/>
          </p:nvSpPr>
          <p:spPr>
            <a:xfrm>
              <a:off x="2667000" y="2895600"/>
              <a:ext cx="3733800" cy="3581400"/>
            </a:xfrm>
            <a:prstGeom prst="ellipse">
              <a:avLst/>
            </a:prstGeom>
            <a:noFill/>
            <a:ln>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C000"/>
                </a:solidFill>
              </a:endParaRPr>
            </a:p>
          </p:txBody>
        </p:sp>
        <p:sp>
          <p:nvSpPr>
            <p:cNvPr id="17" name="Rectangle 16"/>
            <p:cNvSpPr/>
            <p:nvPr/>
          </p:nvSpPr>
          <p:spPr>
            <a:xfrm>
              <a:off x="7372348" y="3119437"/>
              <a:ext cx="1738123"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b="1" dirty="0">
                  <a:solidFill>
                    <a:schemeClr val="tx1"/>
                  </a:solidFill>
                </a:rPr>
                <a:t>Industry Segment 3</a:t>
              </a:r>
            </a:p>
          </p:txBody>
        </p:sp>
        <p:sp>
          <p:nvSpPr>
            <p:cNvPr id="18" name="Rectangle 17"/>
            <p:cNvSpPr/>
            <p:nvPr/>
          </p:nvSpPr>
          <p:spPr>
            <a:xfrm>
              <a:off x="-211872" y="3119437"/>
              <a:ext cx="22098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b="1" dirty="0">
                  <a:solidFill>
                    <a:schemeClr val="tx1"/>
                  </a:solidFill>
                </a:rPr>
                <a:t>Industry </a:t>
              </a:r>
            </a:p>
            <a:p>
              <a:pPr algn="ctr"/>
              <a:r>
                <a:rPr lang="en-US" sz="1400" b="1" dirty="0">
                  <a:solidFill>
                    <a:schemeClr val="tx1"/>
                  </a:solidFill>
                </a:rPr>
                <a:t>Segment 2</a:t>
              </a:r>
            </a:p>
          </p:txBody>
        </p:sp>
        <p:sp>
          <p:nvSpPr>
            <p:cNvPr id="19" name="Rectangle 18"/>
            <p:cNvSpPr/>
            <p:nvPr/>
          </p:nvSpPr>
          <p:spPr>
            <a:xfrm>
              <a:off x="3357372" y="6562668"/>
              <a:ext cx="2406395"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b="1" dirty="0">
                  <a:solidFill>
                    <a:schemeClr val="tx1"/>
                  </a:solidFill>
                </a:rPr>
                <a:t>Industry Segment 4</a:t>
              </a:r>
            </a:p>
          </p:txBody>
        </p:sp>
        <p:sp>
          <p:nvSpPr>
            <p:cNvPr id="21" name="Oval 20"/>
            <p:cNvSpPr/>
            <p:nvPr/>
          </p:nvSpPr>
          <p:spPr>
            <a:xfrm>
              <a:off x="3657600" y="1600200"/>
              <a:ext cx="3733800" cy="3581400"/>
            </a:xfrm>
            <a:prstGeom prst="ellipse">
              <a:avLst/>
            </a:prstGeom>
            <a:noFill/>
            <a:ln>
              <a:solidFill>
                <a:srgbClr val="0033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C000"/>
                </a:solidFill>
              </a:endParaRPr>
            </a:p>
          </p:txBody>
        </p:sp>
        <p:sp>
          <p:nvSpPr>
            <p:cNvPr id="22" name="Rectangle 21"/>
            <p:cNvSpPr/>
            <p:nvPr/>
          </p:nvSpPr>
          <p:spPr>
            <a:xfrm>
              <a:off x="3257550" y="-114300"/>
              <a:ext cx="25908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b="1" dirty="0">
                  <a:solidFill>
                    <a:schemeClr val="tx1"/>
                  </a:solidFill>
                </a:rPr>
                <a:t>Industry Segment 1</a:t>
              </a:r>
            </a:p>
          </p:txBody>
        </p:sp>
      </p:grpSp>
      <p:sp>
        <p:nvSpPr>
          <p:cNvPr id="38" name="Rectangle 37"/>
          <p:cNvSpPr/>
          <p:nvPr/>
        </p:nvSpPr>
        <p:spPr>
          <a:xfrm>
            <a:off x="3657600" y="3200400"/>
            <a:ext cx="1863573" cy="4384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b="1" dirty="0">
                <a:solidFill>
                  <a:schemeClr val="tx1"/>
                </a:solidFill>
              </a:rPr>
              <a:t>Your Logo</a:t>
            </a:r>
          </a:p>
        </p:txBody>
      </p:sp>
      <p:sp>
        <p:nvSpPr>
          <p:cNvPr id="41" name="Rectangle 40"/>
          <p:cNvSpPr/>
          <p:nvPr/>
        </p:nvSpPr>
        <p:spPr>
          <a:xfrm>
            <a:off x="2057400" y="3200400"/>
            <a:ext cx="1863573" cy="4384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b="1" dirty="0">
                <a:solidFill>
                  <a:schemeClr val="tx1"/>
                </a:solidFill>
              </a:rPr>
              <a:t>Indirect </a:t>
            </a:r>
          </a:p>
          <a:p>
            <a:pPr algn="ctr"/>
            <a:r>
              <a:rPr lang="en-US" sz="1400" b="1" dirty="0">
                <a:solidFill>
                  <a:schemeClr val="tx1"/>
                </a:solidFill>
              </a:rPr>
              <a:t>Competitor</a:t>
            </a:r>
          </a:p>
          <a:p>
            <a:pPr algn="ctr"/>
            <a:r>
              <a:rPr lang="en-US" sz="1400" b="1" dirty="0">
                <a:solidFill>
                  <a:schemeClr val="tx1"/>
                </a:solidFill>
              </a:rPr>
              <a:t>Logos</a:t>
            </a:r>
          </a:p>
        </p:txBody>
      </p:sp>
      <p:sp>
        <p:nvSpPr>
          <p:cNvPr id="42" name="Rectangle 41"/>
          <p:cNvSpPr/>
          <p:nvPr/>
        </p:nvSpPr>
        <p:spPr>
          <a:xfrm>
            <a:off x="5181600" y="3219112"/>
            <a:ext cx="1863573" cy="4384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b="1" dirty="0">
                <a:solidFill>
                  <a:schemeClr val="tx1"/>
                </a:solidFill>
              </a:rPr>
              <a:t>Indirect </a:t>
            </a:r>
          </a:p>
          <a:p>
            <a:pPr algn="ctr"/>
            <a:r>
              <a:rPr lang="en-US" sz="1400" b="1" dirty="0">
                <a:solidFill>
                  <a:schemeClr val="tx1"/>
                </a:solidFill>
              </a:rPr>
              <a:t>Competitor</a:t>
            </a:r>
          </a:p>
          <a:p>
            <a:pPr algn="ctr"/>
            <a:r>
              <a:rPr lang="en-US" sz="1400" b="1" dirty="0">
                <a:solidFill>
                  <a:schemeClr val="tx1"/>
                </a:solidFill>
              </a:rPr>
              <a:t>Logos</a:t>
            </a:r>
          </a:p>
        </p:txBody>
      </p:sp>
      <p:sp>
        <p:nvSpPr>
          <p:cNvPr id="43" name="Rectangle 42"/>
          <p:cNvSpPr/>
          <p:nvPr/>
        </p:nvSpPr>
        <p:spPr>
          <a:xfrm>
            <a:off x="3622827" y="1447800"/>
            <a:ext cx="1863573" cy="4384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b="1" dirty="0">
                <a:solidFill>
                  <a:schemeClr val="tx1"/>
                </a:solidFill>
              </a:rPr>
              <a:t>Indirect </a:t>
            </a:r>
          </a:p>
          <a:p>
            <a:pPr algn="ctr"/>
            <a:r>
              <a:rPr lang="en-US" sz="1400" b="1" dirty="0">
                <a:solidFill>
                  <a:schemeClr val="tx1"/>
                </a:solidFill>
              </a:rPr>
              <a:t>Competitor</a:t>
            </a:r>
          </a:p>
          <a:p>
            <a:pPr algn="ctr"/>
            <a:r>
              <a:rPr lang="en-US" sz="1400" b="1" dirty="0">
                <a:solidFill>
                  <a:schemeClr val="tx1"/>
                </a:solidFill>
              </a:rPr>
              <a:t>Logos</a:t>
            </a:r>
          </a:p>
        </p:txBody>
      </p:sp>
      <p:sp>
        <p:nvSpPr>
          <p:cNvPr id="44" name="Rectangle 43"/>
          <p:cNvSpPr/>
          <p:nvPr/>
        </p:nvSpPr>
        <p:spPr>
          <a:xfrm>
            <a:off x="3622827" y="4800600"/>
            <a:ext cx="1863573" cy="4384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b="1" dirty="0">
                <a:solidFill>
                  <a:schemeClr val="tx1"/>
                </a:solidFill>
              </a:rPr>
              <a:t>Indirect </a:t>
            </a:r>
          </a:p>
          <a:p>
            <a:pPr algn="ctr"/>
            <a:r>
              <a:rPr lang="en-US" sz="1400" b="1" dirty="0">
                <a:solidFill>
                  <a:schemeClr val="tx1"/>
                </a:solidFill>
              </a:rPr>
              <a:t>Competitor</a:t>
            </a:r>
          </a:p>
          <a:p>
            <a:pPr algn="ctr"/>
            <a:r>
              <a:rPr lang="en-US" sz="1400" b="1" dirty="0">
                <a:solidFill>
                  <a:schemeClr val="tx1"/>
                </a:solidFill>
              </a:rPr>
              <a:t>Logos</a:t>
            </a:r>
          </a:p>
        </p:txBody>
      </p:sp>
      <p:sp>
        <p:nvSpPr>
          <p:cNvPr id="45" name="Rectangle 44"/>
          <p:cNvSpPr/>
          <p:nvPr/>
        </p:nvSpPr>
        <p:spPr>
          <a:xfrm>
            <a:off x="2784627" y="3916342"/>
            <a:ext cx="1863573" cy="4384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b="1" dirty="0">
                <a:solidFill>
                  <a:schemeClr val="tx1"/>
                </a:solidFill>
              </a:rPr>
              <a:t>Direct</a:t>
            </a:r>
          </a:p>
          <a:p>
            <a:pPr algn="ctr"/>
            <a:r>
              <a:rPr lang="en-US" sz="1400" b="1" dirty="0">
                <a:solidFill>
                  <a:schemeClr val="tx1"/>
                </a:solidFill>
              </a:rPr>
              <a:t>Competitor</a:t>
            </a:r>
          </a:p>
          <a:p>
            <a:pPr algn="ctr"/>
            <a:r>
              <a:rPr lang="en-US" sz="1400" b="1" dirty="0">
                <a:solidFill>
                  <a:schemeClr val="tx1"/>
                </a:solidFill>
              </a:rPr>
              <a:t>Logos</a:t>
            </a:r>
          </a:p>
        </p:txBody>
      </p:sp>
      <p:sp>
        <p:nvSpPr>
          <p:cNvPr id="46" name="Rectangle 45"/>
          <p:cNvSpPr/>
          <p:nvPr/>
        </p:nvSpPr>
        <p:spPr>
          <a:xfrm>
            <a:off x="4461027" y="3962400"/>
            <a:ext cx="1863573" cy="4384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b="1" dirty="0">
                <a:solidFill>
                  <a:schemeClr val="tx1"/>
                </a:solidFill>
              </a:rPr>
              <a:t>Direct</a:t>
            </a:r>
          </a:p>
          <a:p>
            <a:pPr algn="ctr"/>
            <a:r>
              <a:rPr lang="en-US" sz="1400" b="1" dirty="0">
                <a:solidFill>
                  <a:schemeClr val="tx1"/>
                </a:solidFill>
              </a:rPr>
              <a:t>Competitor</a:t>
            </a:r>
          </a:p>
          <a:p>
            <a:pPr algn="ctr"/>
            <a:r>
              <a:rPr lang="en-US" sz="1400" b="1" dirty="0">
                <a:solidFill>
                  <a:schemeClr val="tx1"/>
                </a:solidFill>
              </a:rPr>
              <a:t>Logos</a:t>
            </a:r>
          </a:p>
        </p:txBody>
      </p:sp>
      <p:sp>
        <p:nvSpPr>
          <p:cNvPr id="47" name="Rectangle 46"/>
          <p:cNvSpPr/>
          <p:nvPr/>
        </p:nvSpPr>
        <p:spPr>
          <a:xfrm>
            <a:off x="4457700" y="2324100"/>
            <a:ext cx="1863573" cy="4384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b="1" dirty="0">
                <a:solidFill>
                  <a:schemeClr val="tx1"/>
                </a:solidFill>
              </a:rPr>
              <a:t>Direct</a:t>
            </a:r>
          </a:p>
          <a:p>
            <a:pPr algn="ctr"/>
            <a:r>
              <a:rPr lang="en-US" sz="1400" b="1" dirty="0">
                <a:solidFill>
                  <a:schemeClr val="tx1"/>
                </a:solidFill>
              </a:rPr>
              <a:t>Competitor</a:t>
            </a:r>
          </a:p>
          <a:p>
            <a:pPr algn="ctr"/>
            <a:r>
              <a:rPr lang="en-US" sz="1400" b="1" dirty="0">
                <a:solidFill>
                  <a:schemeClr val="tx1"/>
                </a:solidFill>
              </a:rPr>
              <a:t>Logos</a:t>
            </a:r>
          </a:p>
        </p:txBody>
      </p:sp>
      <p:sp>
        <p:nvSpPr>
          <p:cNvPr id="48" name="Rectangle 47"/>
          <p:cNvSpPr/>
          <p:nvPr/>
        </p:nvSpPr>
        <p:spPr>
          <a:xfrm>
            <a:off x="2784627" y="2362200"/>
            <a:ext cx="1863573" cy="4384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b="1" dirty="0">
                <a:solidFill>
                  <a:schemeClr val="tx1"/>
                </a:solidFill>
              </a:rPr>
              <a:t>Direct</a:t>
            </a:r>
          </a:p>
          <a:p>
            <a:pPr algn="ctr"/>
            <a:r>
              <a:rPr lang="en-US" sz="1400" b="1" dirty="0">
                <a:solidFill>
                  <a:schemeClr val="tx1"/>
                </a:solidFill>
              </a:rPr>
              <a:t>Competitor</a:t>
            </a:r>
          </a:p>
          <a:p>
            <a:pPr algn="ctr"/>
            <a:r>
              <a:rPr lang="en-US" sz="1400" b="1" dirty="0">
                <a:solidFill>
                  <a:schemeClr val="tx1"/>
                </a:solidFill>
              </a:rPr>
              <a:t>Logos</a:t>
            </a:r>
          </a:p>
        </p:txBody>
      </p:sp>
      <p:sp>
        <p:nvSpPr>
          <p:cNvPr id="49" name="Rectangle 48"/>
          <p:cNvSpPr/>
          <p:nvPr/>
        </p:nvSpPr>
        <p:spPr>
          <a:xfrm>
            <a:off x="3638550" y="2524125"/>
            <a:ext cx="1863573" cy="4384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200" b="1" dirty="0">
                <a:solidFill>
                  <a:schemeClr val="tx1"/>
                </a:solidFill>
              </a:rPr>
              <a:t>Competitor</a:t>
            </a:r>
          </a:p>
          <a:p>
            <a:pPr algn="ctr"/>
            <a:r>
              <a:rPr lang="en-US" sz="1200" b="1" dirty="0">
                <a:solidFill>
                  <a:schemeClr val="tx1"/>
                </a:solidFill>
              </a:rPr>
              <a:t>Logos</a:t>
            </a:r>
          </a:p>
        </p:txBody>
      </p:sp>
      <p:sp>
        <p:nvSpPr>
          <p:cNvPr id="50" name="Rectangle 49"/>
          <p:cNvSpPr/>
          <p:nvPr/>
        </p:nvSpPr>
        <p:spPr>
          <a:xfrm>
            <a:off x="3657600" y="3790950"/>
            <a:ext cx="1863573" cy="4384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200" b="1" dirty="0">
                <a:solidFill>
                  <a:schemeClr val="tx1"/>
                </a:solidFill>
              </a:rPr>
              <a:t>Competitor</a:t>
            </a:r>
          </a:p>
          <a:p>
            <a:pPr algn="ctr"/>
            <a:r>
              <a:rPr lang="en-US" sz="1200" b="1" dirty="0">
                <a:solidFill>
                  <a:schemeClr val="tx1"/>
                </a:solidFill>
              </a:rPr>
              <a:t>Logos</a:t>
            </a:r>
          </a:p>
        </p:txBody>
      </p:sp>
    </p:spTree>
    <p:extLst>
      <p:ext uri="{BB962C8B-B14F-4D97-AF65-F5344CB8AC3E}">
        <p14:creationId xmlns:p14="http://schemas.microsoft.com/office/powerpoint/2010/main" val="19752494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The Pitch</a:t>
            </a:r>
          </a:p>
        </p:txBody>
      </p:sp>
      <p:sp>
        <p:nvSpPr>
          <p:cNvPr id="4" name="Slide Number Placeholder 3"/>
          <p:cNvSpPr>
            <a:spLocks noGrp="1"/>
          </p:cNvSpPr>
          <p:nvPr>
            <p:ph type="sldNum" sz="quarter" idx="12"/>
          </p:nvPr>
        </p:nvSpPr>
        <p:spPr/>
        <p:txBody>
          <a:bodyPr/>
          <a:lstStyle/>
          <a:p>
            <a:fld id="{56371360-A4B2-4FED-AF47-D5D5BAF467BE}" type="slidenum">
              <a:rPr lang="en-US" smtClean="0"/>
              <a:t>26</a:t>
            </a:fld>
            <a:endParaRPr lang="en-US" dirty="0"/>
          </a:p>
        </p:txBody>
      </p:sp>
      <p:sp>
        <p:nvSpPr>
          <p:cNvPr id="5" name="Content Placeholder 2"/>
          <p:cNvSpPr>
            <a:spLocks noGrp="1"/>
          </p:cNvSpPr>
          <p:nvPr>
            <p:ph idx="1"/>
          </p:nvPr>
        </p:nvSpPr>
        <p:spPr>
          <a:xfrm>
            <a:off x="457200" y="914400"/>
            <a:ext cx="8458200" cy="5029200"/>
          </a:xfrm>
        </p:spPr>
        <p:txBody>
          <a:bodyPr>
            <a:noAutofit/>
          </a:bodyPr>
          <a:lstStyle/>
          <a:p>
            <a:pPr marL="228600" indent="-228600">
              <a:spcBef>
                <a:spcPts val="0"/>
              </a:spcBef>
              <a:spcAft>
                <a:spcPts val="600"/>
              </a:spcAft>
            </a:pPr>
            <a:r>
              <a:rPr lang="en-US" sz="1600" dirty="0"/>
              <a:t>Get introduced to an Angel or VC, they don’t respond well to random calls/e-mails</a:t>
            </a:r>
          </a:p>
          <a:p>
            <a:pPr marL="228600" indent="-228600">
              <a:spcBef>
                <a:spcPts val="0"/>
              </a:spcBef>
              <a:spcAft>
                <a:spcPts val="600"/>
              </a:spcAft>
            </a:pPr>
            <a:r>
              <a:rPr lang="en-US" sz="1600" dirty="0"/>
              <a:t>Review portfolio companies of Angels / VCs before sending them your investor deck</a:t>
            </a:r>
          </a:p>
          <a:p>
            <a:pPr marL="457200" lvl="1" indent="-228600">
              <a:spcBef>
                <a:spcPts val="0"/>
              </a:spcBef>
              <a:spcAft>
                <a:spcPts val="600"/>
              </a:spcAft>
              <a:buFont typeface="Arial" pitchFamily="34" charset="0"/>
              <a:buChar char="•"/>
            </a:pPr>
            <a:r>
              <a:rPr lang="en-US" sz="1400" dirty="0"/>
              <a:t>Investors don’t invest in companies that compete directly with a portfolio company (shocking!)</a:t>
            </a:r>
          </a:p>
          <a:p>
            <a:pPr marL="457200" lvl="1" indent="-228600">
              <a:spcBef>
                <a:spcPts val="0"/>
              </a:spcBef>
              <a:spcAft>
                <a:spcPts val="600"/>
              </a:spcAft>
              <a:buFont typeface="Arial" pitchFamily="34" charset="0"/>
              <a:buChar char="•"/>
            </a:pPr>
            <a:r>
              <a:rPr lang="en-US" sz="1400" dirty="0"/>
              <a:t>If there are strategic companies in their portfolio, they can make introductions to them even if they don’t invest, such as potential clients, strategic partners, future acquirers, etc.  </a:t>
            </a:r>
          </a:p>
          <a:p>
            <a:pPr marL="228600" indent="-228600">
              <a:spcBef>
                <a:spcPts val="0"/>
              </a:spcBef>
              <a:spcAft>
                <a:spcPts val="600"/>
              </a:spcAft>
            </a:pPr>
            <a:r>
              <a:rPr lang="en-US" sz="1600" dirty="0"/>
              <a:t>Review investment criteria of Angels / VCs before sending investor deck</a:t>
            </a:r>
          </a:p>
          <a:p>
            <a:pPr marL="457200" lvl="1" indent="-228600">
              <a:spcBef>
                <a:spcPts val="0"/>
              </a:spcBef>
              <a:spcAft>
                <a:spcPts val="600"/>
              </a:spcAft>
              <a:buFont typeface="Arial" pitchFamily="34" charset="0"/>
              <a:buChar char="•"/>
            </a:pPr>
            <a:r>
              <a:rPr lang="en-US" sz="1400" dirty="0"/>
              <a:t>Make sure you fit their industry focus (ex. Energy) or business type focus (Ex. B2B / B2C)</a:t>
            </a:r>
          </a:p>
          <a:p>
            <a:pPr marL="457200" lvl="1" indent="-228600">
              <a:spcBef>
                <a:spcPts val="0"/>
              </a:spcBef>
              <a:spcAft>
                <a:spcPts val="600"/>
              </a:spcAft>
              <a:buFont typeface="Arial" pitchFamily="34" charset="0"/>
              <a:buChar char="•"/>
            </a:pPr>
            <a:r>
              <a:rPr lang="en-US" sz="1400" dirty="0"/>
              <a:t>Check the size of capital they invest ($250K? $1M? $3M+), the company stage (Startup/Early Stage/Growth Stage, etc.), or required financial metrics (Ex. Min of $1M in Revenue or EBITDA)</a:t>
            </a:r>
          </a:p>
          <a:p>
            <a:pPr marL="228600" indent="-228600">
              <a:spcBef>
                <a:spcPts val="0"/>
              </a:spcBef>
              <a:spcAft>
                <a:spcPts val="600"/>
              </a:spcAft>
            </a:pPr>
            <a:r>
              <a:rPr lang="en-US" sz="1600" dirty="0"/>
              <a:t>Review investor backgrounds to find useful overlaps or who best to speak with at fund</a:t>
            </a:r>
          </a:p>
          <a:p>
            <a:pPr marL="228600" indent="-228600">
              <a:spcBef>
                <a:spcPts val="0"/>
              </a:spcBef>
              <a:spcAft>
                <a:spcPts val="600"/>
              </a:spcAft>
            </a:pPr>
            <a:r>
              <a:rPr lang="en-US" sz="1600" dirty="0"/>
              <a:t>Practice, Practice, Practice!  Nail down flow, slide transitions, timing, clarity of concepts, key mental frameworks, stories, answers to likely questions, etc. </a:t>
            </a:r>
          </a:p>
          <a:p>
            <a:pPr marL="228600" indent="-228600">
              <a:spcBef>
                <a:spcPts val="0"/>
              </a:spcBef>
              <a:spcAft>
                <a:spcPts val="600"/>
              </a:spcAft>
            </a:pPr>
            <a:r>
              <a:rPr lang="en-US" sz="1600" dirty="0"/>
              <a:t>Arrival: Arrive 10 minutes early to set up computer, projector, get access to Wi-Fi, etc.</a:t>
            </a:r>
          </a:p>
          <a:p>
            <a:pPr marL="228600" indent="-228600">
              <a:spcBef>
                <a:spcPts val="0"/>
              </a:spcBef>
              <a:spcAft>
                <a:spcPts val="600"/>
              </a:spcAft>
            </a:pPr>
            <a:r>
              <a:rPr lang="en-US" sz="1600" dirty="0"/>
              <a:t>Attire: Business casual is usually fine, but in doubt, wear a suit or ask them </a:t>
            </a:r>
          </a:p>
          <a:p>
            <a:pPr marL="228600" indent="-228600">
              <a:spcBef>
                <a:spcPts val="0"/>
              </a:spcBef>
              <a:spcAft>
                <a:spcPts val="600"/>
              </a:spcAft>
            </a:pPr>
            <a:r>
              <a:rPr lang="en-US" sz="1600" dirty="0"/>
              <a:t>Ask the investors to provide a quick background on themselves and the fund ONLY if there’s time. (You may just learn something and people love talking about themselves!)</a:t>
            </a:r>
          </a:p>
          <a:p>
            <a:pPr marL="228600" indent="-228600">
              <a:spcBef>
                <a:spcPts val="0"/>
              </a:spcBef>
              <a:spcAft>
                <a:spcPts val="600"/>
              </a:spcAft>
            </a:pPr>
            <a:r>
              <a:rPr lang="en-US" sz="1600" dirty="0"/>
              <a:t>Can also ask who will be at the meeting (your audience) so you know their technical level </a:t>
            </a:r>
          </a:p>
        </p:txBody>
      </p:sp>
    </p:spTree>
    <p:extLst>
      <p:ext uri="{BB962C8B-B14F-4D97-AF65-F5344CB8AC3E}">
        <p14:creationId xmlns:p14="http://schemas.microsoft.com/office/powerpoint/2010/main" val="29309992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Handouts and After Pitch</a:t>
            </a:r>
          </a:p>
        </p:txBody>
      </p:sp>
      <p:sp>
        <p:nvSpPr>
          <p:cNvPr id="3" name="Content Placeholder 2"/>
          <p:cNvSpPr>
            <a:spLocks noGrp="1"/>
          </p:cNvSpPr>
          <p:nvPr>
            <p:ph idx="1"/>
          </p:nvPr>
        </p:nvSpPr>
        <p:spPr>
          <a:xfrm>
            <a:off x="457200" y="914400"/>
            <a:ext cx="8382000" cy="5029200"/>
          </a:xfrm>
        </p:spPr>
        <p:txBody>
          <a:bodyPr>
            <a:normAutofit/>
          </a:bodyPr>
          <a:lstStyle/>
          <a:p>
            <a:pPr marL="228600" indent="-228600">
              <a:spcBef>
                <a:spcPts val="0"/>
              </a:spcBef>
              <a:spcAft>
                <a:spcPts val="1200"/>
              </a:spcAft>
            </a:pPr>
            <a:r>
              <a:rPr lang="en-US" sz="2000" dirty="0"/>
              <a:t>Prepare various presentations (PDF’s) using 1 PPT file with all core slides and appendix slides</a:t>
            </a:r>
          </a:p>
          <a:p>
            <a:pPr marL="400050" lvl="1" indent="0">
              <a:spcBef>
                <a:spcPts val="0"/>
              </a:spcBef>
              <a:spcAft>
                <a:spcPts val="1200"/>
              </a:spcAft>
              <a:buNone/>
            </a:pPr>
            <a:r>
              <a:rPr lang="en-US" sz="1600" dirty="0"/>
              <a:t>1) 1</a:t>
            </a:r>
            <a:r>
              <a:rPr lang="en-US" sz="1600" baseline="30000" dirty="0"/>
              <a:t>st</a:t>
            </a:r>
            <a:r>
              <a:rPr lang="en-US" sz="1600" dirty="0"/>
              <a:t> Meeting PDF: Send Core Slide Deck (No Appendix Slides), when presenting use PPT so you can access appendix slides during Q&amp;A if needed</a:t>
            </a:r>
          </a:p>
          <a:p>
            <a:pPr marL="400050" lvl="1" indent="0">
              <a:spcBef>
                <a:spcPts val="0"/>
              </a:spcBef>
              <a:spcAft>
                <a:spcPts val="1200"/>
              </a:spcAft>
              <a:buNone/>
            </a:pPr>
            <a:r>
              <a:rPr lang="en-US" sz="1600" dirty="0"/>
              <a:t>2) Follow-up Meeting PDF: Additional slides (they may have requested you to create) and some appendix slides</a:t>
            </a:r>
          </a:p>
          <a:p>
            <a:pPr marL="400050" lvl="1" indent="0">
              <a:spcBef>
                <a:spcPts val="0"/>
              </a:spcBef>
              <a:spcAft>
                <a:spcPts val="1200"/>
              </a:spcAft>
              <a:buNone/>
            </a:pPr>
            <a:r>
              <a:rPr lang="en-US" sz="1600" dirty="0"/>
              <a:t>3) Full Due Diligence PDF: All slides and all appendix slides (possibly requiring NDA) (This is usually once they have drafted a term sheet)</a:t>
            </a:r>
          </a:p>
          <a:p>
            <a:pPr marL="228600" indent="-228600">
              <a:spcBef>
                <a:spcPts val="0"/>
              </a:spcBef>
              <a:spcAft>
                <a:spcPts val="300"/>
              </a:spcAft>
            </a:pPr>
            <a:r>
              <a:rPr lang="en-US" sz="2000" dirty="0"/>
              <a:t>Deck should be clear enough to explain itself and not need you </a:t>
            </a:r>
          </a:p>
          <a:p>
            <a:pPr marL="628650" lvl="1" indent="-228600">
              <a:spcBef>
                <a:spcPts val="0"/>
              </a:spcBef>
              <a:spcAft>
                <a:spcPts val="300"/>
              </a:spcAft>
            </a:pPr>
            <a:r>
              <a:rPr lang="en-US" sz="1800" dirty="0"/>
              <a:t>When presenting, have </a:t>
            </a:r>
            <a:r>
              <a:rPr lang="en-US" sz="1800" dirty="0" err="1"/>
              <a:t>add’l</a:t>
            </a:r>
            <a:r>
              <a:rPr lang="en-US" sz="1800" dirty="0"/>
              <a:t> insight to share on each slide = Your “added value”</a:t>
            </a:r>
          </a:p>
          <a:p>
            <a:pPr marL="628650" lvl="1" indent="-228600">
              <a:spcBef>
                <a:spcPts val="0"/>
              </a:spcBef>
              <a:spcAft>
                <a:spcPts val="300"/>
              </a:spcAft>
            </a:pPr>
            <a:r>
              <a:rPr lang="en-US" sz="1800" dirty="0"/>
              <a:t>They often use the pitch deck now as a standalone business plan</a:t>
            </a:r>
          </a:p>
          <a:p>
            <a:pPr marL="228600" indent="-228600">
              <a:spcBef>
                <a:spcPts val="0"/>
              </a:spcBef>
              <a:spcAft>
                <a:spcPts val="1200"/>
              </a:spcAft>
            </a:pPr>
            <a:r>
              <a:rPr lang="en-US" sz="2000" dirty="0"/>
              <a:t>Afterwards, don’t forget to follow up and get feedback.  Don’t just keep reusing the same pitch deck- revise it based on their feedback.</a:t>
            </a:r>
          </a:p>
        </p:txBody>
      </p:sp>
      <p:sp>
        <p:nvSpPr>
          <p:cNvPr id="4" name="Slide Number Placeholder 3"/>
          <p:cNvSpPr>
            <a:spLocks noGrp="1"/>
          </p:cNvSpPr>
          <p:nvPr>
            <p:ph type="sldNum" sz="quarter" idx="12"/>
          </p:nvPr>
        </p:nvSpPr>
        <p:spPr/>
        <p:txBody>
          <a:bodyPr/>
          <a:lstStyle/>
          <a:p>
            <a:fld id="{56371360-A4B2-4FED-AF47-D5D5BAF467BE}" type="slidenum">
              <a:rPr lang="en-US" smtClean="0"/>
              <a:t>27</a:t>
            </a:fld>
            <a:endParaRPr lang="en-US" dirty="0"/>
          </a:p>
        </p:txBody>
      </p:sp>
    </p:spTree>
    <p:extLst>
      <p:ext uri="{BB962C8B-B14F-4D97-AF65-F5344CB8AC3E}">
        <p14:creationId xmlns:p14="http://schemas.microsoft.com/office/powerpoint/2010/main" val="33480124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Top Investor Questions</a:t>
            </a:r>
          </a:p>
        </p:txBody>
      </p:sp>
      <p:sp>
        <p:nvSpPr>
          <p:cNvPr id="3" name="Content Placeholder 2"/>
          <p:cNvSpPr>
            <a:spLocks noGrp="1"/>
          </p:cNvSpPr>
          <p:nvPr>
            <p:ph idx="1"/>
          </p:nvPr>
        </p:nvSpPr>
        <p:spPr>
          <a:xfrm>
            <a:off x="457200" y="914400"/>
            <a:ext cx="8534400" cy="5029200"/>
          </a:xfrm>
        </p:spPr>
        <p:txBody>
          <a:bodyPr>
            <a:noAutofit/>
          </a:bodyPr>
          <a:lstStyle/>
          <a:p>
            <a:pPr marL="0" indent="0">
              <a:spcBef>
                <a:spcPts val="0"/>
              </a:spcBef>
              <a:buNone/>
            </a:pPr>
            <a:r>
              <a:rPr lang="en-US" sz="1500" dirty="0"/>
              <a:t>Company Questions:</a:t>
            </a:r>
          </a:p>
          <a:p>
            <a:pPr marL="228600" indent="-228600">
              <a:spcBef>
                <a:spcPts val="0"/>
              </a:spcBef>
            </a:pPr>
            <a:r>
              <a:rPr lang="en-US" sz="1500" dirty="0"/>
              <a:t>What’s the history of the company? When did you start operating?</a:t>
            </a:r>
          </a:p>
          <a:p>
            <a:pPr marL="228600" indent="-228600">
              <a:spcBef>
                <a:spcPts val="0"/>
              </a:spcBef>
            </a:pPr>
            <a:r>
              <a:rPr lang="en-US" sz="1500" dirty="0"/>
              <a:t>Why did you create this company?</a:t>
            </a:r>
          </a:p>
          <a:p>
            <a:pPr marL="228600" indent="-228600">
              <a:spcBef>
                <a:spcPts val="0"/>
              </a:spcBef>
            </a:pPr>
            <a:r>
              <a:rPr lang="en-US" sz="1500" dirty="0"/>
              <a:t>How did you meet/find your team members?  Why are you / team right people to execute this business?</a:t>
            </a:r>
          </a:p>
          <a:p>
            <a:pPr marL="228600" indent="-228600">
              <a:spcBef>
                <a:spcPts val="0"/>
              </a:spcBef>
            </a:pPr>
            <a:r>
              <a:rPr lang="en-US" sz="1500" dirty="0"/>
              <a:t>Target market size? Minimum market penetration needed for success?</a:t>
            </a:r>
          </a:p>
          <a:p>
            <a:pPr marL="228600" indent="-228600">
              <a:spcBef>
                <a:spcPts val="0"/>
              </a:spcBef>
            </a:pPr>
            <a:r>
              <a:rPr lang="en-US" sz="1500" dirty="0"/>
              <a:t>What’s your traction? (MVP done?, user/revenue growth?, key milestones?)</a:t>
            </a:r>
          </a:p>
          <a:p>
            <a:pPr marL="228600" indent="-228600">
              <a:spcBef>
                <a:spcPts val="0"/>
              </a:spcBef>
            </a:pPr>
            <a:r>
              <a:rPr lang="en-US" sz="1500" dirty="0"/>
              <a:t>Why will you fail?  Biggest challenges?</a:t>
            </a:r>
          </a:p>
          <a:p>
            <a:pPr marL="228600" indent="-228600">
              <a:spcBef>
                <a:spcPts val="0"/>
              </a:spcBef>
            </a:pPr>
            <a:r>
              <a:rPr lang="en-US" sz="1500" dirty="0"/>
              <a:t>Why will you succeed?  Unfair / sustainable advantages?</a:t>
            </a:r>
          </a:p>
          <a:p>
            <a:pPr marL="228600" indent="-228600">
              <a:spcBef>
                <a:spcPts val="0"/>
              </a:spcBef>
            </a:pPr>
            <a:r>
              <a:rPr lang="en-US" sz="1500" dirty="0"/>
              <a:t>Show how you achieve the magic ratio:  ARPU / Life-time Value &gt; Cost to Acquire / Maintain a Customer </a:t>
            </a:r>
          </a:p>
          <a:p>
            <a:pPr marL="0" indent="0">
              <a:spcBef>
                <a:spcPts val="0"/>
              </a:spcBef>
              <a:buNone/>
            </a:pPr>
            <a:endParaRPr lang="en-US" sz="1500" dirty="0"/>
          </a:p>
          <a:p>
            <a:pPr marL="0" indent="0">
              <a:spcBef>
                <a:spcPts val="0"/>
              </a:spcBef>
              <a:buNone/>
            </a:pPr>
            <a:r>
              <a:rPr lang="en-US" sz="1500" dirty="0"/>
              <a:t>Capital Raising Questions:</a:t>
            </a:r>
          </a:p>
          <a:p>
            <a:pPr marL="228600" indent="-228600">
              <a:spcBef>
                <a:spcPts val="0"/>
              </a:spcBef>
            </a:pPr>
            <a:r>
              <a:rPr lang="en-US" sz="1500" dirty="0"/>
              <a:t>What’s the capital raising history of the company? How much / what terms?</a:t>
            </a:r>
          </a:p>
          <a:p>
            <a:pPr marL="228600" indent="-228600">
              <a:spcBef>
                <a:spcPts val="0"/>
              </a:spcBef>
            </a:pPr>
            <a:r>
              <a:rPr lang="en-US" sz="1500" dirty="0"/>
              <a:t>When did you start raising this round? What investors have committed? </a:t>
            </a:r>
          </a:p>
          <a:p>
            <a:pPr marL="228600" indent="-228600">
              <a:spcBef>
                <a:spcPts val="0"/>
              </a:spcBef>
            </a:pPr>
            <a:r>
              <a:rPr lang="en-US" sz="1500" dirty="0"/>
              <a:t>Have you invested any of your own money? </a:t>
            </a:r>
          </a:p>
          <a:p>
            <a:pPr marL="228600" indent="-228600">
              <a:spcBef>
                <a:spcPts val="0"/>
              </a:spcBef>
            </a:pPr>
            <a:r>
              <a:rPr lang="en-US" sz="1500" dirty="0"/>
              <a:t>Are your advisors investing?</a:t>
            </a:r>
          </a:p>
          <a:p>
            <a:pPr marL="228600" indent="-228600">
              <a:spcBef>
                <a:spcPts val="0"/>
              </a:spcBef>
            </a:pPr>
            <a:r>
              <a:rPr lang="en-US" sz="1500" dirty="0"/>
              <a:t>What’s your valuation? Terms?</a:t>
            </a:r>
          </a:p>
          <a:p>
            <a:pPr marL="228600" indent="-228600">
              <a:spcBef>
                <a:spcPts val="0"/>
              </a:spcBef>
            </a:pPr>
            <a:r>
              <a:rPr lang="en-US" sz="1500" dirty="0"/>
              <a:t>How much cash is in the bank?  What’s your monthly burn rate (expenses not covered by operating cash flow from revenues)? = Runway (Cash / Burn Rate)</a:t>
            </a:r>
          </a:p>
          <a:p>
            <a:pPr marL="228600" indent="-228600">
              <a:spcBef>
                <a:spcPts val="0"/>
              </a:spcBef>
            </a:pPr>
            <a:r>
              <a:rPr lang="en-US" sz="1500" dirty="0"/>
              <a:t>Use of proceeds and expected results/milestones?</a:t>
            </a:r>
          </a:p>
        </p:txBody>
      </p:sp>
      <p:sp>
        <p:nvSpPr>
          <p:cNvPr id="4" name="Slide Number Placeholder 3"/>
          <p:cNvSpPr>
            <a:spLocks noGrp="1"/>
          </p:cNvSpPr>
          <p:nvPr>
            <p:ph type="sldNum" sz="quarter" idx="12"/>
          </p:nvPr>
        </p:nvSpPr>
        <p:spPr/>
        <p:txBody>
          <a:bodyPr/>
          <a:lstStyle/>
          <a:p>
            <a:fld id="{56371360-A4B2-4FED-AF47-D5D5BAF467BE}" type="slidenum">
              <a:rPr lang="en-US" smtClean="0"/>
              <a:t>28</a:t>
            </a:fld>
            <a:endParaRPr lang="en-US" dirty="0"/>
          </a:p>
        </p:txBody>
      </p:sp>
    </p:spTree>
    <p:extLst>
      <p:ext uri="{BB962C8B-B14F-4D97-AF65-F5344CB8AC3E}">
        <p14:creationId xmlns:p14="http://schemas.microsoft.com/office/powerpoint/2010/main" val="1069991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Words of Wisdom</a:t>
            </a:r>
          </a:p>
        </p:txBody>
      </p:sp>
      <p:sp>
        <p:nvSpPr>
          <p:cNvPr id="3" name="Content Placeholder 2"/>
          <p:cNvSpPr>
            <a:spLocks noGrp="1"/>
          </p:cNvSpPr>
          <p:nvPr>
            <p:ph idx="1"/>
          </p:nvPr>
        </p:nvSpPr>
        <p:spPr>
          <a:xfrm>
            <a:off x="457200" y="914400"/>
            <a:ext cx="8229600" cy="5029200"/>
          </a:xfrm>
        </p:spPr>
        <p:txBody>
          <a:bodyPr>
            <a:normAutofit fontScale="70000" lnSpcReduction="20000"/>
          </a:bodyPr>
          <a:lstStyle/>
          <a:p>
            <a:pPr marL="228600" indent="-228600">
              <a:lnSpc>
                <a:spcPct val="120000"/>
              </a:lnSpc>
            </a:pPr>
            <a:r>
              <a:rPr lang="en-US" dirty="0"/>
              <a:t>Be 10x better (at one thing vs. doing 10x more things), Being 2-3x better isn’t good enough</a:t>
            </a:r>
          </a:p>
          <a:p>
            <a:pPr marL="228600" indent="-228600">
              <a:lnSpc>
                <a:spcPct val="120000"/>
              </a:lnSpc>
            </a:pPr>
            <a:r>
              <a:rPr lang="en-US" dirty="0"/>
              <a:t>Focus on your customers’ #1 problem, not 10</a:t>
            </a:r>
            <a:r>
              <a:rPr lang="en-US" baseline="30000" dirty="0"/>
              <a:t>th</a:t>
            </a:r>
            <a:r>
              <a:rPr lang="en-US" dirty="0"/>
              <a:t> problem</a:t>
            </a:r>
          </a:p>
          <a:p>
            <a:pPr marL="228600" indent="-228600">
              <a:lnSpc>
                <a:spcPct val="120000"/>
              </a:lnSpc>
            </a:pPr>
            <a:r>
              <a:rPr lang="en-US" dirty="0"/>
              <a:t>Prepare yourself </a:t>
            </a:r>
            <a:r>
              <a:rPr lang="en-US"/>
              <a:t>for rejection</a:t>
            </a:r>
            <a:r>
              <a:rPr lang="en-US" dirty="0"/>
              <a:t>, ask why and learn</a:t>
            </a:r>
          </a:p>
          <a:p>
            <a:pPr marL="228600" indent="-228600">
              <a:lnSpc>
                <a:spcPct val="120000"/>
              </a:lnSpc>
            </a:pPr>
            <a:r>
              <a:rPr lang="en-US" dirty="0"/>
              <a:t>There are lots of great ideas, but few can execute them</a:t>
            </a:r>
          </a:p>
          <a:p>
            <a:pPr marL="228600" indent="-228600">
              <a:lnSpc>
                <a:spcPct val="120000"/>
              </a:lnSpc>
            </a:pPr>
            <a:r>
              <a:rPr lang="en-US" dirty="0"/>
              <a:t>Time is your biggest enemy! Build quick and cheap, and iterate, iterate, iterate…pivot when needed</a:t>
            </a:r>
          </a:p>
          <a:p>
            <a:pPr marL="228600" indent="-228600">
              <a:lnSpc>
                <a:spcPct val="120000"/>
              </a:lnSpc>
            </a:pPr>
            <a:r>
              <a:rPr lang="en-US" dirty="0"/>
              <a:t>Biggest Competition: Companies with equally great ideas and teams, but more traction at your stage</a:t>
            </a:r>
          </a:p>
          <a:p>
            <a:pPr marL="228600" indent="-228600">
              <a:lnSpc>
                <a:spcPct val="120000"/>
              </a:lnSpc>
            </a:pPr>
            <a:r>
              <a:rPr lang="en-US" dirty="0"/>
              <a:t>Best Opportunity: A big growing market, with a big problem, and a simple solution (not overly complicated)</a:t>
            </a:r>
          </a:p>
          <a:p>
            <a:pPr marL="228600" indent="-228600">
              <a:lnSpc>
                <a:spcPct val="120000"/>
              </a:lnSpc>
            </a:pPr>
            <a:r>
              <a:rPr lang="en-US" dirty="0"/>
              <a:t>You don’t know, the market does! Ask often. </a:t>
            </a:r>
          </a:p>
        </p:txBody>
      </p:sp>
      <p:sp>
        <p:nvSpPr>
          <p:cNvPr id="4" name="Slide Number Placeholder 3"/>
          <p:cNvSpPr>
            <a:spLocks noGrp="1"/>
          </p:cNvSpPr>
          <p:nvPr>
            <p:ph type="sldNum" sz="quarter" idx="12"/>
          </p:nvPr>
        </p:nvSpPr>
        <p:spPr/>
        <p:txBody>
          <a:bodyPr/>
          <a:lstStyle/>
          <a:p>
            <a:fld id="{56371360-A4B2-4FED-AF47-D5D5BAF467BE}" type="slidenum">
              <a:rPr lang="en-US" smtClean="0"/>
              <a:t>29</a:t>
            </a:fld>
            <a:endParaRPr lang="en-US" dirty="0"/>
          </a:p>
        </p:txBody>
      </p:sp>
    </p:spTree>
    <p:extLst>
      <p:ext uri="{BB962C8B-B14F-4D97-AF65-F5344CB8AC3E}">
        <p14:creationId xmlns:p14="http://schemas.microsoft.com/office/powerpoint/2010/main" val="1499923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dirty="0"/>
              <a:t>The “Best” Investor Pitch Deck Outline</a:t>
            </a:r>
          </a:p>
        </p:txBody>
      </p:sp>
      <p:sp>
        <p:nvSpPr>
          <p:cNvPr id="3" name="Content Placeholder 2"/>
          <p:cNvSpPr>
            <a:spLocks noGrp="1"/>
          </p:cNvSpPr>
          <p:nvPr>
            <p:ph idx="1"/>
          </p:nvPr>
        </p:nvSpPr>
        <p:spPr>
          <a:xfrm>
            <a:off x="457200" y="878888"/>
            <a:ext cx="8382000" cy="5029200"/>
          </a:xfrm>
        </p:spPr>
        <p:txBody>
          <a:bodyPr>
            <a:normAutofit fontScale="47500" lnSpcReduction="20000"/>
          </a:bodyPr>
          <a:lstStyle/>
          <a:p>
            <a:pPr marL="0" indent="0">
              <a:lnSpc>
                <a:spcPct val="120000"/>
              </a:lnSpc>
              <a:spcBef>
                <a:spcPts val="0"/>
              </a:spcBef>
              <a:spcAft>
                <a:spcPts val="600"/>
              </a:spcAft>
              <a:buNone/>
            </a:pPr>
            <a:r>
              <a:rPr lang="en-US" dirty="0"/>
              <a:t>0) Cover Slide</a:t>
            </a:r>
          </a:p>
          <a:p>
            <a:pPr marL="0" indent="0">
              <a:lnSpc>
                <a:spcPct val="120000"/>
              </a:lnSpc>
              <a:spcBef>
                <a:spcPts val="0"/>
              </a:spcBef>
              <a:spcAft>
                <a:spcPts val="600"/>
              </a:spcAft>
              <a:buNone/>
            </a:pPr>
            <a:r>
              <a:rPr lang="en-US" dirty="0"/>
              <a:t>1) Elevator Pitch Slide </a:t>
            </a:r>
          </a:p>
          <a:p>
            <a:pPr marL="0" indent="0">
              <a:lnSpc>
                <a:spcPct val="120000"/>
              </a:lnSpc>
              <a:spcBef>
                <a:spcPts val="0"/>
              </a:spcBef>
              <a:spcAft>
                <a:spcPts val="600"/>
              </a:spcAft>
              <a:buNone/>
            </a:pPr>
            <a:r>
              <a:rPr lang="en-US" dirty="0"/>
              <a:t>2) Team (If not impressive, move slide to after “Your Solution” to show who built it and why)</a:t>
            </a:r>
          </a:p>
          <a:p>
            <a:pPr marL="0" indent="0">
              <a:lnSpc>
                <a:spcPct val="120000"/>
              </a:lnSpc>
              <a:spcBef>
                <a:spcPts val="0"/>
              </a:spcBef>
              <a:spcAft>
                <a:spcPts val="600"/>
              </a:spcAft>
              <a:buNone/>
            </a:pPr>
            <a:r>
              <a:rPr lang="en-US" dirty="0">
                <a:solidFill>
                  <a:srgbClr val="00B050"/>
                </a:solidFill>
              </a:rPr>
              <a:t>3) Board Members &amp; advisors &amp; Future Hires (Optional, combine w/ team slide)</a:t>
            </a:r>
          </a:p>
          <a:p>
            <a:pPr marL="0" indent="0">
              <a:lnSpc>
                <a:spcPct val="120000"/>
              </a:lnSpc>
              <a:spcBef>
                <a:spcPts val="0"/>
              </a:spcBef>
              <a:spcAft>
                <a:spcPts val="600"/>
              </a:spcAft>
              <a:buNone/>
            </a:pPr>
            <a:r>
              <a:rPr lang="en-US" dirty="0"/>
              <a:t>4) Market Opportunity: Define Market, Size &amp; Target Customer</a:t>
            </a:r>
          </a:p>
          <a:p>
            <a:pPr marL="0" indent="0">
              <a:lnSpc>
                <a:spcPct val="120000"/>
              </a:lnSpc>
              <a:spcBef>
                <a:spcPts val="0"/>
              </a:spcBef>
              <a:spcAft>
                <a:spcPts val="600"/>
              </a:spcAft>
              <a:buNone/>
            </a:pPr>
            <a:r>
              <a:rPr lang="en-US" dirty="0"/>
              <a:t>5) Market Problem &amp; Current Solutions: What need do you fill?</a:t>
            </a:r>
          </a:p>
          <a:p>
            <a:pPr marL="0" indent="0">
              <a:lnSpc>
                <a:spcPct val="120000"/>
              </a:lnSpc>
              <a:spcBef>
                <a:spcPts val="0"/>
              </a:spcBef>
              <a:spcAft>
                <a:spcPts val="600"/>
              </a:spcAft>
              <a:buNone/>
            </a:pPr>
            <a:r>
              <a:rPr lang="en-US" dirty="0"/>
              <a:t>6) Your Solution (1-5 slides)</a:t>
            </a:r>
          </a:p>
          <a:p>
            <a:pPr marL="0" indent="0">
              <a:lnSpc>
                <a:spcPct val="120000"/>
              </a:lnSpc>
              <a:spcBef>
                <a:spcPts val="0"/>
              </a:spcBef>
              <a:spcAft>
                <a:spcPts val="600"/>
              </a:spcAft>
              <a:buNone/>
            </a:pPr>
            <a:r>
              <a:rPr lang="en-US" dirty="0">
                <a:solidFill>
                  <a:srgbClr val="00B050"/>
                </a:solidFill>
              </a:rPr>
              <a:t>7) Traction &amp; Awards (Optional, if none yet. Can be right after Elevator if impressive) </a:t>
            </a:r>
          </a:p>
          <a:p>
            <a:pPr marL="0" indent="0">
              <a:lnSpc>
                <a:spcPct val="120000"/>
              </a:lnSpc>
              <a:spcBef>
                <a:spcPts val="0"/>
              </a:spcBef>
              <a:spcAft>
                <a:spcPts val="600"/>
              </a:spcAft>
              <a:buNone/>
            </a:pPr>
            <a:r>
              <a:rPr lang="en-US" dirty="0">
                <a:solidFill>
                  <a:srgbClr val="00B050"/>
                </a:solidFill>
              </a:rPr>
              <a:t>8) Market Fit / Competition (Optional, can be explained in slides 5 &amp; 6)</a:t>
            </a:r>
          </a:p>
          <a:p>
            <a:pPr marL="0" indent="0">
              <a:lnSpc>
                <a:spcPct val="120000"/>
              </a:lnSpc>
              <a:spcBef>
                <a:spcPts val="0"/>
              </a:spcBef>
              <a:spcAft>
                <a:spcPts val="600"/>
              </a:spcAft>
              <a:buNone/>
            </a:pPr>
            <a:r>
              <a:rPr lang="en-US" dirty="0">
                <a:solidFill>
                  <a:srgbClr val="00B050"/>
                </a:solidFill>
              </a:rPr>
              <a:t>9) Competitive Advantages (Optional, can be explained in slides 5 &amp; 6)</a:t>
            </a:r>
          </a:p>
          <a:p>
            <a:pPr marL="0" indent="0">
              <a:lnSpc>
                <a:spcPct val="120000"/>
              </a:lnSpc>
              <a:spcBef>
                <a:spcPts val="0"/>
              </a:spcBef>
              <a:spcAft>
                <a:spcPts val="600"/>
              </a:spcAft>
              <a:buNone/>
            </a:pPr>
            <a:r>
              <a:rPr lang="en-US" dirty="0"/>
              <a:t>10) Business Model: Key Revenue Streams</a:t>
            </a:r>
          </a:p>
          <a:p>
            <a:pPr marL="0" indent="0">
              <a:lnSpc>
                <a:spcPct val="120000"/>
              </a:lnSpc>
              <a:spcBef>
                <a:spcPts val="0"/>
              </a:spcBef>
              <a:spcAft>
                <a:spcPts val="600"/>
              </a:spcAft>
              <a:buNone/>
            </a:pPr>
            <a:r>
              <a:rPr lang="en-US" dirty="0"/>
              <a:t>11) Market Approach &amp; Strategy: Key Expenses / Time-Efforts / How you grow</a:t>
            </a:r>
          </a:p>
          <a:p>
            <a:pPr marL="0" indent="0">
              <a:lnSpc>
                <a:spcPct val="120000"/>
              </a:lnSpc>
              <a:spcBef>
                <a:spcPts val="0"/>
              </a:spcBef>
              <a:spcAft>
                <a:spcPts val="600"/>
              </a:spcAft>
              <a:buNone/>
            </a:pPr>
            <a:r>
              <a:rPr lang="en-US" dirty="0"/>
              <a:t>12) Financial Projections</a:t>
            </a:r>
          </a:p>
          <a:p>
            <a:pPr marL="0" indent="0">
              <a:lnSpc>
                <a:spcPct val="120000"/>
              </a:lnSpc>
              <a:spcBef>
                <a:spcPts val="0"/>
              </a:spcBef>
              <a:spcAft>
                <a:spcPts val="600"/>
              </a:spcAft>
              <a:buNone/>
            </a:pPr>
            <a:r>
              <a:rPr lang="en-US" dirty="0">
                <a:solidFill>
                  <a:srgbClr val="00B050"/>
                </a:solidFill>
              </a:rPr>
              <a:t>13) Exit Strategy (Optional)</a:t>
            </a:r>
          </a:p>
          <a:p>
            <a:pPr marL="0" indent="0">
              <a:lnSpc>
                <a:spcPct val="120000"/>
              </a:lnSpc>
              <a:spcBef>
                <a:spcPts val="0"/>
              </a:spcBef>
              <a:spcAft>
                <a:spcPts val="600"/>
              </a:spcAft>
              <a:buNone/>
            </a:pPr>
            <a:r>
              <a:rPr lang="en-US" dirty="0"/>
              <a:t>14) The Ask: Capital Raise / $ Uses / Intros</a:t>
            </a:r>
          </a:p>
          <a:p>
            <a:pPr marL="0" indent="0">
              <a:lnSpc>
                <a:spcPct val="120000"/>
              </a:lnSpc>
              <a:spcBef>
                <a:spcPts val="0"/>
              </a:spcBef>
              <a:spcAft>
                <a:spcPts val="600"/>
              </a:spcAft>
              <a:buNone/>
            </a:pPr>
            <a:r>
              <a:rPr lang="en-US" dirty="0"/>
              <a:t>15) Closing Slide: Questions? Contact Details</a:t>
            </a:r>
          </a:p>
        </p:txBody>
      </p:sp>
      <p:sp>
        <p:nvSpPr>
          <p:cNvPr id="4" name="Slide Number Placeholder 3"/>
          <p:cNvSpPr>
            <a:spLocks noGrp="1"/>
          </p:cNvSpPr>
          <p:nvPr>
            <p:ph type="sldNum" sz="quarter" idx="12"/>
          </p:nvPr>
        </p:nvSpPr>
        <p:spPr/>
        <p:txBody>
          <a:bodyPr/>
          <a:lstStyle/>
          <a:p>
            <a:fld id="{56371360-A4B2-4FED-AF47-D5D5BAF467BE}" type="slidenum">
              <a:rPr lang="en-US" smtClean="0"/>
              <a:t>3</a:t>
            </a:fld>
            <a:endParaRPr lang="en-US" dirty="0"/>
          </a:p>
        </p:txBody>
      </p:sp>
      <p:sp>
        <p:nvSpPr>
          <p:cNvPr id="5" name="Rectangle 4"/>
          <p:cNvSpPr/>
          <p:nvPr/>
        </p:nvSpPr>
        <p:spPr>
          <a:xfrm>
            <a:off x="4495800" y="4522434"/>
            <a:ext cx="4343400" cy="1371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u="sng" dirty="0">
                <a:solidFill>
                  <a:schemeClr val="tx1"/>
                </a:solidFill>
                <a:latin typeface="Arial" pitchFamily="34" charset="0"/>
                <a:cs typeface="Arial" pitchFamily="34" charset="0"/>
              </a:rPr>
              <a:t>5 Slide Deck:</a:t>
            </a:r>
            <a:r>
              <a:rPr lang="en-US" sz="1400" dirty="0">
                <a:solidFill>
                  <a:schemeClr val="tx1"/>
                </a:solidFill>
                <a:latin typeface="Arial" pitchFamily="34" charset="0"/>
                <a:cs typeface="Arial" pitchFamily="34" charset="0"/>
              </a:rPr>
              <a:t> 4, 5, 6, 2, combine: 10, 12, &amp; 14 </a:t>
            </a:r>
          </a:p>
          <a:p>
            <a:r>
              <a:rPr lang="en-US" sz="1400" u="sng" dirty="0">
                <a:solidFill>
                  <a:schemeClr val="tx1"/>
                </a:solidFill>
                <a:latin typeface="Arial" pitchFamily="34" charset="0"/>
                <a:cs typeface="Arial" pitchFamily="34" charset="0"/>
              </a:rPr>
              <a:t>10 Slide Deck:</a:t>
            </a:r>
            <a:r>
              <a:rPr lang="en-US" sz="1400" dirty="0">
                <a:solidFill>
                  <a:schemeClr val="tx1"/>
                </a:solidFill>
                <a:latin typeface="Arial" pitchFamily="34" charset="0"/>
                <a:cs typeface="Arial" pitchFamily="34" charset="0"/>
              </a:rPr>
              <a:t> </a:t>
            </a:r>
            <a:r>
              <a:rPr lang="en-US" sz="1400" dirty="0">
                <a:solidFill>
                  <a:srgbClr val="00B050"/>
                </a:solidFill>
                <a:latin typeface="Arial" pitchFamily="34" charset="0"/>
                <a:cs typeface="Arial" pitchFamily="34" charset="0"/>
              </a:rPr>
              <a:t>Don’t include optional slides</a:t>
            </a:r>
          </a:p>
          <a:p>
            <a:r>
              <a:rPr lang="en-US" sz="1400" u="sng" dirty="0">
                <a:solidFill>
                  <a:schemeClr val="tx1"/>
                </a:solidFill>
                <a:latin typeface="Arial" pitchFamily="34" charset="0"/>
                <a:cs typeface="Arial" pitchFamily="34" charset="0"/>
              </a:rPr>
              <a:t>15-25 Slide Deck:</a:t>
            </a:r>
            <a:r>
              <a:rPr lang="en-US" sz="1400" dirty="0">
                <a:solidFill>
                  <a:schemeClr val="tx1"/>
                </a:solidFill>
                <a:latin typeface="Arial" pitchFamily="34" charset="0"/>
                <a:cs typeface="Arial" pitchFamily="34" charset="0"/>
              </a:rPr>
              <a:t> Slides 1-15 + </a:t>
            </a:r>
            <a:r>
              <a:rPr lang="en-US" sz="1400" dirty="0" err="1">
                <a:solidFill>
                  <a:schemeClr val="tx1"/>
                </a:solidFill>
                <a:latin typeface="Arial" pitchFamily="34" charset="0"/>
                <a:cs typeface="Arial" pitchFamily="34" charset="0"/>
              </a:rPr>
              <a:t>add’l</a:t>
            </a:r>
            <a:r>
              <a:rPr lang="en-US" sz="1400" dirty="0">
                <a:solidFill>
                  <a:schemeClr val="tx1"/>
                </a:solidFill>
                <a:latin typeface="Arial" pitchFamily="34" charset="0"/>
                <a:cs typeface="Arial" pitchFamily="34" charset="0"/>
              </a:rPr>
              <a:t> slides: Market Size vs. Target Client, Your Solution (1-5), Traction (1-3), Market Fit vs. Competition, Marketing Approach vs. Business Strategy, $ Raise vs. $ Uses</a:t>
            </a:r>
          </a:p>
        </p:txBody>
      </p:sp>
    </p:spTree>
    <p:extLst>
      <p:ext uri="{BB962C8B-B14F-4D97-AF65-F5344CB8AC3E}">
        <p14:creationId xmlns:p14="http://schemas.microsoft.com/office/powerpoint/2010/main" val="363026711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Cover Slide</a:t>
            </a:r>
          </a:p>
        </p:txBody>
      </p:sp>
      <p:sp>
        <p:nvSpPr>
          <p:cNvPr id="3" name="Content Placeholder 2"/>
          <p:cNvSpPr>
            <a:spLocks noGrp="1"/>
          </p:cNvSpPr>
          <p:nvPr>
            <p:ph idx="1"/>
          </p:nvPr>
        </p:nvSpPr>
        <p:spPr>
          <a:xfrm>
            <a:off x="457200" y="914400"/>
            <a:ext cx="8382000" cy="5029200"/>
          </a:xfrm>
        </p:spPr>
        <p:txBody>
          <a:bodyPr>
            <a:normAutofit/>
          </a:bodyPr>
          <a:lstStyle/>
          <a:p>
            <a:pPr marL="228600" indent="-228600">
              <a:spcBef>
                <a:spcPts val="0"/>
              </a:spcBef>
              <a:spcAft>
                <a:spcPts val="1200"/>
              </a:spcAft>
            </a:pPr>
            <a:r>
              <a:rPr lang="en-US" sz="2800" dirty="0"/>
              <a:t>Logo / Name of Company </a:t>
            </a:r>
          </a:p>
          <a:p>
            <a:pPr marL="228600" indent="-228600">
              <a:spcBef>
                <a:spcPts val="0"/>
              </a:spcBef>
              <a:spcAft>
                <a:spcPts val="1200"/>
              </a:spcAft>
            </a:pPr>
            <a:r>
              <a:rPr lang="en-US" sz="2800" dirty="0"/>
              <a:t>Purpose of Presentation: “Investor Presentation” </a:t>
            </a:r>
          </a:p>
          <a:p>
            <a:pPr marL="228600" indent="-228600">
              <a:spcBef>
                <a:spcPts val="0"/>
              </a:spcBef>
              <a:spcAft>
                <a:spcPts val="1200"/>
              </a:spcAft>
            </a:pPr>
            <a:r>
              <a:rPr lang="en-US" sz="2800" dirty="0"/>
              <a:t>Date: Optional - if you send a deck with an old date, you look outdated (is it taking you a while to raise the round?). We recommend never using a date – also people know today’s date</a:t>
            </a:r>
          </a:p>
          <a:p>
            <a:pPr marL="228600" indent="-228600">
              <a:spcBef>
                <a:spcPts val="0"/>
              </a:spcBef>
              <a:spcAft>
                <a:spcPts val="600"/>
              </a:spcAft>
            </a:pPr>
            <a:r>
              <a:rPr lang="en-US" sz="2800" dirty="0"/>
              <a:t>Other Potential Additions: </a:t>
            </a:r>
          </a:p>
          <a:p>
            <a:pPr marL="857250" lvl="2">
              <a:spcBef>
                <a:spcPts val="0"/>
              </a:spcBef>
              <a:spcAft>
                <a:spcPts val="600"/>
              </a:spcAft>
            </a:pPr>
            <a:r>
              <a:rPr lang="en-US" sz="2000" dirty="0"/>
              <a:t>Logos of accelerator, awards, publications featuring company</a:t>
            </a:r>
          </a:p>
          <a:p>
            <a:pPr marL="857250" lvl="2">
              <a:spcBef>
                <a:spcPts val="0"/>
              </a:spcBef>
              <a:spcAft>
                <a:spcPts val="600"/>
              </a:spcAft>
            </a:pPr>
            <a:r>
              <a:rPr lang="en-US" sz="2000" dirty="0"/>
              <a:t>Slogan </a:t>
            </a:r>
          </a:p>
          <a:p>
            <a:pPr marL="857250" lvl="2">
              <a:spcBef>
                <a:spcPts val="0"/>
              </a:spcBef>
              <a:spcAft>
                <a:spcPts val="600"/>
              </a:spcAft>
            </a:pPr>
            <a:r>
              <a:rPr lang="en-US" sz="2000" dirty="0"/>
              <a:t>Name of Presenter / CEO</a:t>
            </a:r>
          </a:p>
          <a:p>
            <a:pPr>
              <a:spcBef>
                <a:spcPts val="0"/>
              </a:spcBef>
              <a:spcAft>
                <a:spcPts val="600"/>
              </a:spcAft>
            </a:pPr>
            <a:endParaRPr lang="en-US" sz="2800" dirty="0"/>
          </a:p>
        </p:txBody>
      </p:sp>
      <p:sp>
        <p:nvSpPr>
          <p:cNvPr id="4" name="Slide Number Placeholder 3"/>
          <p:cNvSpPr>
            <a:spLocks noGrp="1"/>
          </p:cNvSpPr>
          <p:nvPr>
            <p:ph type="sldNum" sz="quarter" idx="12"/>
          </p:nvPr>
        </p:nvSpPr>
        <p:spPr/>
        <p:txBody>
          <a:bodyPr/>
          <a:lstStyle/>
          <a:p>
            <a:fld id="{56371360-A4B2-4FED-AF47-D5D5BAF467BE}" type="slidenum">
              <a:rPr lang="en-US" smtClean="0"/>
              <a:t>4</a:t>
            </a:fld>
            <a:endParaRPr lang="en-US" dirty="0"/>
          </a:p>
        </p:txBody>
      </p:sp>
    </p:spTree>
    <p:extLst>
      <p:ext uri="{BB962C8B-B14F-4D97-AF65-F5344CB8AC3E}">
        <p14:creationId xmlns:p14="http://schemas.microsoft.com/office/powerpoint/2010/main" val="109203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Elevator Pitch Slide</a:t>
            </a:r>
          </a:p>
        </p:txBody>
      </p:sp>
      <p:sp>
        <p:nvSpPr>
          <p:cNvPr id="3" name="Content Placeholder 2"/>
          <p:cNvSpPr>
            <a:spLocks noGrp="1"/>
          </p:cNvSpPr>
          <p:nvPr>
            <p:ph idx="1"/>
          </p:nvPr>
        </p:nvSpPr>
        <p:spPr>
          <a:xfrm>
            <a:off x="457200" y="914400"/>
            <a:ext cx="8382000" cy="5029200"/>
          </a:xfrm>
        </p:spPr>
        <p:txBody>
          <a:bodyPr>
            <a:normAutofit lnSpcReduction="10000"/>
          </a:bodyPr>
          <a:lstStyle/>
          <a:p>
            <a:pPr marL="0" indent="0">
              <a:spcBef>
                <a:spcPts val="0"/>
              </a:spcBef>
              <a:spcAft>
                <a:spcPts val="600"/>
              </a:spcAft>
              <a:buNone/>
            </a:pPr>
            <a:r>
              <a:rPr lang="en-US" b="1" dirty="0"/>
              <a:t>Create a brief one liner that describes:</a:t>
            </a:r>
          </a:p>
          <a:p>
            <a:pPr marL="228600" indent="-228600">
              <a:spcBef>
                <a:spcPts val="0"/>
              </a:spcBef>
              <a:spcAft>
                <a:spcPts val="1200"/>
              </a:spcAft>
            </a:pPr>
            <a:r>
              <a:rPr lang="en-US" sz="2800" dirty="0"/>
              <a:t>Short and memorable</a:t>
            </a:r>
          </a:p>
          <a:p>
            <a:pPr marL="228600" indent="-228600">
              <a:spcBef>
                <a:spcPts val="0"/>
              </a:spcBef>
              <a:spcAft>
                <a:spcPts val="1200"/>
              </a:spcAft>
            </a:pPr>
            <a:r>
              <a:rPr lang="en-US" sz="2800" dirty="0"/>
              <a:t>What’s the core problem (describe pain) in the marketplace and the solution you’re providing?</a:t>
            </a:r>
          </a:p>
          <a:p>
            <a:pPr marL="228600" indent="-228600">
              <a:spcBef>
                <a:spcPts val="0"/>
              </a:spcBef>
              <a:spcAft>
                <a:spcPts val="1200"/>
              </a:spcAft>
            </a:pPr>
            <a:r>
              <a:rPr lang="en-US" sz="2800" dirty="0"/>
              <a:t>What’s your vision? Ultimate solution/business/service for customers/users?</a:t>
            </a:r>
          </a:p>
          <a:p>
            <a:pPr marL="228600" indent="-228600">
              <a:spcBef>
                <a:spcPts val="0"/>
              </a:spcBef>
              <a:spcAft>
                <a:spcPts val="1200"/>
              </a:spcAft>
            </a:pPr>
            <a:r>
              <a:rPr lang="en-US" sz="2800" dirty="0"/>
              <a:t>Graphically show this if possible</a:t>
            </a:r>
          </a:p>
          <a:p>
            <a:r>
              <a:rPr lang="en-US" altLang="en-US" sz="2800" dirty="0"/>
              <a:t>Try: making it relatable… as in “We are X for Y”</a:t>
            </a:r>
          </a:p>
          <a:p>
            <a:pPr lvl="1"/>
            <a:r>
              <a:rPr lang="en-US" altLang="en-US" sz="2400" dirty="0"/>
              <a:t>(“We are Airbnb for Event Spaces”)</a:t>
            </a:r>
          </a:p>
          <a:p>
            <a:pPr lvl="1"/>
            <a:r>
              <a:rPr lang="en-US" altLang="en-US" sz="2400" dirty="0"/>
              <a:t>(“We are the Starbucks of Frozen Yogurt”)</a:t>
            </a:r>
          </a:p>
          <a:p>
            <a:pPr marL="228600" indent="-228600">
              <a:spcBef>
                <a:spcPts val="0"/>
              </a:spcBef>
              <a:spcAft>
                <a:spcPts val="1200"/>
              </a:spcAft>
            </a:pPr>
            <a:endParaRPr lang="en-US" sz="2800" dirty="0"/>
          </a:p>
          <a:p>
            <a:pPr marL="228600" indent="-228600">
              <a:spcBef>
                <a:spcPts val="0"/>
              </a:spcBef>
              <a:spcAft>
                <a:spcPts val="1200"/>
              </a:spcAft>
            </a:pPr>
            <a:endParaRPr lang="en-US" sz="2800" dirty="0"/>
          </a:p>
        </p:txBody>
      </p:sp>
      <p:sp>
        <p:nvSpPr>
          <p:cNvPr id="4" name="Slide Number Placeholder 3"/>
          <p:cNvSpPr>
            <a:spLocks noGrp="1"/>
          </p:cNvSpPr>
          <p:nvPr>
            <p:ph type="sldNum" sz="quarter" idx="12"/>
          </p:nvPr>
        </p:nvSpPr>
        <p:spPr/>
        <p:txBody>
          <a:bodyPr/>
          <a:lstStyle/>
          <a:p>
            <a:fld id="{56371360-A4B2-4FED-AF47-D5D5BAF467BE}" type="slidenum">
              <a:rPr lang="en-US" smtClean="0"/>
              <a:t>5</a:t>
            </a:fld>
            <a:endParaRPr lang="en-US" dirty="0"/>
          </a:p>
        </p:txBody>
      </p:sp>
    </p:spTree>
    <p:extLst>
      <p:ext uri="{BB962C8B-B14F-4D97-AF65-F5344CB8AC3E}">
        <p14:creationId xmlns:p14="http://schemas.microsoft.com/office/powerpoint/2010/main" val="1086332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1143000"/>
          </a:xfrm>
        </p:spPr>
        <p:txBody>
          <a:bodyPr>
            <a:noAutofit/>
          </a:bodyPr>
          <a:lstStyle/>
          <a:p>
            <a:r>
              <a:rPr lang="en-US" sz="3800" dirty="0"/>
              <a:t>Market Problem / Current Solutions</a:t>
            </a:r>
          </a:p>
        </p:txBody>
      </p:sp>
      <p:sp>
        <p:nvSpPr>
          <p:cNvPr id="3" name="Content Placeholder 2"/>
          <p:cNvSpPr>
            <a:spLocks noGrp="1"/>
          </p:cNvSpPr>
          <p:nvPr>
            <p:ph idx="1"/>
          </p:nvPr>
        </p:nvSpPr>
        <p:spPr>
          <a:xfrm>
            <a:off x="457200" y="914400"/>
            <a:ext cx="8382000" cy="5181600"/>
          </a:xfrm>
        </p:spPr>
        <p:txBody>
          <a:bodyPr>
            <a:normAutofit fontScale="92500" lnSpcReduction="20000"/>
          </a:bodyPr>
          <a:lstStyle/>
          <a:p>
            <a:pPr marL="228600" indent="-228600">
              <a:lnSpc>
                <a:spcPct val="120000"/>
              </a:lnSpc>
              <a:spcBef>
                <a:spcPts val="0"/>
              </a:spcBef>
              <a:spcAft>
                <a:spcPts val="600"/>
              </a:spcAft>
            </a:pPr>
            <a:r>
              <a:rPr lang="en-US" sz="2400" u="sng" dirty="0"/>
              <a:t>Big</a:t>
            </a:r>
            <a:r>
              <a:rPr lang="en-US" sz="2400" dirty="0"/>
              <a:t> Market Problem? </a:t>
            </a:r>
            <a:r>
              <a:rPr lang="en-US" sz="2400" u="sng" dirty="0"/>
              <a:t>Big</a:t>
            </a:r>
            <a:r>
              <a:rPr lang="en-US" sz="2400" dirty="0"/>
              <a:t> Un-met Need?</a:t>
            </a:r>
          </a:p>
          <a:p>
            <a:pPr marL="628650" lvl="1" indent="-228600">
              <a:lnSpc>
                <a:spcPct val="120000"/>
              </a:lnSpc>
              <a:spcBef>
                <a:spcPts val="0"/>
              </a:spcBef>
              <a:spcAft>
                <a:spcPts val="600"/>
              </a:spcAft>
            </a:pPr>
            <a:r>
              <a:rPr lang="en-US" sz="2000" dirty="0"/>
              <a:t>You can’t create demand (only market leaders can)</a:t>
            </a:r>
          </a:p>
          <a:p>
            <a:pPr marL="228600" indent="-228600">
              <a:lnSpc>
                <a:spcPct val="120000"/>
              </a:lnSpc>
              <a:spcBef>
                <a:spcPts val="0"/>
              </a:spcBef>
              <a:spcAft>
                <a:spcPts val="600"/>
              </a:spcAft>
            </a:pPr>
            <a:r>
              <a:rPr lang="en-US" sz="2400" dirty="0"/>
              <a:t>Current Solutions = Current Problems?</a:t>
            </a:r>
          </a:p>
          <a:p>
            <a:pPr marL="628650" lvl="1" indent="-228600">
              <a:lnSpc>
                <a:spcPct val="120000"/>
              </a:lnSpc>
              <a:spcBef>
                <a:spcPts val="0"/>
              </a:spcBef>
              <a:spcAft>
                <a:spcPts val="600"/>
              </a:spcAft>
            </a:pPr>
            <a:r>
              <a:rPr lang="en-US" sz="2000" dirty="0"/>
              <a:t>Biggest competition = Status quo, changing customer behavior, even if old systems are inferior, they exist everywhere, you don’t</a:t>
            </a:r>
          </a:p>
          <a:p>
            <a:pPr marL="228600" indent="-228600">
              <a:lnSpc>
                <a:spcPct val="120000"/>
              </a:lnSpc>
              <a:spcBef>
                <a:spcPts val="0"/>
              </a:spcBef>
              <a:spcAft>
                <a:spcPts val="600"/>
              </a:spcAft>
            </a:pPr>
            <a:r>
              <a:rPr lang="en-US" sz="2400" dirty="0"/>
              <a:t>Clearly show the pain of the problem or convey the strong desire that is being unfilled, don’t just say it</a:t>
            </a:r>
          </a:p>
          <a:p>
            <a:pPr marL="228600" indent="-228600">
              <a:lnSpc>
                <a:spcPct val="120000"/>
              </a:lnSpc>
              <a:spcBef>
                <a:spcPts val="0"/>
              </a:spcBef>
              <a:spcAft>
                <a:spcPts val="600"/>
              </a:spcAft>
            </a:pPr>
            <a:r>
              <a:rPr lang="en-US" sz="2400" dirty="0"/>
              <a:t>“Solve your clients' number-one problem,” Cyrus </a:t>
            </a:r>
            <a:r>
              <a:rPr lang="en-US" sz="2400" dirty="0" err="1"/>
              <a:t>Massoumi</a:t>
            </a:r>
            <a:r>
              <a:rPr lang="en-US" sz="2400" dirty="0"/>
              <a:t>, CEO of </a:t>
            </a:r>
            <a:r>
              <a:rPr lang="en-US" sz="2400" dirty="0" err="1"/>
              <a:t>ZocDoc</a:t>
            </a:r>
            <a:r>
              <a:rPr lang="en-US" sz="2400" dirty="0"/>
              <a:t>.  Not their 4</a:t>
            </a:r>
            <a:r>
              <a:rPr lang="en-US" sz="2400" baseline="30000" dirty="0"/>
              <a:t>th</a:t>
            </a:r>
            <a:r>
              <a:rPr lang="en-US" sz="2400" dirty="0"/>
              <a:t> or 10</a:t>
            </a:r>
            <a:r>
              <a:rPr lang="en-US" sz="2400" baseline="30000" dirty="0"/>
              <a:t>th</a:t>
            </a:r>
            <a:r>
              <a:rPr lang="en-US" sz="2400" dirty="0"/>
              <a:t> problem.  What keeps them up at night or really bothers them? </a:t>
            </a:r>
          </a:p>
          <a:p>
            <a:pPr marL="228600" indent="-228600">
              <a:lnSpc>
                <a:spcPct val="120000"/>
              </a:lnSpc>
              <a:spcBef>
                <a:spcPts val="0"/>
              </a:spcBef>
              <a:spcAft>
                <a:spcPts val="600"/>
              </a:spcAft>
            </a:pPr>
            <a:r>
              <a:rPr lang="en-US" sz="2400" dirty="0"/>
              <a:t>Conclusion: The market has evolved and the current solutions don’t fulfill/solve the clients’ current BIG needs/problems.  There is a BIG opportunity here!</a:t>
            </a:r>
          </a:p>
        </p:txBody>
      </p:sp>
      <p:sp>
        <p:nvSpPr>
          <p:cNvPr id="4" name="Slide Number Placeholder 3"/>
          <p:cNvSpPr>
            <a:spLocks noGrp="1"/>
          </p:cNvSpPr>
          <p:nvPr>
            <p:ph type="sldNum" sz="quarter" idx="12"/>
          </p:nvPr>
        </p:nvSpPr>
        <p:spPr/>
        <p:txBody>
          <a:bodyPr/>
          <a:lstStyle/>
          <a:p>
            <a:fld id="{56371360-A4B2-4FED-AF47-D5D5BAF467BE}" type="slidenum">
              <a:rPr lang="en-US" smtClean="0"/>
              <a:t>6</a:t>
            </a:fld>
            <a:endParaRPr lang="en-US" dirty="0"/>
          </a:p>
        </p:txBody>
      </p:sp>
    </p:spTree>
    <p:extLst>
      <p:ext uri="{BB962C8B-B14F-4D97-AF65-F5344CB8AC3E}">
        <p14:creationId xmlns:p14="http://schemas.microsoft.com/office/powerpoint/2010/main" val="3023323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Market Opportunity</a:t>
            </a:r>
          </a:p>
        </p:txBody>
      </p:sp>
      <p:sp>
        <p:nvSpPr>
          <p:cNvPr id="3" name="Content Placeholder 2"/>
          <p:cNvSpPr>
            <a:spLocks noGrp="1"/>
          </p:cNvSpPr>
          <p:nvPr>
            <p:ph idx="1"/>
          </p:nvPr>
        </p:nvSpPr>
        <p:spPr>
          <a:xfrm>
            <a:off x="457200" y="914400"/>
            <a:ext cx="8382000" cy="5029200"/>
          </a:xfrm>
        </p:spPr>
        <p:txBody>
          <a:bodyPr>
            <a:normAutofit/>
          </a:bodyPr>
          <a:lstStyle/>
          <a:p>
            <a:pPr marL="228600" indent="-228600">
              <a:spcBef>
                <a:spcPts val="0"/>
              </a:spcBef>
              <a:spcAft>
                <a:spcPts val="600"/>
              </a:spcAft>
            </a:pPr>
            <a:r>
              <a:rPr lang="en-US" sz="2400" dirty="0"/>
              <a:t>What is the General Market Focus? </a:t>
            </a:r>
          </a:p>
          <a:p>
            <a:pPr marL="457200" lvl="1" indent="-228600">
              <a:spcBef>
                <a:spcPts val="0"/>
              </a:spcBef>
              <a:spcAft>
                <a:spcPts val="1200"/>
              </a:spcAft>
              <a:buFont typeface="Arial" pitchFamily="34" charset="0"/>
              <a:buChar char="•"/>
            </a:pPr>
            <a:r>
              <a:rPr lang="en-US" sz="2000" dirty="0"/>
              <a:t>Name it.  Size it: Units / Revenue? Growth?</a:t>
            </a:r>
          </a:p>
          <a:p>
            <a:pPr marL="228600" indent="-228600">
              <a:spcBef>
                <a:spcPts val="0"/>
              </a:spcBef>
              <a:spcAft>
                <a:spcPts val="600"/>
              </a:spcAft>
            </a:pPr>
            <a:r>
              <a:rPr lang="en-US" sz="2400" dirty="0"/>
              <a:t>What is the Total Addressable Market </a:t>
            </a:r>
          </a:p>
          <a:p>
            <a:pPr marL="457200" lvl="1" indent="-228600">
              <a:spcBef>
                <a:spcPts val="0"/>
              </a:spcBef>
              <a:spcAft>
                <a:spcPts val="600"/>
              </a:spcAft>
              <a:buFont typeface="Arial" pitchFamily="34" charset="0"/>
              <a:buChar char="•"/>
            </a:pPr>
            <a:r>
              <a:rPr lang="en-US" sz="2000" dirty="0"/>
              <a:t>What’s Your Target Market? The sub-sector of the General  Market?  </a:t>
            </a:r>
          </a:p>
          <a:p>
            <a:pPr marL="457200" lvl="1" indent="-228600">
              <a:spcBef>
                <a:spcPts val="0"/>
              </a:spcBef>
              <a:spcAft>
                <a:spcPts val="1200"/>
              </a:spcAft>
              <a:buFont typeface="Arial" pitchFamily="34" charset="0"/>
              <a:buChar char="•"/>
            </a:pPr>
            <a:r>
              <a:rPr lang="en-US" sz="2000" dirty="0"/>
              <a:t>Name it.  Size it: Units / Revenue? Growth? </a:t>
            </a:r>
          </a:p>
          <a:p>
            <a:pPr marL="228600" indent="-228600">
              <a:spcBef>
                <a:spcPts val="0"/>
              </a:spcBef>
              <a:spcAft>
                <a:spcPts val="600"/>
              </a:spcAft>
            </a:pPr>
            <a:r>
              <a:rPr lang="en-US" sz="2400" dirty="0"/>
              <a:t>Define Target Client? Key characteristics? </a:t>
            </a:r>
          </a:p>
          <a:p>
            <a:pPr marL="457200" lvl="1" indent="-228600">
              <a:spcBef>
                <a:spcPts val="0"/>
              </a:spcBef>
              <a:spcAft>
                <a:spcPts val="1200"/>
              </a:spcAft>
              <a:buFont typeface="Arial" pitchFamily="34" charset="0"/>
              <a:buChar char="•"/>
            </a:pPr>
            <a:r>
              <a:rPr lang="en-US" sz="2000" dirty="0"/>
              <a:t>Ex. Small vs. Large businesses, independents vs. agencies, examples of ideal clients or individuals</a:t>
            </a:r>
          </a:p>
          <a:p>
            <a:pPr marL="228600" indent="-228600">
              <a:spcBef>
                <a:spcPts val="0"/>
              </a:spcBef>
              <a:spcAft>
                <a:spcPts val="1200"/>
              </a:spcAft>
            </a:pPr>
            <a:r>
              <a:rPr lang="en-US" sz="2400" dirty="0"/>
              <a:t>Clients’ Current Needs?</a:t>
            </a:r>
          </a:p>
          <a:p>
            <a:pPr marL="228600" indent="-228600">
              <a:spcBef>
                <a:spcPts val="0"/>
              </a:spcBef>
              <a:spcAft>
                <a:spcPts val="600"/>
              </a:spcAft>
            </a:pPr>
            <a:r>
              <a:rPr lang="en-US" sz="2400" dirty="0"/>
              <a:t>Describe any important market evolutions or trends and why we’re at an inflection point now</a:t>
            </a:r>
          </a:p>
          <a:p>
            <a:pPr marL="228600" indent="-228600">
              <a:spcBef>
                <a:spcPts val="0"/>
              </a:spcBef>
              <a:spcAft>
                <a:spcPts val="600"/>
              </a:spcAft>
            </a:pPr>
            <a:endParaRPr lang="en-US" sz="2400" dirty="0"/>
          </a:p>
        </p:txBody>
      </p:sp>
      <p:sp>
        <p:nvSpPr>
          <p:cNvPr id="4" name="Slide Number Placeholder 3"/>
          <p:cNvSpPr>
            <a:spLocks noGrp="1"/>
          </p:cNvSpPr>
          <p:nvPr>
            <p:ph type="sldNum" sz="quarter" idx="12"/>
          </p:nvPr>
        </p:nvSpPr>
        <p:spPr/>
        <p:txBody>
          <a:bodyPr/>
          <a:lstStyle/>
          <a:p>
            <a:fld id="{56371360-A4B2-4FED-AF47-D5D5BAF467BE}" type="slidenum">
              <a:rPr lang="en-US" smtClean="0"/>
              <a:t>7</a:t>
            </a:fld>
            <a:endParaRPr lang="en-US" dirty="0"/>
          </a:p>
        </p:txBody>
      </p:sp>
    </p:spTree>
    <p:extLst>
      <p:ext uri="{BB962C8B-B14F-4D97-AF65-F5344CB8AC3E}">
        <p14:creationId xmlns:p14="http://schemas.microsoft.com/office/powerpoint/2010/main" val="317410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Your Solution / Demo</a:t>
            </a:r>
          </a:p>
        </p:txBody>
      </p:sp>
      <p:sp>
        <p:nvSpPr>
          <p:cNvPr id="3" name="Content Placeholder 2"/>
          <p:cNvSpPr>
            <a:spLocks noGrp="1"/>
          </p:cNvSpPr>
          <p:nvPr>
            <p:ph idx="1"/>
          </p:nvPr>
        </p:nvSpPr>
        <p:spPr>
          <a:xfrm>
            <a:off x="457200" y="914400"/>
            <a:ext cx="8458200" cy="5029200"/>
          </a:xfrm>
        </p:spPr>
        <p:txBody>
          <a:bodyPr>
            <a:normAutofit/>
          </a:bodyPr>
          <a:lstStyle/>
          <a:p>
            <a:pPr marL="228600" indent="-228600">
              <a:spcBef>
                <a:spcPts val="0"/>
              </a:spcBef>
              <a:spcAft>
                <a:spcPts val="1200"/>
              </a:spcAft>
            </a:pPr>
            <a:r>
              <a:rPr lang="en-US" sz="2400" dirty="0"/>
              <a:t>Show &gt; Tell: ~1-5 slides of your product / service</a:t>
            </a:r>
          </a:p>
          <a:p>
            <a:pPr marL="228600" indent="-228600">
              <a:spcBef>
                <a:spcPts val="0"/>
              </a:spcBef>
              <a:spcAft>
                <a:spcPts val="1200"/>
              </a:spcAft>
            </a:pPr>
            <a:r>
              <a:rPr lang="en-US" sz="2400" dirty="0"/>
              <a:t>Show a live demo when presenting or show screenshots of key parts (Have screenshots within presentation prepared anyway, demos love to fail)</a:t>
            </a:r>
          </a:p>
          <a:p>
            <a:pPr marL="228600" indent="-228600">
              <a:spcBef>
                <a:spcPts val="0"/>
              </a:spcBef>
              <a:spcAft>
                <a:spcPts val="1200"/>
              </a:spcAft>
            </a:pPr>
            <a:r>
              <a:rPr lang="en-US" sz="2400" dirty="0"/>
              <a:t>Don’t show a video, it can fail to play and takes away from your precious time</a:t>
            </a:r>
          </a:p>
          <a:p>
            <a:pPr marL="228600" indent="-228600">
              <a:spcBef>
                <a:spcPts val="0"/>
              </a:spcBef>
              <a:spcAft>
                <a:spcPts val="1200"/>
              </a:spcAft>
            </a:pPr>
            <a:r>
              <a:rPr lang="en-US" sz="2400" dirty="0"/>
              <a:t>Tell a story: Future client or an example of current client</a:t>
            </a:r>
          </a:p>
          <a:p>
            <a:pPr marL="228600" indent="-228600">
              <a:spcBef>
                <a:spcPts val="0"/>
              </a:spcBef>
              <a:spcAft>
                <a:spcPts val="1200"/>
              </a:spcAft>
            </a:pPr>
            <a:r>
              <a:rPr lang="en-US" sz="2400" dirty="0"/>
              <a:t>Show core value proposition to client</a:t>
            </a:r>
          </a:p>
          <a:p>
            <a:pPr marL="628650" lvl="1" indent="-228600">
              <a:spcBef>
                <a:spcPts val="0"/>
              </a:spcBef>
              <a:spcAft>
                <a:spcPts val="1200"/>
              </a:spcAft>
            </a:pPr>
            <a:r>
              <a:rPr lang="en-US" sz="2000" dirty="0"/>
              <a:t>Better, Faster, Cheaper (More Economical)</a:t>
            </a:r>
          </a:p>
        </p:txBody>
      </p:sp>
      <p:sp>
        <p:nvSpPr>
          <p:cNvPr id="4" name="Slide Number Placeholder 3"/>
          <p:cNvSpPr>
            <a:spLocks noGrp="1"/>
          </p:cNvSpPr>
          <p:nvPr>
            <p:ph type="sldNum" sz="quarter" idx="12"/>
          </p:nvPr>
        </p:nvSpPr>
        <p:spPr/>
        <p:txBody>
          <a:bodyPr/>
          <a:lstStyle/>
          <a:p>
            <a:fld id="{56371360-A4B2-4FED-AF47-D5D5BAF467BE}" type="slidenum">
              <a:rPr lang="en-US" smtClean="0"/>
              <a:t>8</a:t>
            </a:fld>
            <a:endParaRPr lang="en-US" dirty="0"/>
          </a:p>
        </p:txBody>
      </p:sp>
    </p:spTree>
    <p:extLst>
      <p:ext uri="{BB962C8B-B14F-4D97-AF65-F5344CB8AC3E}">
        <p14:creationId xmlns:p14="http://schemas.microsoft.com/office/powerpoint/2010/main" val="1256199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a:t>Market Fit / Competition</a:t>
            </a:r>
          </a:p>
        </p:txBody>
      </p:sp>
      <p:sp>
        <p:nvSpPr>
          <p:cNvPr id="3" name="Content Placeholder 2"/>
          <p:cNvSpPr>
            <a:spLocks noGrp="1"/>
          </p:cNvSpPr>
          <p:nvPr>
            <p:ph idx="1"/>
          </p:nvPr>
        </p:nvSpPr>
        <p:spPr>
          <a:xfrm>
            <a:off x="457200" y="914400"/>
            <a:ext cx="8382000" cy="5029200"/>
          </a:xfrm>
        </p:spPr>
        <p:txBody>
          <a:bodyPr>
            <a:noAutofit/>
          </a:bodyPr>
          <a:lstStyle/>
          <a:p>
            <a:pPr marL="228600" indent="-228600">
              <a:spcBef>
                <a:spcPts val="0"/>
              </a:spcBef>
              <a:spcAft>
                <a:spcPts val="1200"/>
              </a:spcAft>
            </a:pPr>
            <a:r>
              <a:rPr lang="en-US" sz="2400" dirty="0"/>
              <a:t>Show how you fit into the Market Landscape</a:t>
            </a:r>
          </a:p>
          <a:p>
            <a:pPr marL="228600" indent="-228600">
              <a:spcBef>
                <a:spcPts val="0"/>
              </a:spcBef>
              <a:spcAft>
                <a:spcPts val="1200"/>
              </a:spcAft>
            </a:pPr>
            <a:r>
              <a:rPr lang="en-US" sz="2400" dirty="0"/>
              <a:t>Your advantages?</a:t>
            </a:r>
          </a:p>
          <a:p>
            <a:pPr marL="228600" indent="-228600">
              <a:spcBef>
                <a:spcPts val="0"/>
              </a:spcBef>
              <a:spcAft>
                <a:spcPts val="1200"/>
              </a:spcAft>
            </a:pPr>
            <a:r>
              <a:rPr lang="en-US" sz="2400" dirty="0"/>
              <a:t>Indirect Competitors vs. Direct Competitors?</a:t>
            </a:r>
          </a:p>
          <a:p>
            <a:pPr marL="228600" indent="-228600">
              <a:spcBef>
                <a:spcPts val="0"/>
              </a:spcBef>
              <a:spcAft>
                <a:spcPts val="1200"/>
              </a:spcAft>
            </a:pPr>
            <a:r>
              <a:rPr lang="en-US" sz="2400" dirty="0"/>
              <a:t>Your biggest competitor is the status quo!  Why will customers switch to you vs. the incumbent?</a:t>
            </a:r>
          </a:p>
          <a:p>
            <a:pPr marL="228600" indent="-228600">
              <a:spcBef>
                <a:spcPts val="0"/>
              </a:spcBef>
              <a:spcAft>
                <a:spcPts val="1200"/>
              </a:spcAft>
            </a:pPr>
            <a:r>
              <a:rPr lang="en-US" sz="2400" dirty="0"/>
              <a:t>Are you changing customer behavior?</a:t>
            </a:r>
          </a:p>
          <a:p>
            <a:pPr marL="228600" indent="-228600">
              <a:spcBef>
                <a:spcPts val="0"/>
              </a:spcBef>
              <a:spcAft>
                <a:spcPts val="600"/>
              </a:spcAft>
            </a:pPr>
            <a:r>
              <a:rPr lang="en-US" sz="2400" dirty="0"/>
              <a:t>Types of Diagrams/Charts:</a:t>
            </a:r>
          </a:p>
          <a:p>
            <a:pPr marL="457200" lvl="1" indent="-228600">
              <a:spcBef>
                <a:spcPts val="0"/>
              </a:spcBef>
              <a:spcAft>
                <a:spcPts val="600"/>
              </a:spcAft>
              <a:buFont typeface="Arial" pitchFamily="34" charset="0"/>
              <a:buChar char="•"/>
            </a:pPr>
            <a:r>
              <a:rPr lang="en-US" sz="2000" dirty="0"/>
              <a:t>Market Landscape Comparison</a:t>
            </a:r>
          </a:p>
          <a:p>
            <a:pPr marL="457200" lvl="1" indent="-228600">
              <a:spcBef>
                <a:spcPts val="0"/>
              </a:spcBef>
              <a:spcAft>
                <a:spcPts val="600"/>
              </a:spcAft>
              <a:buFont typeface="Arial" pitchFamily="34" charset="0"/>
              <a:buChar char="•"/>
            </a:pPr>
            <a:r>
              <a:rPr lang="en-US" sz="2000" dirty="0"/>
              <a:t>Feature List Comparison</a:t>
            </a:r>
          </a:p>
          <a:p>
            <a:pPr marL="228600" lvl="1" indent="0">
              <a:spcBef>
                <a:spcPts val="0"/>
              </a:spcBef>
              <a:spcAft>
                <a:spcPts val="600"/>
              </a:spcAft>
              <a:buNone/>
            </a:pPr>
            <a:endParaRPr lang="en-US" sz="2400" dirty="0"/>
          </a:p>
          <a:p>
            <a:pPr marL="0" indent="0" algn="ctr">
              <a:spcBef>
                <a:spcPts val="0"/>
              </a:spcBef>
              <a:spcAft>
                <a:spcPts val="600"/>
              </a:spcAft>
              <a:buNone/>
            </a:pPr>
            <a:r>
              <a:rPr lang="en-US" sz="2800" b="1" dirty="0"/>
              <a:t>Pitch why you’re 10x better, not just 3x better!</a:t>
            </a:r>
          </a:p>
        </p:txBody>
      </p:sp>
      <p:sp>
        <p:nvSpPr>
          <p:cNvPr id="4" name="Slide Number Placeholder 3"/>
          <p:cNvSpPr>
            <a:spLocks noGrp="1"/>
          </p:cNvSpPr>
          <p:nvPr>
            <p:ph type="sldNum" sz="quarter" idx="12"/>
          </p:nvPr>
        </p:nvSpPr>
        <p:spPr/>
        <p:txBody>
          <a:bodyPr/>
          <a:lstStyle/>
          <a:p>
            <a:fld id="{56371360-A4B2-4FED-AF47-D5D5BAF467BE}" type="slidenum">
              <a:rPr lang="en-US" smtClean="0"/>
              <a:t>9</a:t>
            </a:fld>
            <a:endParaRPr lang="en-US" dirty="0"/>
          </a:p>
        </p:txBody>
      </p:sp>
    </p:spTree>
    <p:extLst>
      <p:ext uri="{BB962C8B-B14F-4D97-AF65-F5344CB8AC3E}">
        <p14:creationId xmlns:p14="http://schemas.microsoft.com/office/powerpoint/2010/main" val="797871938"/>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18049</TotalTime>
  <Words>3589</Words>
  <Application>Microsoft Macintosh PowerPoint</Application>
  <PresentationFormat>On-screen Show (4:3)</PresentationFormat>
  <Paragraphs>387</Paragraphs>
  <Slides>29</Slides>
  <Notes>19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3" baseType="lpstr">
      <vt:lpstr>Arial</vt:lpstr>
      <vt:lpstr>Calibri</vt:lpstr>
      <vt:lpstr>Office Theme</vt:lpstr>
      <vt:lpstr>Worksheet</vt:lpstr>
      <vt:lpstr>Preparing the Pitch Deck</vt:lpstr>
      <vt:lpstr>How to Pitch Effectively</vt:lpstr>
      <vt:lpstr>The “Best” Investor Pitch Deck Outline</vt:lpstr>
      <vt:lpstr>Cover Slide</vt:lpstr>
      <vt:lpstr>Elevator Pitch Slide</vt:lpstr>
      <vt:lpstr>Market Problem / Current Solutions</vt:lpstr>
      <vt:lpstr>Market Opportunity</vt:lpstr>
      <vt:lpstr>Your Solution / Demo</vt:lpstr>
      <vt:lpstr>Market Fit / Competition</vt:lpstr>
      <vt:lpstr>Market Landscape (Example 2)</vt:lpstr>
      <vt:lpstr>Competitive Advantages</vt:lpstr>
      <vt:lpstr>Revenue Model</vt:lpstr>
      <vt:lpstr>Traction / Performance / Awards</vt:lpstr>
      <vt:lpstr>Exit Strategy</vt:lpstr>
      <vt:lpstr>Team (if not strong, move to later)</vt:lpstr>
      <vt:lpstr>Capital Raise / Use of Proceeds</vt:lpstr>
      <vt:lpstr>Closing Slide</vt:lpstr>
      <vt:lpstr>PowerPoint Presentation</vt:lpstr>
      <vt:lpstr>Feature List Comparison</vt:lpstr>
      <vt:lpstr>Board / Advisors / Future Hires</vt:lpstr>
      <vt:lpstr>Expense Model (Marketing / Strategy)</vt:lpstr>
      <vt:lpstr>Financial Projections</vt:lpstr>
      <vt:lpstr>Potential Appendix Slides</vt:lpstr>
      <vt:lpstr>PowerPoint Presentation</vt:lpstr>
      <vt:lpstr>Market Landscape (Example 1)</vt:lpstr>
      <vt:lpstr>Before The Pitch</vt:lpstr>
      <vt:lpstr>Handouts and After Pitch</vt:lpstr>
      <vt:lpstr>Top Investor Questions</vt:lpstr>
      <vt:lpstr>Words of Wisdom</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UConn Ventures</dc:creator>
  <cp:lastModifiedBy>Mirchandani, Sunandan</cp:lastModifiedBy>
  <cp:revision>326</cp:revision>
  <cp:lastPrinted>2013-05-31T15:31:55Z</cp:lastPrinted>
  <dcterms:created xsi:type="dcterms:W3CDTF">2013-05-27T21:24:51Z</dcterms:created>
  <dcterms:modified xsi:type="dcterms:W3CDTF">2022-02-04T21:06:30Z</dcterms:modified>
</cp:coreProperties>
</file>