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Lst>
  <p:sldIdLst>
    <p:sldId id="343" r:id="rId2"/>
    <p:sldId id="344" r:id="rId3"/>
    <p:sldId id="345" r:id="rId4"/>
    <p:sldId id="346" r:id="rId5"/>
    <p:sldId id="347" r:id="rId6"/>
    <p:sldId id="348" r:id="rId7"/>
    <p:sldId id="349" r:id="rId8"/>
    <p:sldId id="350" r:id="rId9"/>
    <p:sldId id="351" r:id="rId10"/>
    <p:sldId id="352" r:id="rId11"/>
    <p:sldId id="353" r:id="rId12"/>
    <p:sldId id="35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FF7"/>
    <a:srgbClr val="D0D1D9"/>
    <a:srgbClr val="F6F9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5" autoAdjust="0"/>
    <p:restoredTop sz="94626" autoAdjust="0"/>
  </p:normalViewPr>
  <p:slideViewPr>
    <p:cSldViewPr snapToGrid="0">
      <p:cViewPr varScale="1">
        <p:scale>
          <a:sx n="97" d="100"/>
          <a:sy n="97" d="100"/>
        </p:scale>
        <p:origin x="216"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9E51-6146-D343-B073-EC70815D69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15574A-9B23-0E43-BECA-D3E7F0592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67B192-5E23-1C41-838A-2B375C9E00FB}"/>
              </a:ext>
            </a:extLst>
          </p:cNvPr>
          <p:cNvSpPr>
            <a:spLocks noGrp="1"/>
          </p:cNvSpPr>
          <p:nvPr>
            <p:ph type="dt" sz="half" idx="10"/>
          </p:nvPr>
        </p:nvSpPr>
        <p:spPr/>
        <p:txBody>
          <a:bodyPr/>
          <a:lstStyle/>
          <a:p>
            <a:fld id="{4AAD347D-5ACD-4C99-B74B-A9C85AD731AF}" type="datetimeFigureOut">
              <a:rPr lang="en-US" smtClean="0"/>
              <a:t>11/17/20</a:t>
            </a:fld>
            <a:endParaRPr lang="en-US" dirty="0"/>
          </a:p>
        </p:txBody>
      </p:sp>
      <p:sp>
        <p:nvSpPr>
          <p:cNvPr id="5" name="Footer Placeholder 4">
            <a:extLst>
              <a:ext uri="{FF2B5EF4-FFF2-40B4-BE49-F238E27FC236}">
                <a16:creationId xmlns:a16="http://schemas.microsoft.com/office/drawing/2014/main" id="{677B6ABD-E0E6-ED43-A7AE-28E9709753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F3A2A6-E3F3-6343-B47B-F6AB25A79ABE}"/>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5816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5ABD2-F79B-6944-A946-37DEDC5D6D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271132-4DBA-5B4D-B6A5-E12B724663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EA915-9649-6442-BFD9-21753585F319}"/>
              </a:ext>
            </a:extLst>
          </p:cNvPr>
          <p:cNvSpPr>
            <a:spLocks noGrp="1"/>
          </p:cNvSpPr>
          <p:nvPr>
            <p:ph type="dt" sz="half" idx="10"/>
          </p:nvPr>
        </p:nvSpPr>
        <p:spPr/>
        <p:txBody>
          <a:bodyPr/>
          <a:lstStyle/>
          <a:p>
            <a:fld id="{4509A250-FF31-4206-8172-F9D3106AACB1}" type="datetimeFigureOut">
              <a:rPr lang="en-US" smtClean="0"/>
              <a:t>11/17/20</a:t>
            </a:fld>
            <a:endParaRPr lang="en-US" dirty="0"/>
          </a:p>
        </p:txBody>
      </p:sp>
      <p:sp>
        <p:nvSpPr>
          <p:cNvPr id="5" name="Footer Placeholder 4">
            <a:extLst>
              <a:ext uri="{FF2B5EF4-FFF2-40B4-BE49-F238E27FC236}">
                <a16:creationId xmlns:a16="http://schemas.microsoft.com/office/drawing/2014/main" id="{F0B86705-CD23-6E40-951E-4C0C26AEF1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E1062E-59BC-D44D-B925-318812C72C8B}"/>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1135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293723-C367-2B4B-9748-5C4B5D8A4D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4CD3C1-53EA-454D-9972-EDE7B2A97A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0DA50-EB8A-AD43-9919-62953395AF86}"/>
              </a:ext>
            </a:extLst>
          </p:cNvPr>
          <p:cNvSpPr>
            <a:spLocks noGrp="1"/>
          </p:cNvSpPr>
          <p:nvPr>
            <p:ph type="dt" sz="half" idx="10"/>
          </p:nvPr>
        </p:nvSpPr>
        <p:spPr/>
        <p:txBody>
          <a:bodyPr/>
          <a:lstStyle/>
          <a:p>
            <a:fld id="{4509A250-FF31-4206-8172-F9D3106AACB1}" type="datetimeFigureOut">
              <a:rPr lang="en-US" smtClean="0"/>
              <a:t>11/17/20</a:t>
            </a:fld>
            <a:endParaRPr lang="en-US" dirty="0"/>
          </a:p>
        </p:txBody>
      </p:sp>
      <p:sp>
        <p:nvSpPr>
          <p:cNvPr id="5" name="Footer Placeholder 4">
            <a:extLst>
              <a:ext uri="{FF2B5EF4-FFF2-40B4-BE49-F238E27FC236}">
                <a16:creationId xmlns:a16="http://schemas.microsoft.com/office/drawing/2014/main" id="{06EB9A3A-25FB-944B-A4D3-A95C058E6E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02E259-7108-B64D-8753-B30BA52936CF}"/>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1787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11/17/20</a:t>
            </a:fld>
            <a:endParaRPr lang="en-US" noProof="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05574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11/17/20</a:t>
            </a:fld>
            <a:endParaRPr lang="en-US" noProof="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Tree>
    <p:extLst>
      <p:ext uri="{BB962C8B-B14F-4D97-AF65-F5344CB8AC3E}">
        <p14:creationId xmlns:p14="http://schemas.microsoft.com/office/powerpoint/2010/main" val="3088009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11/17/20</a:t>
            </a:fld>
            <a:endParaRPr lang="en-US" noProof="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endParaRPr lang="en-US" noProof="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4085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11/17/20</a:t>
            </a:fld>
            <a:endParaRPr lang="en-US" noProof="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endParaRPr lang="en-US" noProof="0"/>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endParaRPr lang="en-US" noProof="0"/>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endParaRPr lang="en-US" noProof="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671905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11/17/20</a:t>
            </a:fld>
            <a:endParaRPr lang="en-US" noProof="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21039"/>
            <a:ext cx="4589130" cy="5603086"/>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85108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38CDC-F8CD-D545-8B17-237512360F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0C0CF1-34EF-2B4C-86C0-001CC316AF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D64D4-3329-E649-B70D-1E05ED6122C5}"/>
              </a:ext>
            </a:extLst>
          </p:cNvPr>
          <p:cNvSpPr>
            <a:spLocks noGrp="1"/>
          </p:cNvSpPr>
          <p:nvPr>
            <p:ph type="dt" sz="half" idx="10"/>
          </p:nvPr>
        </p:nvSpPr>
        <p:spPr/>
        <p:txBody>
          <a:bodyPr/>
          <a:lstStyle/>
          <a:p>
            <a:fld id="{4509A250-FF31-4206-8172-F9D3106AACB1}" type="datetimeFigureOut">
              <a:rPr lang="en-US" smtClean="0"/>
              <a:t>11/17/20</a:t>
            </a:fld>
            <a:endParaRPr lang="en-US" dirty="0"/>
          </a:p>
        </p:txBody>
      </p:sp>
      <p:sp>
        <p:nvSpPr>
          <p:cNvPr id="5" name="Footer Placeholder 4">
            <a:extLst>
              <a:ext uri="{FF2B5EF4-FFF2-40B4-BE49-F238E27FC236}">
                <a16:creationId xmlns:a16="http://schemas.microsoft.com/office/drawing/2014/main" id="{1BF0117B-D128-8842-9B02-CCE62DE623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820457-04A3-3C47-BBB8-C7B9D8BE09CD}"/>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22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7A4B8-C902-434E-AA50-83ED9FD197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A6F96-F32D-B049-A4D8-5FDB47ED2D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0FF569-0050-C940-A947-4DBFBD6563B8}"/>
              </a:ext>
            </a:extLst>
          </p:cNvPr>
          <p:cNvSpPr>
            <a:spLocks noGrp="1"/>
          </p:cNvSpPr>
          <p:nvPr>
            <p:ph type="dt" sz="half" idx="10"/>
          </p:nvPr>
        </p:nvSpPr>
        <p:spPr/>
        <p:txBody>
          <a:bodyPr/>
          <a:lstStyle/>
          <a:p>
            <a:fld id="{4509A250-FF31-4206-8172-F9D3106AACB1}" type="datetimeFigureOut">
              <a:rPr lang="en-US" smtClean="0"/>
              <a:t>11/17/20</a:t>
            </a:fld>
            <a:endParaRPr lang="en-US" dirty="0"/>
          </a:p>
        </p:txBody>
      </p:sp>
      <p:sp>
        <p:nvSpPr>
          <p:cNvPr id="5" name="Footer Placeholder 4">
            <a:extLst>
              <a:ext uri="{FF2B5EF4-FFF2-40B4-BE49-F238E27FC236}">
                <a16:creationId xmlns:a16="http://schemas.microsoft.com/office/drawing/2014/main" id="{C55FC464-9019-4944-9F16-3C92035B06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6BD879-EE73-0E45-8D40-47CC6B9C109C}"/>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0465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6EA5B-6A6D-9A44-92AA-44B5BC3732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086E-83A8-F94D-905D-F558D3D495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371EC2-E351-064A-9F26-4CFC58648A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8AA8D5-5A98-9441-8822-970AFA7988F2}"/>
              </a:ext>
            </a:extLst>
          </p:cNvPr>
          <p:cNvSpPr>
            <a:spLocks noGrp="1"/>
          </p:cNvSpPr>
          <p:nvPr>
            <p:ph type="dt" sz="half" idx="10"/>
          </p:nvPr>
        </p:nvSpPr>
        <p:spPr/>
        <p:txBody>
          <a:bodyPr/>
          <a:lstStyle/>
          <a:p>
            <a:fld id="{4509A250-FF31-4206-8172-F9D3106AACB1}" type="datetimeFigureOut">
              <a:rPr lang="en-US" smtClean="0"/>
              <a:t>11/17/20</a:t>
            </a:fld>
            <a:endParaRPr lang="en-US" dirty="0"/>
          </a:p>
        </p:txBody>
      </p:sp>
      <p:sp>
        <p:nvSpPr>
          <p:cNvPr id="6" name="Footer Placeholder 5">
            <a:extLst>
              <a:ext uri="{FF2B5EF4-FFF2-40B4-BE49-F238E27FC236}">
                <a16:creationId xmlns:a16="http://schemas.microsoft.com/office/drawing/2014/main" id="{03743DBA-FF90-4140-A23A-C770684356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AEFFDE-CE5E-8B43-A613-D87E9B5C3B01}"/>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4526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E317-4C1C-224C-A55B-47CCDA093E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533059-8F56-8943-8146-C0205A57FA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E0A6E0-F6CE-8D40-9DF2-75780B1423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DDAAF-F222-9A40-88C3-4215282708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F72169-218A-4549-82B0-6C437D3FC5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AC77CB-7B07-BA4C-81D5-5887317613FA}"/>
              </a:ext>
            </a:extLst>
          </p:cNvPr>
          <p:cNvSpPr>
            <a:spLocks noGrp="1"/>
          </p:cNvSpPr>
          <p:nvPr>
            <p:ph type="dt" sz="half" idx="10"/>
          </p:nvPr>
        </p:nvSpPr>
        <p:spPr/>
        <p:txBody>
          <a:bodyPr/>
          <a:lstStyle/>
          <a:p>
            <a:fld id="{4509A250-FF31-4206-8172-F9D3106AACB1}" type="datetimeFigureOut">
              <a:rPr lang="en-US" smtClean="0"/>
              <a:t>11/17/20</a:t>
            </a:fld>
            <a:endParaRPr lang="en-US" dirty="0"/>
          </a:p>
        </p:txBody>
      </p:sp>
      <p:sp>
        <p:nvSpPr>
          <p:cNvPr id="8" name="Footer Placeholder 7">
            <a:extLst>
              <a:ext uri="{FF2B5EF4-FFF2-40B4-BE49-F238E27FC236}">
                <a16:creationId xmlns:a16="http://schemas.microsoft.com/office/drawing/2014/main" id="{08731D35-24F2-4E41-8AA6-D2A8361C238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DE1251B-0B7D-DF4E-ABD9-73BEF7AC1361}"/>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8541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4B276-CAAA-2946-A31D-50CCBCDBA6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DC6908-480F-D24F-B86B-C122E1223DA0}"/>
              </a:ext>
            </a:extLst>
          </p:cNvPr>
          <p:cNvSpPr>
            <a:spLocks noGrp="1"/>
          </p:cNvSpPr>
          <p:nvPr>
            <p:ph type="dt" sz="half" idx="10"/>
          </p:nvPr>
        </p:nvSpPr>
        <p:spPr/>
        <p:txBody>
          <a:bodyPr/>
          <a:lstStyle/>
          <a:p>
            <a:fld id="{4509A250-FF31-4206-8172-F9D3106AACB1}" type="datetimeFigureOut">
              <a:rPr lang="en-US" smtClean="0"/>
              <a:t>11/17/20</a:t>
            </a:fld>
            <a:endParaRPr lang="en-US" dirty="0"/>
          </a:p>
        </p:txBody>
      </p:sp>
      <p:sp>
        <p:nvSpPr>
          <p:cNvPr id="4" name="Footer Placeholder 3">
            <a:extLst>
              <a:ext uri="{FF2B5EF4-FFF2-40B4-BE49-F238E27FC236}">
                <a16:creationId xmlns:a16="http://schemas.microsoft.com/office/drawing/2014/main" id="{DC8783B7-B56A-9848-B347-3BFFC3A03E0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91B4FE-BCEA-754C-A11E-C48516A493D4}"/>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3480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A53AD8-6EF2-B24B-8731-FEFC9EF64781}"/>
              </a:ext>
            </a:extLst>
          </p:cNvPr>
          <p:cNvSpPr>
            <a:spLocks noGrp="1"/>
          </p:cNvSpPr>
          <p:nvPr>
            <p:ph type="dt" sz="half" idx="10"/>
          </p:nvPr>
        </p:nvSpPr>
        <p:spPr/>
        <p:txBody>
          <a:bodyPr/>
          <a:lstStyle/>
          <a:p>
            <a:fld id="{4509A250-FF31-4206-8172-F9D3106AACB1}" type="datetimeFigureOut">
              <a:rPr lang="en-US" smtClean="0"/>
              <a:t>11/17/20</a:t>
            </a:fld>
            <a:endParaRPr lang="en-US" dirty="0"/>
          </a:p>
        </p:txBody>
      </p:sp>
      <p:sp>
        <p:nvSpPr>
          <p:cNvPr id="3" name="Footer Placeholder 2">
            <a:extLst>
              <a:ext uri="{FF2B5EF4-FFF2-40B4-BE49-F238E27FC236}">
                <a16:creationId xmlns:a16="http://schemas.microsoft.com/office/drawing/2014/main" id="{EA12A810-5F80-D64C-AF14-EFC76EF4B0D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8DFD70-363A-1647-9D28-038D14C68C1A}"/>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00009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55F8C-403D-EC4E-9BB8-CCC690D316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5827B6-1E37-E349-99A2-885A49C449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908823-82EE-6049-8DBB-2E1C1C1F4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77E6E-0F43-344E-AC96-8248A10F9467}"/>
              </a:ext>
            </a:extLst>
          </p:cNvPr>
          <p:cNvSpPr>
            <a:spLocks noGrp="1"/>
          </p:cNvSpPr>
          <p:nvPr>
            <p:ph type="dt" sz="half" idx="10"/>
          </p:nvPr>
        </p:nvSpPr>
        <p:spPr/>
        <p:txBody>
          <a:bodyPr/>
          <a:lstStyle/>
          <a:p>
            <a:fld id="{4509A250-FF31-4206-8172-F9D3106AACB1}" type="datetimeFigureOut">
              <a:rPr lang="en-US" smtClean="0"/>
              <a:t>11/17/20</a:t>
            </a:fld>
            <a:endParaRPr lang="en-US" dirty="0"/>
          </a:p>
        </p:txBody>
      </p:sp>
      <p:sp>
        <p:nvSpPr>
          <p:cNvPr id="6" name="Footer Placeholder 5">
            <a:extLst>
              <a:ext uri="{FF2B5EF4-FFF2-40B4-BE49-F238E27FC236}">
                <a16:creationId xmlns:a16="http://schemas.microsoft.com/office/drawing/2014/main" id="{35666DAA-1B43-9D4F-9D1D-FB23288746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ECF614-9598-B346-B682-383F350FEC5D}"/>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9583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FF83-26C9-DE48-9ACC-DE2437C30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A2051F-B423-624B-928A-338D1B752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E34E18-7544-1742-B12C-E9C126727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15C1F3-A1CD-344D-A3DD-586541F2EF44}"/>
              </a:ext>
            </a:extLst>
          </p:cNvPr>
          <p:cNvSpPr>
            <a:spLocks noGrp="1"/>
          </p:cNvSpPr>
          <p:nvPr>
            <p:ph type="dt" sz="half" idx="10"/>
          </p:nvPr>
        </p:nvSpPr>
        <p:spPr/>
        <p:txBody>
          <a:bodyPr/>
          <a:lstStyle/>
          <a:p>
            <a:fld id="{4509A250-FF31-4206-8172-F9D3106AACB1}" type="datetimeFigureOut">
              <a:rPr lang="en-US" smtClean="0"/>
              <a:t>11/17/20</a:t>
            </a:fld>
            <a:endParaRPr lang="en-US" dirty="0"/>
          </a:p>
        </p:txBody>
      </p:sp>
      <p:sp>
        <p:nvSpPr>
          <p:cNvPr id="6" name="Footer Placeholder 5">
            <a:extLst>
              <a:ext uri="{FF2B5EF4-FFF2-40B4-BE49-F238E27FC236}">
                <a16:creationId xmlns:a16="http://schemas.microsoft.com/office/drawing/2014/main" id="{DD9CDD3C-41CB-7D47-B400-C8A3D65797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256C6E-B1B1-A44F-A483-43A286AB0181}"/>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46193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CF489A-788F-9C4D-B665-03E529DAD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6B4900-434A-B440-B0C4-ECB65A973A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61B17-9584-734C-8ECE-F3A968AAF6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9A250-FF31-4206-8172-F9D3106AACB1}" type="datetimeFigureOut">
              <a:rPr lang="en-US" smtClean="0"/>
              <a:t>11/17/20</a:t>
            </a:fld>
            <a:endParaRPr lang="en-US" dirty="0"/>
          </a:p>
        </p:txBody>
      </p:sp>
      <p:sp>
        <p:nvSpPr>
          <p:cNvPr id="5" name="Footer Placeholder 4">
            <a:extLst>
              <a:ext uri="{FF2B5EF4-FFF2-40B4-BE49-F238E27FC236}">
                <a16:creationId xmlns:a16="http://schemas.microsoft.com/office/drawing/2014/main" id="{9FA02EFD-073A-D541-AF02-D09349768F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318D689-5743-9A45-8FEC-A08FD089B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40588249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35" r:id="rId12"/>
    <p:sldLayoutId id="2147483736" r:id="rId13"/>
    <p:sldLayoutId id="2147483737" r:id="rId14"/>
    <p:sldLayoutId id="2147483738" r:id="rId15"/>
    <p:sldLayoutId id="2147483739"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scholarshipoffice@etsu.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tsu.edu/finaid/documents/simple_steps_to_transfer_tax_information_into_your_fafsa.pdf" TargetMode="External"/><Relationship Id="rId2" Type="http://schemas.openxmlformats.org/officeDocument/2006/relationships/hyperlink" Target="http://www.fafsa.ed.gov/" TargetMode="External"/><Relationship Id="rId1" Type="http://schemas.openxmlformats.org/officeDocument/2006/relationships/slideLayout" Target="../slideLayouts/slideLayout2.xml"/><Relationship Id="rId5" Type="http://schemas.openxmlformats.org/officeDocument/2006/relationships/hyperlink" Target="http://www.etsu.edu/finaid/counselors.php" TargetMode="External"/><Relationship Id="rId4" Type="http://schemas.openxmlformats.org/officeDocument/2006/relationships/hyperlink" Target="https://www.etsu.edu/finaid/documents/fafsa-tips-and-common-mistakes-to-avoid-when-applying-for-student-aid.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MartinCH1@etsu.edu" TargetMode="External"/><Relationship Id="rId2" Type="http://schemas.openxmlformats.org/officeDocument/2006/relationships/hyperlink" Target="mailto:DiscoverETSU@etsu.edu"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mailto:Tadesse@etsu.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etsu.edu/scholarships" TargetMode="External"/><Relationship Id="rId2" Type="http://schemas.openxmlformats.org/officeDocument/2006/relationships/hyperlink" Target="http://www.etsu.edu/admissions"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p:txBody>
          <a:bodyPr/>
          <a:lstStyle/>
          <a:p>
            <a:r>
              <a:rPr lang="en-US" sz="5400" dirty="0"/>
              <a:t>ETSU General Scholarship Application Guide</a:t>
            </a:r>
          </a:p>
        </p:txBody>
      </p:sp>
      <p:sp>
        <p:nvSpPr>
          <p:cNvPr id="5" name="Subtitle 4">
            <a:extLst>
              <a:ext uri="{FF2B5EF4-FFF2-40B4-BE49-F238E27FC236}">
                <a16:creationId xmlns:a16="http://schemas.microsoft.com/office/drawing/2014/main" id="{B0F6D6CF-8D73-6643-A348-53AAE29FD1C2}"/>
              </a:ext>
            </a:extLst>
          </p:cNvPr>
          <p:cNvSpPr>
            <a:spLocks noGrp="1"/>
          </p:cNvSpPr>
          <p:nvPr>
            <p:ph type="subTitle" idx="1"/>
          </p:nvPr>
        </p:nvSpPr>
        <p:spPr/>
        <p:txBody>
          <a:bodyPr/>
          <a:lstStyle/>
          <a:p>
            <a:r>
              <a:rPr lang="en-US" dirty="0"/>
              <a:t>2021-2022 Academic year</a:t>
            </a:r>
          </a:p>
        </p:txBody>
      </p:sp>
    </p:spTree>
    <p:extLst>
      <p:ext uri="{BB962C8B-B14F-4D97-AF65-F5344CB8AC3E}">
        <p14:creationId xmlns:p14="http://schemas.microsoft.com/office/powerpoint/2010/main" val="183336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FCA4-C014-441B-813F-FFD2926C0CAC}"/>
              </a:ext>
            </a:extLst>
          </p:cNvPr>
          <p:cNvSpPr>
            <a:spLocks noGrp="1"/>
          </p:cNvSpPr>
          <p:nvPr>
            <p:ph type="title"/>
          </p:nvPr>
        </p:nvSpPr>
        <p:spPr/>
        <p:txBody>
          <a:bodyPr/>
          <a:lstStyle/>
          <a:p>
            <a:r>
              <a:rPr lang="en-US" dirty="0"/>
              <a:t>Tips: Scholarship Office</a:t>
            </a:r>
          </a:p>
        </p:txBody>
      </p:sp>
      <p:sp>
        <p:nvSpPr>
          <p:cNvPr id="3" name="Content Placeholder 2">
            <a:extLst>
              <a:ext uri="{FF2B5EF4-FFF2-40B4-BE49-F238E27FC236}">
                <a16:creationId xmlns:a16="http://schemas.microsoft.com/office/drawing/2014/main" id="{AC3BAFCE-8B6A-49B9-BD88-F29B55A29AEC}"/>
              </a:ext>
            </a:extLst>
          </p:cNvPr>
          <p:cNvSpPr>
            <a:spLocks noGrp="1"/>
          </p:cNvSpPr>
          <p:nvPr>
            <p:ph idx="1"/>
          </p:nvPr>
        </p:nvSpPr>
        <p:spPr/>
        <p:txBody>
          <a:bodyPr vert="horz" lIns="91440" tIns="45720" rIns="91440" bIns="45720" rtlCol="0" anchor="t">
            <a:normAutofit/>
          </a:bodyPr>
          <a:lstStyle/>
          <a:p>
            <a:r>
              <a:rPr lang="en-US" dirty="0">
                <a:ea typeface="+mj-lt"/>
                <a:cs typeface="+mj-lt"/>
              </a:rPr>
              <a:t>You should receive an email right after you submit your application.  Make sure you check to see if you received it.  If you don’t receive it in the next 24 hours, you might want to contact the Scholarship Office at 423-439-7094. </a:t>
            </a:r>
            <a:endParaRPr lang="en-US" dirty="0"/>
          </a:p>
          <a:p>
            <a:r>
              <a:rPr lang="en-US" b="1" dirty="0">
                <a:ea typeface="+mj-lt"/>
                <a:cs typeface="+mj-lt"/>
              </a:rPr>
              <a:t>You can also contact the Scholarship Office at 423-439-7094 or </a:t>
            </a:r>
            <a:r>
              <a:rPr lang="en-US" b="1" dirty="0">
                <a:ea typeface="+mj-lt"/>
                <a:cs typeface="+mj-lt"/>
                <a:hlinkClick r:id="rId2"/>
              </a:rPr>
              <a:t>scholarshipoffice@etsu.edu</a:t>
            </a:r>
            <a:r>
              <a:rPr lang="en-US" b="1" dirty="0">
                <a:ea typeface="+mj-lt"/>
                <a:cs typeface="+mj-lt"/>
              </a:rPr>
              <a:t> if you have questions.</a:t>
            </a:r>
            <a:endParaRPr lang="en-US" dirty="0">
              <a:ea typeface="+mj-lt"/>
              <a:cs typeface="+mj-lt"/>
            </a:endParaRPr>
          </a:p>
          <a:p>
            <a:endParaRPr lang="en-US" dirty="0"/>
          </a:p>
        </p:txBody>
      </p:sp>
    </p:spTree>
    <p:extLst>
      <p:ext uri="{BB962C8B-B14F-4D97-AF65-F5344CB8AC3E}">
        <p14:creationId xmlns:p14="http://schemas.microsoft.com/office/powerpoint/2010/main" val="1301518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D3A57-AE95-404C-9CA3-B3230CEAAE6C}"/>
              </a:ext>
            </a:extLst>
          </p:cNvPr>
          <p:cNvSpPr>
            <a:spLocks noGrp="1"/>
          </p:cNvSpPr>
          <p:nvPr>
            <p:ph type="title"/>
          </p:nvPr>
        </p:nvSpPr>
        <p:spPr/>
        <p:txBody>
          <a:bodyPr/>
          <a:lstStyle/>
          <a:p>
            <a:r>
              <a:rPr lang="en-US" dirty="0"/>
              <a:t>Tips: FAFSA</a:t>
            </a:r>
          </a:p>
        </p:txBody>
      </p:sp>
      <p:sp>
        <p:nvSpPr>
          <p:cNvPr id="3" name="Content Placeholder 2">
            <a:extLst>
              <a:ext uri="{FF2B5EF4-FFF2-40B4-BE49-F238E27FC236}">
                <a16:creationId xmlns:a16="http://schemas.microsoft.com/office/drawing/2014/main" id="{9DECE864-F0F4-44AA-BE8E-263CC204866A}"/>
              </a:ext>
            </a:extLst>
          </p:cNvPr>
          <p:cNvSpPr>
            <a:spLocks noGrp="1"/>
          </p:cNvSpPr>
          <p:nvPr>
            <p:ph idx="1"/>
          </p:nvPr>
        </p:nvSpPr>
        <p:spPr/>
        <p:txBody>
          <a:bodyPr vert="horz" lIns="91440" tIns="45720" rIns="91440" bIns="45720" rtlCol="0" anchor="t">
            <a:normAutofit fontScale="77500" lnSpcReduction="20000"/>
          </a:bodyPr>
          <a:lstStyle/>
          <a:p>
            <a:r>
              <a:rPr lang="en-US" dirty="0">
                <a:ea typeface="+mj-lt"/>
                <a:cs typeface="+mj-lt"/>
              </a:rPr>
              <a:t>Please fill out your FAFSA as soon as you can.  You will need to go to </a:t>
            </a:r>
            <a:r>
              <a:rPr lang="en-US" dirty="0">
                <a:ea typeface="+mj-lt"/>
                <a:cs typeface="+mj-lt"/>
                <a:hlinkClick r:id="rId2"/>
              </a:rPr>
              <a:t>www.fafsa.ed.gov</a:t>
            </a:r>
            <a:r>
              <a:rPr lang="en-US" dirty="0">
                <a:ea typeface="+mj-lt"/>
                <a:cs typeface="+mj-lt"/>
              </a:rPr>
              <a:t> .</a:t>
            </a:r>
            <a:endParaRPr lang="en-US" dirty="0"/>
          </a:p>
          <a:p>
            <a:endParaRPr lang="en-US"/>
          </a:p>
          <a:p>
            <a:r>
              <a:rPr lang="en-US" b="1" dirty="0">
                <a:ea typeface="+mj-lt"/>
                <a:cs typeface="+mj-lt"/>
              </a:rPr>
              <a:t>FAFSA Tip:</a:t>
            </a:r>
            <a:r>
              <a:rPr lang="en-US" dirty="0">
                <a:ea typeface="+mj-lt"/>
                <a:cs typeface="+mj-lt"/>
              </a:rPr>
              <a:t>  It is advisable to transfer your income tax information directly from the IRS using the IRS Data Retrieval process. Do not make changes to the transferred information. </a:t>
            </a:r>
            <a:endParaRPr lang="en-US" dirty="0"/>
          </a:p>
          <a:p>
            <a:endParaRPr lang="en-US"/>
          </a:p>
          <a:p>
            <a:r>
              <a:rPr lang="en-US" dirty="0">
                <a:ea typeface="+mj-lt"/>
                <a:cs typeface="+mj-lt"/>
                <a:hlinkClick r:id="rId3"/>
              </a:rPr>
              <a:t>Simple steps to Transfer Tax Information Into Your FAFSA</a:t>
            </a:r>
            <a:endParaRPr lang="en-US"/>
          </a:p>
          <a:p>
            <a:endParaRPr lang="en-US"/>
          </a:p>
          <a:p>
            <a:r>
              <a:rPr lang="en-US" dirty="0">
                <a:ea typeface="+mj-lt"/>
                <a:cs typeface="+mj-lt"/>
                <a:hlinkClick r:id="rId4"/>
              </a:rPr>
              <a:t>FAFSA Tips and Common Mistakes to Avoid</a:t>
            </a:r>
            <a:r>
              <a:rPr lang="en-US" dirty="0">
                <a:ea typeface="+mj-lt"/>
                <a:cs typeface="+mj-lt"/>
              </a:rPr>
              <a:t>             </a:t>
            </a:r>
            <a:endParaRPr lang="en-US" dirty="0"/>
          </a:p>
          <a:p>
            <a:endParaRPr lang="en-US"/>
          </a:p>
          <a:p>
            <a:r>
              <a:rPr lang="en-US" dirty="0">
                <a:ea typeface="+mj-lt"/>
                <a:cs typeface="+mj-lt"/>
              </a:rPr>
              <a:t>If you have questions, you can find your counselor’s contact information at </a:t>
            </a:r>
            <a:r>
              <a:rPr lang="en-US" dirty="0">
                <a:ea typeface="+mj-lt"/>
                <a:cs typeface="+mj-lt"/>
                <a:hlinkClick r:id="rId5"/>
              </a:rPr>
              <a:t>http://www.etsu.edu/finaid/counselors.php</a:t>
            </a:r>
            <a:r>
              <a:rPr lang="en-US" dirty="0">
                <a:ea typeface="+mj-lt"/>
                <a:cs typeface="+mj-lt"/>
              </a:rPr>
              <a:t>.</a:t>
            </a:r>
            <a:endParaRPr lang="en-US" dirty="0"/>
          </a:p>
        </p:txBody>
      </p:sp>
    </p:spTree>
    <p:extLst>
      <p:ext uri="{BB962C8B-B14F-4D97-AF65-F5344CB8AC3E}">
        <p14:creationId xmlns:p14="http://schemas.microsoft.com/office/powerpoint/2010/main" val="47375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0DC35-BEB4-4782-BA58-977440CC206C}"/>
              </a:ext>
            </a:extLst>
          </p:cNvPr>
          <p:cNvSpPr>
            <a:spLocks noGrp="1"/>
          </p:cNvSpPr>
          <p:nvPr>
            <p:ph type="title"/>
          </p:nvPr>
        </p:nvSpPr>
        <p:spPr>
          <a:xfrm>
            <a:off x="838200" y="365125"/>
            <a:ext cx="9283262" cy="349727"/>
          </a:xfrm>
        </p:spPr>
        <p:txBody>
          <a:bodyPr>
            <a:normAutofit fontScale="90000"/>
          </a:bodyPr>
          <a:lstStyle/>
          <a:p>
            <a:r>
              <a:rPr lang="en-US" dirty="0"/>
              <a:t>Contact Us for Support</a:t>
            </a:r>
          </a:p>
        </p:txBody>
      </p:sp>
      <p:sp>
        <p:nvSpPr>
          <p:cNvPr id="3" name="Content Placeholder 2">
            <a:extLst>
              <a:ext uri="{FF2B5EF4-FFF2-40B4-BE49-F238E27FC236}">
                <a16:creationId xmlns:a16="http://schemas.microsoft.com/office/drawing/2014/main" id="{B313007F-7EBE-42A1-A48C-5D1D396BAEA8}"/>
              </a:ext>
            </a:extLst>
          </p:cNvPr>
          <p:cNvSpPr>
            <a:spLocks noGrp="1"/>
          </p:cNvSpPr>
          <p:nvPr>
            <p:ph idx="1"/>
          </p:nvPr>
        </p:nvSpPr>
        <p:spPr>
          <a:xfrm>
            <a:off x="277908" y="1371360"/>
            <a:ext cx="8547114" cy="4800433"/>
          </a:xfrm>
        </p:spPr>
        <p:txBody>
          <a:bodyPr vert="horz" lIns="91440" tIns="45720" rIns="91440" bIns="45720" rtlCol="0" anchor="t">
            <a:noAutofit/>
          </a:bodyPr>
          <a:lstStyle/>
          <a:p>
            <a:r>
              <a:rPr lang="en-US" sz="2400" dirty="0"/>
              <a:t>The Mary V. Jordan Multicultural Center cares for your success and positive experience at ETSU. We want your transition from high school to college to be as smooth as possible.</a:t>
            </a:r>
          </a:p>
          <a:p>
            <a:r>
              <a:rPr lang="en-US" sz="2400" dirty="0"/>
              <a:t>If you have more questions or need more assistance, please feel free to contact us:</a:t>
            </a:r>
          </a:p>
          <a:p>
            <a:pPr lvl="1"/>
            <a:r>
              <a:rPr lang="en-US" sz="2000" dirty="0"/>
              <a:t>Chloe Dalton, Graduate Assistant, Coordinator of Discover ETSU</a:t>
            </a:r>
          </a:p>
          <a:p>
            <a:pPr lvl="2"/>
            <a:r>
              <a:rPr lang="en-US" sz="1800" dirty="0">
                <a:hlinkClick r:id="rId2"/>
              </a:rPr>
              <a:t>DiscoverETSU@etsu.edu</a:t>
            </a:r>
            <a:endParaRPr lang="en-US" sz="1800" dirty="0"/>
          </a:p>
          <a:p>
            <a:pPr lvl="1"/>
            <a:r>
              <a:rPr lang="en-US" sz="2000" dirty="0"/>
              <a:t>Carshonda Martin, Director of Multicultural Center and Access &amp; Success Programs </a:t>
            </a:r>
          </a:p>
          <a:p>
            <a:pPr lvl="2"/>
            <a:r>
              <a:rPr lang="en-US" sz="1800" dirty="0">
                <a:hlinkClick r:id="rId3"/>
              </a:rPr>
              <a:t>MartinCH1@etsu.edu</a:t>
            </a:r>
            <a:endParaRPr lang="en-US" sz="1800" dirty="0"/>
          </a:p>
          <a:p>
            <a:pPr lvl="1"/>
            <a:r>
              <a:rPr lang="en-US" sz="2000" dirty="0"/>
              <a:t>Nathnael (Nate) Tadesse, Coordinator of Mentoring and Access &amp; Success Programs</a:t>
            </a:r>
          </a:p>
          <a:p>
            <a:pPr lvl="2"/>
            <a:r>
              <a:rPr lang="en-US" sz="1800" dirty="0">
                <a:hlinkClick r:id="rId4"/>
              </a:rPr>
              <a:t>Tadesse@etsu.edu</a:t>
            </a:r>
            <a:endParaRPr lang="en-US" sz="1800" dirty="0"/>
          </a:p>
          <a:p>
            <a:pPr lvl="2"/>
            <a:endParaRPr lang="en-US" dirty="0"/>
          </a:p>
          <a:p>
            <a:pPr marL="914400" lvl="2" indent="0">
              <a:buNone/>
            </a:pPr>
            <a:endParaRPr lang="en-US" dirty="0"/>
          </a:p>
        </p:txBody>
      </p:sp>
      <p:pic>
        <p:nvPicPr>
          <p:cNvPr id="7" name="Picture 7" descr="Royalty-Free photo: Support puzzle piece lot | PickPik">
            <a:extLst>
              <a:ext uri="{FF2B5EF4-FFF2-40B4-BE49-F238E27FC236}">
                <a16:creationId xmlns:a16="http://schemas.microsoft.com/office/drawing/2014/main" id="{30982597-D54C-4B83-B485-AE7069117F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19882" y="2430064"/>
            <a:ext cx="2994210" cy="1997872"/>
          </a:xfrm>
          <a:prstGeom prst="rect">
            <a:avLst/>
          </a:prstGeom>
        </p:spPr>
      </p:pic>
    </p:spTree>
    <p:extLst>
      <p:ext uri="{BB962C8B-B14F-4D97-AF65-F5344CB8AC3E}">
        <p14:creationId xmlns:p14="http://schemas.microsoft.com/office/powerpoint/2010/main" val="232182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391E38-3394-4ED7-B9A3-9412E2938DE4}"/>
              </a:ext>
            </a:extLst>
          </p:cNvPr>
          <p:cNvSpPr txBox="1"/>
          <p:nvPr/>
        </p:nvSpPr>
        <p:spPr>
          <a:xfrm>
            <a:off x="7672846" y="1423550"/>
            <a:ext cx="4375254" cy="455447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p>
            <a:pPr marL="342900" indent="-342900" defTabSz="457200">
              <a:spcBef>
                <a:spcPct val="0"/>
              </a:spcBef>
              <a:spcAft>
                <a:spcPts val="600"/>
              </a:spcAft>
              <a:buFont typeface="Arial"/>
              <a:buChar char="•"/>
            </a:pPr>
            <a:r>
              <a:rPr lang="en-US" sz="2400" dirty="0">
                <a:solidFill>
                  <a:schemeClr val="tx2"/>
                </a:solidFill>
                <a:latin typeface="+mj-lt"/>
                <a:ea typeface="+mj-ea"/>
                <a:cs typeface="+mj-cs"/>
              </a:rPr>
              <a:t>Apply to ETSU first at </a:t>
            </a:r>
            <a:r>
              <a:rPr lang="en-US" sz="2400" dirty="0">
                <a:solidFill>
                  <a:schemeClr val="tx2"/>
                </a:solidFill>
                <a:latin typeface="+mj-lt"/>
                <a:ea typeface="+mj-ea"/>
                <a:cs typeface="+mj-cs"/>
                <a:hlinkClick r:id="rId2">
                  <a:extLst>
                    <a:ext uri="{A12FA001-AC4F-418D-AE19-62706E023703}">
                      <ahyp:hlinkClr xmlns:ahyp="http://schemas.microsoft.com/office/drawing/2018/hyperlinkcolor" val="tx"/>
                    </a:ext>
                  </a:extLst>
                </a:hlinkClick>
              </a:rPr>
              <a:t>www.etsu.edu/admissions</a:t>
            </a:r>
            <a:r>
              <a:rPr lang="en-US" sz="2400" dirty="0">
                <a:solidFill>
                  <a:schemeClr val="tx2"/>
                </a:solidFill>
                <a:latin typeface="+mj-lt"/>
                <a:ea typeface="+mj-ea"/>
                <a:cs typeface="+mj-cs"/>
              </a:rPr>
              <a:t> </a:t>
            </a:r>
          </a:p>
          <a:p>
            <a:pPr marL="342900" indent="-342900" defTabSz="457200">
              <a:spcBef>
                <a:spcPct val="0"/>
              </a:spcBef>
              <a:spcAft>
                <a:spcPts val="600"/>
              </a:spcAft>
              <a:buFont typeface="Arial"/>
              <a:buChar char="•"/>
            </a:pPr>
            <a:r>
              <a:rPr lang="en-US" sz="2400" dirty="0">
                <a:solidFill>
                  <a:schemeClr val="tx2"/>
                </a:solidFill>
                <a:latin typeface="+mj-lt"/>
                <a:ea typeface="+mj-ea"/>
                <a:cs typeface="+mj-cs"/>
              </a:rPr>
              <a:t>ETSU's scholarship information can be found at </a:t>
            </a:r>
            <a:r>
              <a:rPr lang="en-US" sz="2400" dirty="0">
                <a:solidFill>
                  <a:schemeClr val="tx2"/>
                </a:solidFill>
                <a:latin typeface="+mj-lt"/>
                <a:ea typeface="+mj-ea"/>
                <a:cs typeface="+mj-cs"/>
                <a:hlinkClick r:id="rId3">
                  <a:extLst>
                    <a:ext uri="{A12FA001-AC4F-418D-AE19-62706E023703}">
                      <ahyp:hlinkClr xmlns:ahyp="http://schemas.microsoft.com/office/drawing/2018/hyperlinkcolor" val="tx"/>
                    </a:ext>
                  </a:extLst>
                </a:hlinkClick>
              </a:rPr>
              <a:t>www.etsu.edu/scholarships</a:t>
            </a:r>
            <a:endParaRPr lang="en-US">
              <a:solidFill>
                <a:schemeClr val="tx2"/>
              </a:solidFill>
              <a:latin typeface="+mj-lt"/>
              <a:ea typeface="+mj-ea"/>
              <a:cs typeface="+mj-cs"/>
            </a:endParaRPr>
          </a:p>
          <a:p>
            <a:pPr marL="342900" indent="-342900" defTabSz="457200">
              <a:spcBef>
                <a:spcPct val="0"/>
              </a:spcBef>
              <a:spcAft>
                <a:spcPts val="600"/>
              </a:spcAft>
              <a:buFont typeface="Arial"/>
              <a:buChar char="•"/>
            </a:pPr>
            <a:r>
              <a:rPr lang="en-US" sz="2400" dirty="0">
                <a:solidFill>
                  <a:schemeClr val="tx2"/>
                </a:solidFill>
                <a:ea typeface="+mj-ea"/>
                <a:cs typeface="+mj-cs"/>
              </a:rPr>
              <a:t>The General Scholarship Deadline is </a:t>
            </a:r>
            <a:r>
              <a:rPr lang="en-US" sz="2400" i="1" u="sng" dirty="0">
                <a:solidFill>
                  <a:schemeClr val="tx2"/>
                </a:solidFill>
                <a:ea typeface="+mj-ea"/>
                <a:cs typeface="+mj-cs"/>
              </a:rPr>
              <a:t>March 1</a:t>
            </a:r>
            <a:r>
              <a:rPr lang="en-US" sz="2400" b="1" i="1" dirty="0">
                <a:solidFill>
                  <a:schemeClr val="tx2"/>
                </a:solidFill>
                <a:ea typeface="+mj-ea"/>
                <a:cs typeface="+mj-cs"/>
              </a:rPr>
              <a:t>! </a:t>
            </a:r>
            <a:r>
              <a:rPr lang="en-US" sz="2400" b="1" dirty="0">
                <a:solidFill>
                  <a:schemeClr val="tx2"/>
                </a:solidFill>
                <a:ea typeface="+mj-ea"/>
                <a:cs typeface="+mj-cs"/>
              </a:rPr>
              <a:t>Please apply early so you don't miss the deadline! </a:t>
            </a:r>
            <a:endParaRPr lang="en-US" sz="2400" b="1" u="sng" dirty="0">
              <a:solidFill>
                <a:schemeClr val="tx2"/>
              </a:solidFill>
              <a:ea typeface="+mj-ea"/>
              <a:cs typeface="+mj-cs"/>
            </a:endParaRPr>
          </a:p>
          <a:p>
            <a:pPr marL="800100" lvl="1" indent="-342900" defTabSz="457200">
              <a:spcBef>
                <a:spcPct val="0"/>
              </a:spcBef>
              <a:spcAft>
                <a:spcPts val="600"/>
              </a:spcAft>
              <a:buFont typeface="Arial"/>
              <a:buChar char="•"/>
            </a:pPr>
            <a:r>
              <a:rPr lang="en-US" sz="2400" i="1" u="sng" dirty="0">
                <a:solidFill>
                  <a:schemeClr val="tx2"/>
                </a:solidFill>
                <a:ea typeface="+mj-ea"/>
                <a:cs typeface="+mj-cs"/>
              </a:rPr>
              <a:t>Some scholarships may have other deadlines. Make sure to check all dates.</a:t>
            </a:r>
          </a:p>
          <a:p>
            <a:pPr marL="342900" indent="-342900" defTabSz="457200">
              <a:spcBef>
                <a:spcPct val="0"/>
              </a:spcBef>
              <a:spcAft>
                <a:spcPts val="600"/>
              </a:spcAft>
              <a:buFont typeface="Arial"/>
              <a:buChar char="•"/>
            </a:pPr>
            <a:r>
              <a:rPr lang="en-US" sz="2400" dirty="0">
                <a:solidFill>
                  <a:schemeClr val="tx2"/>
                </a:solidFill>
                <a:ea typeface="+mj-ea"/>
                <a:cs typeface="+mj-cs"/>
              </a:rPr>
              <a:t>The scholarship application for the 2021-2022 academic year opens October 1, 2020.</a:t>
            </a:r>
            <a:endParaRPr lang="en-US" sz="2400" b="1" dirty="0">
              <a:solidFill>
                <a:schemeClr val="tx2"/>
              </a:solidFill>
              <a:ea typeface="+mj-ea"/>
              <a:cs typeface="+mj-cs"/>
            </a:endParaRPr>
          </a:p>
        </p:txBody>
      </p:sp>
      <p:pic>
        <p:nvPicPr>
          <p:cNvPr id="2" name="Picture 2" descr="Graphical user interface, website&#10;&#10;Description automatically generated">
            <a:extLst>
              <a:ext uri="{FF2B5EF4-FFF2-40B4-BE49-F238E27FC236}">
                <a16:creationId xmlns:a16="http://schemas.microsoft.com/office/drawing/2014/main" id="{661620A5-C7E7-4729-ADA6-E1D6A663A2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1" y="10"/>
            <a:ext cx="7554140" cy="6857990"/>
          </a:xfrm>
          <a:prstGeom prst="rect">
            <a:avLst/>
          </a:prstGeom>
        </p:spPr>
      </p:pic>
    </p:spTree>
    <p:extLst>
      <p:ext uri="{BB962C8B-B14F-4D97-AF65-F5344CB8AC3E}">
        <p14:creationId xmlns:p14="http://schemas.microsoft.com/office/powerpoint/2010/main" val="354066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D32781-6F9E-4AC2-A5D5-5155ED602D0E}"/>
              </a:ext>
            </a:extLst>
          </p:cNvPr>
          <p:cNvSpPr txBox="1"/>
          <p:nvPr/>
        </p:nvSpPr>
        <p:spPr>
          <a:xfrm>
            <a:off x="7616167" y="1291227"/>
            <a:ext cx="3972213" cy="466864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77500" lnSpcReduction="20000"/>
          </a:bodyPr>
          <a:lstStyle/>
          <a:p>
            <a:pPr marL="342900" indent="-342900" defTabSz="457200">
              <a:spcBef>
                <a:spcPct val="0"/>
              </a:spcBef>
              <a:spcAft>
                <a:spcPts val="600"/>
              </a:spcAft>
              <a:buFont typeface="Arial"/>
              <a:buChar char="•"/>
            </a:pPr>
            <a:r>
              <a:rPr lang="en-US" sz="2400" dirty="0">
                <a:solidFill>
                  <a:schemeClr val="tx2"/>
                </a:solidFill>
                <a:latin typeface="+mj-lt"/>
                <a:ea typeface="+mj-ea"/>
                <a:cs typeface="+mj-cs"/>
              </a:rPr>
              <a:t>At the bottom of the home page, you can see the different scholarships offered and information about important deadlines.</a:t>
            </a:r>
          </a:p>
          <a:p>
            <a:pPr marL="342900" indent="-342900" defTabSz="457200">
              <a:spcBef>
                <a:spcPct val="0"/>
              </a:spcBef>
              <a:spcAft>
                <a:spcPts val="600"/>
              </a:spcAft>
              <a:buFont typeface="Arial"/>
              <a:buChar char="•"/>
            </a:pPr>
            <a:r>
              <a:rPr lang="en-US" sz="2400" dirty="0">
                <a:solidFill>
                  <a:schemeClr val="tx2"/>
                </a:solidFill>
                <a:ea typeface="+mj-ea"/>
                <a:cs typeface="+mj-cs"/>
              </a:rPr>
              <a:t>You can click the different circles to learn more about different scholarships</a:t>
            </a:r>
          </a:p>
          <a:p>
            <a:pPr marL="342900" indent="-342900" defTabSz="457200">
              <a:spcBef>
                <a:spcPct val="0"/>
              </a:spcBef>
              <a:spcAft>
                <a:spcPts val="600"/>
              </a:spcAft>
              <a:buFont typeface="Arial"/>
              <a:buChar char="•"/>
            </a:pPr>
            <a:r>
              <a:rPr lang="en-US" sz="2400" dirty="0">
                <a:solidFill>
                  <a:schemeClr val="tx2"/>
                </a:solidFill>
                <a:ea typeface="+mj-ea"/>
                <a:cs typeface="+mj-cs"/>
              </a:rPr>
              <a:t>Each button will open a tab with links to important information, such as applications, requirements, etc. </a:t>
            </a:r>
          </a:p>
          <a:p>
            <a:pPr marL="342900" indent="-342900" defTabSz="457200">
              <a:spcBef>
                <a:spcPct val="0"/>
              </a:spcBef>
              <a:spcAft>
                <a:spcPts val="600"/>
              </a:spcAft>
              <a:buFont typeface="Arial"/>
              <a:buChar char="•"/>
            </a:pPr>
            <a:r>
              <a:rPr lang="en-US" sz="2400" dirty="0">
                <a:solidFill>
                  <a:schemeClr val="tx2"/>
                </a:solidFill>
                <a:ea typeface="+mj-ea"/>
                <a:cs typeface="+mj-cs"/>
              </a:rPr>
              <a:t>Many of these scholarships use the General Scholarship Application</a:t>
            </a:r>
          </a:p>
          <a:p>
            <a:pPr marL="342900" indent="-342900" defTabSz="457200">
              <a:spcBef>
                <a:spcPct val="0"/>
              </a:spcBef>
              <a:spcAft>
                <a:spcPts val="600"/>
              </a:spcAft>
              <a:buFont typeface="Arial"/>
              <a:buChar char="•"/>
            </a:pPr>
            <a:r>
              <a:rPr lang="en-US" sz="2400" dirty="0">
                <a:solidFill>
                  <a:schemeClr val="tx2"/>
                </a:solidFill>
                <a:ea typeface="+mj-ea"/>
                <a:cs typeface="+mj-cs"/>
              </a:rPr>
              <a:t>Complete the General Scholarship Application by March 1!</a:t>
            </a:r>
          </a:p>
        </p:txBody>
      </p:sp>
      <p:pic>
        <p:nvPicPr>
          <p:cNvPr id="2" name="Picture 2" descr="Timeline&#10;&#10;Description automatically generated">
            <a:extLst>
              <a:ext uri="{FF2B5EF4-FFF2-40B4-BE49-F238E27FC236}">
                <a16:creationId xmlns:a16="http://schemas.microsoft.com/office/drawing/2014/main" id="{F2DDC006-43D2-4683-A5FC-AC0CA2A66B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1138" y="426973"/>
            <a:ext cx="7172998" cy="582142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13512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347B-C0A1-4E18-8C8F-032B8E68F33D}"/>
              </a:ext>
            </a:extLst>
          </p:cNvPr>
          <p:cNvSpPr>
            <a:spLocks noGrp="1"/>
          </p:cNvSpPr>
          <p:nvPr>
            <p:ph type="title"/>
          </p:nvPr>
        </p:nvSpPr>
        <p:spPr/>
        <p:txBody>
          <a:bodyPr/>
          <a:lstStyle/>
          <a:p>
            <a:r>
              <a:rPr lang="en-US" sz="3600" dirty="0"/>
              <a:t>Step 1: Click "Apply for Scholarships Submit University Scholarship Application"</a:t>
            </a:r>
          </a:p>
        </p:txBody>
      </p:sp>
      <p:pic>
        <p:nvPicPr>
          <p:cNvPr id="3" name="Picture 3" descr="Graphical user interface&#10;&#10;Description automatically generated">
            <a:extLst>
              <a:ext uri="{FF2B5EF4-FFF2-40B4-BE49-F238E27FC236}">
                <a16:creationId xmlns:a16="http://schemas.microsoft.com/office/drawing/2014/main" id="{03C805D7-5EC7-4E0B-9474-511192A7CE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2532" y="2131029"/>
            <a:ext cx="9020311" cy="3055672"/>
          </a:xfrm>
          <a:prstGeom prst="rect">
            <a:avLst/>
          </a:prstGeom>
        </p:spPr>
      </p:pic>
      <p:sp>
        <p:nvSpPr>
          <p:cNvPr id="4" name="TextBox 3">
            <a:extLst>
              <a:ext uri="{FF2B5EF4-FFF2-40B4-BE49-F238E27FC236}">
                <a16:creationId xmlns:a16="http://schemas.microsoft.com/office/drawing/2014/main" id="{9B2A532A-BE85-406F-8E79-82AE0305423E}"/>
              </a:ext>
            </a:extLst>
          </p:cNvPr>
          <p:cNvSpPr txBox="1"/>
          <p:nvPr/>
        </p:nvSpPr>
        <p:spPr>
          <a:xfrm>
            <a:off x="3729392" y="5265987"/>
            <a:ext cx="32344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www.etsu.edu/scholarships</a:t>
            </a:r>
          </a:p>
        </p:txBody>
      </p:sp>
      <p:pic>
        <p:nvPicPr>
          <p:cNvPr id="5" name="Graphic 5" descr="Arrow: Straight">
            <a:extLst>
              <a:ext uri="{FF2B5EF4-FFF2-40B4-BE49-F238E27FC236}">
                <a16:creationId xmlns:a16="http://schemas.microsoft.com/office/drawing/2014/main" id="{31D841E8-3D92-4162-8CAB-ED7DA636BE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7378" y="1955801"/>
            <a:ext cx="2032000" cy="2043288"/>
          </a:xfrm>
          <a:prstGeom prst="rect">
            <a:avLst/>
          </a:prstGeom>
        </p:spPr>
      </p:pic>
    </p:spTree>
    <p:extLst>
      <p:ext uri="{BB962C8B-B14F-4D97-AF65-F5344CB8AC3E}">
        <p14:creationId xmlns:p14="http://schemas.microsoft.com/office/powerpoint/2010/main" val="153703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50DEC-EAA2-4DA8-ACBD-E9741AAFEC40}"/>
              </a:ext>
            </a:extLst>
          </p:cNvPr>
          <p:cNvSpPr>
            <a:spLocks noGrp="1"/>
          </p:cNvSpPr>
          <p:nvPr>
            <p:ph type="title"/>
          </p:nvPr>
        </p:nvSpPr>
        <p:spPr>
          <a:xfrm>
            <a:off x="646111" y="283385"/>
            <a:ext cx="9404723" cy="1400530"/>
          </a:xfrm>
        </p:spPr>
        <p:txBody>
          <a:bodyPr/>
          <a:lstStyle/>
          <a:p>
            <a:r>
              <a:rPr lang="en-US" dirty="0"/>
              <a:t>Step 2: Log in with ETSU username and password</a:t>
            </a:r>
          </a:p>
        </p:txBody>
      </p:sp>
      <p:sp>
        <p:nvSpPr>
          <p:cNvPr id="4" name="TextBox 3">
            <a:extLst>
              <a:ext uri="{FF2B5EF4-FFF2-40B4-BE49-F238E27FC236}">
                <a16:creationId xmlns:a16="http://schemas.microsoft.com/office/drawing/2014/main" id="{D0717856-43B4-49FC-8EE6-F7193D787AB7}"/>
              </a:ext>
            </a:extLst>
          </p:cNvPr>
          <p:cNvSpPr txBox="1"/>
          <p:nvPr/>
        </p:nvSpPr>
        <p:spPr>
          <a:xfrm>
            <a:off x="838365" y="5301794"/>
            <a:ext cx="1042694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You will need to log in using your ETSU username and password. </a:t>
            </a:r>
            <a:r>
              <a:rPr lang="en-US" b="1" dirty="0">
                <a:solidFill>
                  <a:srgbClr val="FF0000"/>
                </a:solidFill>
              </a:rPr>
              <a:t>You must have completed an ETSU application for admission and be accepted</a:t>
            </a:r>
            <a:r>
              <a:rPr lang="en-US" dirty="0"/>
              <a:t> in order to receive an ETSU username and password. You must also activate your ETSU account. If you do not know your username, E-number, or password, there are links on this page to locate it for you. There is also a link to activate your account.</a:t>
            </a:r>
          </a:p>
        </p:txBody>
      </p:sp>
      <p:pic>
        <p:nvPicPr>
          <p:cNvPr id="5" name="Picture 5" descr="Graphical user interface, text, application, email&#10;&#10;Description automatically generated">
            <a:extLst>
              <a:ext uri="{FF2B5EF4-FFF2-40B4-BE49-F238E27FC236}">
                <a16:creationId xmlns:a16="http://schemas.microsoft.com/office/drawing/2014/main" id="{1A308B4D-737B-4493-908A-3ECD5A9F76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6089" y="1850612"/>
            <a:ext cx="11125199" cy="3444642"/>
          </a:xfrm>
          <a:prstGeom prst="rect">
            <a:avLst/>
          </a:prstGeom>
        </p:spPr>
      </p:pic>
      <p:sp>
        <p:nvSpPr>
          <p:cNvPr id="7" name="TextBox 6">
            <a:extLst>
              <a:ext uri="{FF2B5EF4-FFF2-40B4-BE49-F238E27FC236}">
                <a16:creationId xmlns:a16="http://schemas.microsoft.com/office/drawing/2014/main" id="{FB625BF0-37D5-4081-8649-962FD9F7CF9D}"/>
              </a:ext>
            </a:extLst>
          </p:cNvPr>
          <p:cNvSpPr txBox="1"/>
          <p:nvPr/>
        </p:nvSpPr>
        <p:spPr>
          <a:xfrm>
            <a:off x="9048044" y="1145822"/>
            <a:ext cx="15014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Log in Here</a:t>
            </a:r>
          </a:p>
        </p:txBody>
      </p:sp>
      <p:pic>
        <p:nvPicPr>
          <p:cNvPr id="8" name="Graphic 8" descr="Arrow Down">
            <a:extLst>
              <a:ext uri="{FF2B5EF4-FFF2-40B4-BE49-F238E27FC236}">
                <a16:creationId xmlns:a16="http://schemas.microsoft.com/office/drawing/2014/main" id="{E871693A-CA5E-4962-B45F-50967AD628D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37510" y="1453444"/>
            <a:ext cx="445912" cy="451556"/>
          </a:xfrm>
          <a:prstGeom prst="rect">
            <a:avLst/>
          </a:prstGeom>
        </p:spPr>
      </p:pic>
      <p:pic>
        <p:nvPicPr>
          <p:cNvPr id="9" name="Graphic 9" descr="Line arrow: Straight">
            <a:extLst>
              <a:ext uri="{FF2B5EF4-FFF2-40B4-BE49-F238E27FC236}">
                <a16:creationId xmlns:a16="http://schemas.microsoft.com/office/drawing/2014/main" id="{B52809B2-237E-4825-9F4F-4DE342122B3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95244" y="4371622"/>
            <a:ext cx="564445" cy="564445"/>
          </a:xfrm>
          <a:prstGeom prst="rect">
            <a:avLst/>
          </a:prstGeom>
        </p:spPr>
      </p:pic>
      <p:sp>
        <p:nvSpPr>
          <p:cNvPr id="10" name="TextBox 9">
            <a:extLst>
              <a:ext uri="{FF2B5EF4-FFF2-40B4-BE49-F238E27FC236}">
                <a16:creationId xmlns:a16="http://schemas.microsoft.com/office/drawing/2014/main" id="{76487AB3-A5F0-44A3-96E3-480CF4DB3911}"/>
              </a:ext>
            </a:extLst>
          </p:cNvPr>
          <p:cNvSpPr txBox="1"/>
          <p:nvPr/>
        </p:nvSpPr>
        <p:spPr>
          <a:xfrm>
            <a:off x="6191956" y="4476044"/>
            <a:ext cx="26980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Link to activate account</a:t>
            </a:r>
          </a:p>
        </p:txBody>
      </p:sp>
    </p:spTree>
    <p:extLst>
      <p:ext uri="{BB962C8B-B14F-4D97-AF65-F5344CB8AC3E}">
        <p14:creationId xmlns:p14="http://schemas.microsoft.com/office/powerpoint/2010/main" val="591507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65AB-15FF-4497-AE47-53EA179316C6}"/>
              </a:ext>
            </a:extLst>
          </p:cNvPr>
          <p:cNvSpPr>
            <a:spLocks noGrp="1"/>
          </p:cNvSpPr>
          <p:nvPr>
            <p:ph type="title"/>
          </p:nvPr>
        </p:nvSpPr>
        <p:spPr>
          <a:xfrm>
            <a:off x="646111" y="317251"/>
            <a:ext cx="9404723" cy="1400530"/>
          </a:xfrm>
        </p:spPr>
        <p:txBody>
          <a:bodyPr/>
          <a:lstStyle/>
          <a:p>
            <a:r>
              <a:rPr lang="en-US" sz="3200" dirty="0"/>
              <a:t>Step 3: Read Instructions Carefully, Write your essays in a word doc first.</a:t>
            </a:r>
          </a:p>
        </p:txBody>
      </p:sp>
      <p:pic>
        <p:nvPicPr>
          <p:cNvPr id="3" name="Picture 3" descr="Table&#10;&#10;Description automatically generated">
            <a:extLst>
              <a:ext uri="{FF2B5EF4-FFF2-40B4-BE49-F238E27FC236}">
                <a16:creationId xmlns:a16="http://schemas.microsoft.com/office/drawing/2014/main" id="{EF77FDB0-1528-48B4-911E-84F0999DCA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311" y="1432299"/>
            <a:ext cx="9499600" cy="3541845"/>
          </a:xfrm>
          <a:prstGeom prst="rect">
            <a:avLst/>
          </a:prstGeom>
        </p:spPr>
      </p:pic>
      <p:sp>
        <p:nvSpPr>
          <p:cNvPr id="5" name="TextBox 4">
            <a:extLst>
              <a:ext uri="{FF2B5EF4-FFF2-40B4-BE49-F238E27FC236}">
                <a16:creationId xmlns:a16="http://schemas.microsoft.com/office/drawing/2014/main" id="{16D4B85B-D9AD-420D-9408-CEEEB7407C59}"/>
              </a:ext>
            </a:extLst>
          </p:cNvPr>
          <p:cNvSpPr txBox="1"/>
          <p:nvPr/>
        </p:nvSpPr>
        <p:spPr>
          <a:xfrm>
            <a:off x="600075" y="5149496"/>
            <a:ext cx="1047608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At the top of the application page are guidelines and instructions for the application. Please read them carefully. Some key points are: 1) </a:t>
            </a:r>
            <a:r>
              <a:rPr lang="en-US" sz="1600" b="1" u="sng" dirty="0"/>
              <a:t>The deadline is March 1 for general scholarships, and May 15 for Transfer APS,</a:t>
            </a:r>
            <a:r>
              <a:rPr lang="en-US" sz="1600" dirty="0"/>
              <a:t> 2) Do not allow someone else to complete your application or you will be forfeited, 3) Your financial need will be based on your FAFSA, 4) </a:t>
            </a:r>
            <a:r>
              <a:rPr lang="en-US" sz="1600" b="1" u="sng" dirty="0">
                <a:solidFill>
                  <a:srgbClr val="92D050"/>
                </a:solidFill>
              </a:rPr>
              <a:t>You will need to answer 3 essay questions for your application. It is best to type these in a Word Document first, and then you can paste your essays in the application after. This protects you from losing your essay progress if the page crashes.</a:t>
            </a:r>
          </a:p>
        </p:txBody>
      </p:sp>
    </p:spTree>
    <p:extLst>
      <p:ext uri="{BB962C8B-B14F-4D97-AF65-F5344CB8AC3E}">
        <p14:creationId xmlns:p14="http://schemas.microsoft.com/office/powerpoint/2010/main" val="163058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3EF9-900F-4517-A401-7AD61075B440}"/>
              </a:ext>
            </a:extLst>
          </p:cNvPr>
          <p:cNvSpPr>
            <a:spLocks noGrp="1"/>
          </p:cNvSpPr>
          <p:nvPr>
            <p:ph type="title"/>
          </p:nvPr>
        </p:nvSpPr>
        <p:spPr>
          <a:xfrm>
            <a:off x="646111" y="333065"/>
            <a:ext cx="9145079" cy="912403"/>
          </a:xfrm>
        </p:spPr>
        <p:txBody>
          <a:bodyPr>
            <a:normAutofit fontScale="90000"/>
          </a:bodyPr>
          <a:lstStyle/>
          <a:p>
            <a:r>
              <a:rPr lang="en-US" sz="3200" dirty="0"/>
              <a:t>Step 4: Fill out information completely &amp; accurately. Do not leave blanks.</a:t>
            </a:r>
          </a:p>
        </p:txBody>
      </p:sp>
      <p:pic>
        <p:nvPicPr>
          <p:cNvPr id="3" name="Picture 3" descr="Table&#10;&#10;Description automatically generated">
            <a:extLst>
              <a:ext uri="{FF2B5EF4-FFF2-40B4-BE49-F238E27FC236}">
                <a16:creationId xmlns:a16="http://schemas.microsoft.com/office/drawing/2014/main" id="{4BEA34A0-D44B-49D6-A488-5697AFFE43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3160" y="1435492"/>
            <a:ext cx="8637418" cy="5021913"/>
          </a:xfrm>
          <a:prstGeom prst="rect">
            <a:avLst/>
          </a:prstGeom>
        </p:spPr>
      </p:pic>
      <p:sp>
        <p:nvSpPr>
          <p:cNvPr id="7" name="TextBox 6">
            <a:extLst>
              <a:ext uri="{FF2B5EF4-FFF2-40B4-BE49-F238E27FC236}">
                <a16:creationId xmlns:a16="http://schemas.microsoft.com/office/drawing/2014/main" id="{049FEF38-DE0A-4EB6-BA9E-4FA24B3CD792}"/>
              </a:ext>
            </a:extLst>
          </p:cNvPr>
          <p:cNvSpPr txBox="1"/>
          <p:nvPr/>
        </p:nvSpPr>
        <p:spPr>
          <a:xfrm>
            <a:off x="8998449" y="4073787"/>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Fill out the information completely and accurately. Do not leave blanks. </a:t>
            </a:r>
          </a:p>
          <a:p>
            <a:pPr marL="285750" indent="-285750">
              <a:buFont typeface="Arial"/>
              <a:buChar char="•"/>
            </a:pPr>
            <a:r>
              <a:rPr lang="en-US" dirty="0"/>
              <a:t>For any fields that are not applicable, put N/A</a:t>
            </a:r>
          </a:p>
        </p:txBody>
      </p:sp>
      <p:sp>
        <p:nvSpPr>
          <p:cNvPr id="8" name="TextBox 7">
            <a:extLst>
              <a:ext uri="{FF2B5EF4-FFF2-40B4-BE49-F238E27FC236}">
                <a16:creationId xmlns:a16="http://schemas.microsoft.com/office/drawing/2014/main" id="{9DB3C7DF-5407-4915-AF71-8153CEF6847A}"/>
              </a:ext>
            </a:extLst>
          </p:cNvPr>
          <p:cNvSpPr txBox="1"/>
          <p:nvPr/>
        </p:nvSpPr>
        <p:spPr>
          <a:xfrm>
            <a:off x="8996480" y="1363886"/>
            <a:ext cx="2453515" cy="2585323"/>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Make sure to select your correct classification. For example, if you are a first-time freshman in college, select "Incoming Freshman" from the drop-down list.</a:t>
            </a:r>
          </a:p>
        </p:txBody>
      </p:sp>
      <p:pic>
        <p:nvPicPr>
          <p:cNvPr id="10" name="Graphic 10" descr="Arrow Right">
            <a:extLst>
              <a:ext uri="{FF2B5EF4-FFF2-40B4-BE49-F238E27FC236}">
                <a16:creationId xmlns:a16="http://schemas.microsoft.com/office/drawing/2014/main" id="{B62583B1-937B-4D0C-8023-CBCCDAF867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099825" y="1019570"/>
            <a:ext cx="1644912" cy="1638614"/>
          </a:xfrm>
          <a:prstGeom prst="rect">
            <a:avLst/>
          </a:prstGeom>
        </p:spPr>
      </p:pic>
    </p:spTree>
    <p:extLst>
      <p:ext uri="{BB962C8B-B14F-4D97-AF65-F5344CB8AC3E}">
        <p14:creationId xmlns:p14="http://schemas.microsoft.com/office/powerpoint/2010/main" val="1354286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5C18-0AF4-4B30-9D59-7F028B62BEC4}"/>
              </a:ext>
            </a:extLst>
          </p:cNvPr>
          <p:cNvSpPr>
            <a:spLocks noGrp="1"/>
          </p:cNvSpPr>
          <p:nvPr>
            <p:ph type="title"/>
          </p:nvPr>
        </p:nvSpPr>
        <p:spPr>
          <a:xfrm>
            <a:off x="352600" y="204362"/>
            <a:ext cx="9404723" cy="632886"/>
          </a:xfrm>
        </p:spPr>
        <p:txBody>
          <a:bodyPr/>
          <a:lstStyle/>
          <a:p>
            <a:r>
              <a:rPr lang="en-US" sz="3200" dirty="0"/>
              <a:t>Step 5: Essays</a:t>
            </a:r>
          </a:p>
        </p:txBody>
      </p:sp>
      <p:pic>
        <p:nvPicPr>
          <p:cNvPr id="3" name="Picture 3" descr="Graphical user interface, text, application, table&#10;&#10;Description automatically generated">
            <a:extLst>
              <a:ext uri="{FF2B5EF4-FFF2-40B4-BE49-F238E27FC236}">
                <a16:creationId xmlns:a16="http://schemas.microsoft.com/office/drawing/2014/main" id="{4D307247-20EF-4B57-A431-BC346F8EDB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955" y="869551"/>
            <a:ext cx="7794977" cy="5339031"/>
          </a:xfrm>
          <a:prstGeom prst="rect">
            <a:avLst/>
          </a:prstGeom>
        </p:spPr>
      </p:pic>
      <p:sp>
        <p:nvSpPr>
          <p:cNvPr id="4" name="TextBox 3">
            <a:extLst>
              <a:ext uri="{FF2B5EF4-FFF2-40B4-BE49-F238E27FC236}">
                <a16:creationId xmlns:a16="http://schemas.microsoft.com/office/drawing/2014/main" id="{C51DE93C-EEA4-4EE7-85D4-3C0097D0C2FB}"/>
              </a:ext>
            </a:extLst>
          </p:cNvPr>
          <p:cNvSpPr txBox="1"/>
          <p:nvPr/>
        </p:nvSpPr>
        <p:spPr>
          <a:xfrm>
            <a:off x="8144934" y="835377"/>
            <a:ext cx="2799644"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At the end of the application, you will have to answer all three essay questions. </a:t>
            </a:r>
          </a:p>
          <a:p>
            <a:pPr marL="285750" indent="-285750">
              <a:buFont typeface="Arial"/>
              <a:buChar char="•"/>
            </a:pPr>
            <a:r>
              <a:rPr lang="en-US" b="1" dirty="0"/>
              <a:t>Your answers to the essay questions play a large part in the scholarship selection process, so please allow yourself enough time to answer them thoughtfully.</a:t>
            </a:r>
          </a:p>
          <a:p>
            <a:pPr marL="285750" indent="-285750">
              <a:buFont typeface="Arial"/>
              <a:buChar char="•"/>
            </a:pPr>
            <a:r>
              <a:rPr lang="en-US" dirty="0"/>
              <a:t>It is highly recommended that you write your answers in a Word Doc first, and then paste them onto the application after.</a:t>
            </a:r>
          </a:p>
        </p:txBody>
      </p:sp>
    </p:spTree>
    <p:extLst>
      <p:ext uri="{BB962C8B-B14F-4D97-AF65-F5344CB8AC3E}">
        <p14:creationId xmlns:p14="http://schemas.microsoft.com/office/powerpoint/2010/main" val="105216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0378-22CB-44C4-8271-5F465EC00DA2}"/>
              </a:ext>
            </a:extLst>
          </p:cNvPr>
          <p:cNvSpPr>
            <a:spLocks noGrp="1"/>
          </p:cNvSpPr>
          <p:nvPr>
            <p:ph type="title"/>
          </p:nvPr>
        </p:nvSpPr>
        <p:spPr>
          <a:xfrm>
            <a:off x="646111" y="452718"/>
            <a:ext cx="9303123" cy="689330"/>
          </a:xfrm>
        </p:spPr>
        <p:txBody>
          <a:bodyPr>
            <a:normAutofit fontScale="90000"/>
          </a:bodyPr>
          <a:lstStyle/>
          <a:p>
            <a:r>
              <a:rPr lang="en-US" dirty="0"/>
              <a:t>Step 6: Review &amp; Submit</a:t>
            </a:r>
          </a:p>
        </p:txBody>
      </p:sp>
      <p:pic>
        <p:nvPicPr>
          <p:cNvPr id="3" name="Picture 3" descr="Graphical user interface, text&#10;&#10;Description automatically generated">
            <a:extLst>
              <a:ext uri="{FF2B5EF4-FFF2-40B4-BE49-F238E27FC236}">
                <a16:creationId xmlns:a16="http://schemas.microsoft.com/office/drawing/2014/main" id="{1324E35A-579B-4395-83E9-762CC0DD62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7511" y="1412212"/>
            <a:ext cx="10763955" cy="2012866"/>
          </a:xfrm>
          <a:prstGeom prst="rect">
            <a:avLst/>
          </a:prstGeom>
        </p:spPr>
      </p:pic>
      <p:sp>
        <p:nvSpPr>
          <p:cNvPr id="4" name="TextBox 3">
            <a:extLst>
              <a:ext uri="{FF2B5EF4-FFF2-40B4-BE49-F238E27FC236}">
                <a16:creationId xmlns:a16="http://schemas.microsoft.com/office/drawing/2014/main" id="{38741B35-F603-4219-8A3D-88F0F0CE62B1}"/>
              </a:ext>
            </a:extLst>
          </p:cNvPr>
          <p:cNvSpPr txBox="1"/>
          <p:nvPr/>
        </p:nvSpPr>
        <p:spPr>
          <a:xfrm>
            <a:off x="547511" y="3764844"/>
            <a:ext cx="6807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Review your information carefully before submitting your application</a:t>
            </a:r>
          </a:p>
          <a:p>
            <a:pPr marL="285750" indent="-285750">
              <a:buFont typeface="Arial"/>
              <a:buChar char="•"/>
            </a:pPr>
            <a:r>
              <a:rPr lang="en-US" dirty="0"/>
              <a:t>Check your essays for grammar, typos, and spelling</a:t>
            </a:r>
          </a:p>
          <a:p>
            <a:pPr marL="285750" indent="-285750">
              <a:buFont typeface="Arial"/>
              <a:buChar char="•"/>
            </a:pPr>
            <a:r>
              <a:rPr lang="en-US" dirty="0"/>
              <a:t>Be sure to provide the correct address. You will be notified if you have received a scholarship by mail. </a:t>
            </a:r>
          </a:p>
          <a:p>
            <a:pPr marL="285750" indent="-285750">
              <a:buFont typeface="Arial"/>
              <a:buChar char="•"/>
            </a:pPr>
            <a:r>
              <a:rPr lang="en-US" dirty="0"/>
              <a:t>Once you are ready, click the gold "Submit" button at the bottom of the application, under the essays.</a:t>
            </a:r>
          </a:p>
        </p:txBody>
      </p:sp>
    </p:spTree>
    <p:extLst>
      <p:ext uri="{BB962C8B-B14F-4D97-AF65-F5344CB8AC3E}">
        <p14:creationId xmlns:p14="http://schemas.microsoft.com/office/powerpoint/2010/main" val="136112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TotalTime>
  <Words>892</Words>
  <Application>Microsoft Macintosh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ETSU General Scholarship Application Guide</vt:lpstr>
      <vt:lpstr>PowerPoint Presentation</vt:lpstr>
      <vt:lpstr>PowerPoint Presentation</vt:lpstr>
      <vt:lpstr>Step 1: Click "Apply for Scholarships Submit University Scholarship Application"</vt:lpstr>
      <vt:lpstr>Step 2: Log in with ETSU username and password</vt:lpstr>
      <vt:lpstr>Step 3: Read Instructions Carefully, Write your essays in a word doc first.</vt:lpstr>
      <vt:lpstr>Step 4: Fill out information completely &amp; accurately. Do not leave blanks.</vt:lpstr>
      <vt:lpstr>Step 5: Essays</vt:lpstr>
      <vt:lpstr>Step 6: Review &amp; Submit</vt:lpstr>
      <vt:lpstr>Tips: Scholarship Office</vt:lpstr>
      <vt:lpstr>Tips: FAFSA</vt:lpstr>
      <vt:lpstr>Contact Us for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Pitch</dc:title>
  <dc:creator/>
  <cp:lastModifiedBy>Dalton, Chloe Grace</cp:lastModifiedBy>
  <cp:revision>531</cp:revision>
  <dcterms:created xsi:type="dcterms:W3CDTF">2020-10-20T15:23:57Z</dcterms:created>
  <dcterms:modified xsi:type="dcterms:W3CDTF">2020-11-17T16:49:35Z</dcterms:modified>
</cp:coreProperties>
</file>