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34747200"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5" userDrawn="1">
          <p15:clr>
            <a:srgbClr val="A4A3A4"/>
          </p15:clr>
        </p15:guide>
        <p15:guide id="2" orient="horz" pos="384" userDrawn="1">
          <p15:clr>
            <a:srgbClr val="A4A3A4"/>
          </p15:clr>
        </p15:guide>
        <p15:guide id="3" orient="horz" pos="26880" userDrawn="1">
          <p15:clr>
            <a:srgbClr val="A4A3A4"/>
          </p15:clr>
        </p15:guide>
        <p15:guide id="4" orient="horz" userDrawn="1">
          <p15:clr>
            <a:srgbClr val="A4A3A4"/>
          </p15:clr>
        </p15:guide>
        <p15:guide id="5" pos="461" userDrawn="1">
          <p15:clr>
            <a:srgbClr val="A4A3A4"/>
          </p15:clr>
        </p15:guide>
        <p15:guide id="6" pos="2143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p:scale>
          <a:sx n="33" d="100"/>
          <a:sy n="33" d="100"/>
        </p:scale>
        <p:origin x="1470" y="-1128"/>
      </p:cViewPr>
      <p:guideLst>
        <p:guide orient="horz" pos="4425"/>
        <p:guide orient="horz" pos="384"/>
        <p:guide orient="horz" pos="26880"/>
        <p:guide orient="horz"/>
        <p:guide pos="461"/>
        <p:guide pos="21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6/12/2024</a:t>
            </a:fld>
            <a:endParaRPr lang="en-US" dirty="0"/>
          </a:p>
        </p:txBody>
      </p:sp>
      <p:sp>
        <p:nvSpPr>
          <p:cNvPr id="4" name="Slide Image Placeholder 3"/>
          <p:cNvSpPr>
            <a:spLocks noGrp="1" noRot="1" noChangeAspect="1"/>
          </p:cNvSpPr>
          <p:nvPr>
            <p:ph type="sldImg" idx="2"/>
          </p:nvPr>
        </p:nvSpPr>
        <p:spPr>
          <a:xfrm>
            <a:off x="2071688" y="685800"/>
            <a:ext cx="27146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1688" y="685800"/>
            <a:ext cx="27146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68242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15817" y="7778685"/>
            <a:ext cx="16411298"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30188" y="7020986"/>
            <a:ext cx="16398344"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30186" y="18950018"/>
            <a:ext cx="1640235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7621187" y="7020986"/>
            <a:ext cx="1639813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7621187" y="7778685"/>
            <a:ext cx="16398131"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7621187" y="18973169"/>
            <a:ext cx="16393627"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7614902" y="19786606"/>
            <a:ext cx="16399910"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7633897" y="34239202"/>
            <a:ext cx="1638542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7621187" y="35073148"/>
            <a:ext cx="16393627"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15817" y="19765364"/>
            <a:ext cx="16412715"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719796" y="4984270"/>
            <a:ext cx="25307608" cy="1280160"/>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719796" y="2961160"/>
            <a:ext cx="25307608" cy="191564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719796" y="580237"/>
            <a:ext cx="25307608" cy="2380923"/>
          </a:xfrm>
          <a:prstGeom prst="rect">
            <a:avLst/>
          </a:prstGeom>
        </p:spPr>
        <p:txBody>
          <a:bodyPr anchor="t" anchorCtr="1">
            <a:norm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15817" y="7778685"/>
            <a:ext cx="16411298"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30188" y="7020986"/>
            <a:ext cx="16398344"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30186" y="18950018"/>
            <a:ext cx="1640235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7621187" y="7020986"/>
            <a:ext cx="1639813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7621187" y="7778685"/>
            <a:ext cx="16398131"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7621187" y="18973169"/>
            <a:ext cx="16393627"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7614902" y="19786606"/>
            <a:ext cx="16399910"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7633897" y="34239202"/>
            <a:ext cx="1638542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7621187" y="35073148"/>
            <a:ext cx="16393627"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15817" y="19765364"/>
            <a:ext cx="16412715"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719796" y="4984270"/>
            <a:ext cx="25307608" cy="1280160"/>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719796" y="2961160"/>
            <a:ext cx="25307608" cy="191564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719796" y="580237"/>
            <a:ext cx="25307608" cy="2380923"/>
          </a:xfrm>
          <a:prstGeom prst="rect">
            <a:avLst/>
          </a:prstGeom>
        </p:spPr>
        <p:txBody>
          <a:bodyPr anchor="t" anchorCtr="1">
            <a:norm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7727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1725237" y="42996689"/>
            <a:ext cx="2561504"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664405E-ABA7-3148-BDDE-6FB1855472EA}"/>
              </a:ext>
            </a:extLst>
          </p:cNvPr>
          <p:cNvGraphicFramePr>
            <a:graphicFrameLocks noGrp="1"/>
          </p:cNvGraphicFramePr>
          <p:nvPr userDrawn="1">
            <p:extLst>
              <p:ext uri="{D42A27DB-BD31-4B8C-83A1-F6EECF244321}">
                <p14:modId xmlns:p14="http://schemas.microsoft.com/office/powerpoint/2010/main" val="3530970433"/>
              </p:ext>
            </p:extLst>
          </p:nvPr>
        </p:nvGraphicFramePr>
        <p:xfrm>
          <a:off x="-15529323" y="37354"/>
          <a:ext cx="15040660" cy="43853846"/>
        </p:xfrm>
        <a:graphic>
          <a:graphicData uri="http://schemas.openxmlformats.org/drawingml/2006/table">
            <a:tbl>
              <a:tblPr firstRow="1" bandRow="1">
                <a:tableStyleId>{5C22544A-7EE6-4342-B048-85BDC9FD1C3A}</a:tableStyleId>
              </a:tblPr>
              <a:tblGrid>
                <a:gridCol w="6449313">
                  <a:extLst>
                    <a:ext uri="{9D8B030D-6E8A-4147-A177-3AD203B41FA5}">
                      <a16:colId xmlns:a16="http://schemas.microsoft.com/office/drawing/2014/main" val="20000"/>
                    </a:ext>
                  </a:extLst>
                </a:gridCol>
                <a:gridCol w="8591347">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94117" marR="97058"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94117" marR="97058"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marL="97058" marR="9705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94117" marR="97058"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marL="97058" marR="97058">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94117" marR="97058"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7058" marR="9705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marL="97058" marR="97058">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94117" marR="97058"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marL="97058" marR="9705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94117" marR="97058"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94117" marR="97058"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94117" marR="97058"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94117" marR="97058"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505FAE4-0F67-BD46-8B2D-5C5007A34979}"/>
              </a:ext>
            </a:extLst>
          </p:cNvPr>
          <p:cNvGraphicFramePr>
            <a:graphicFrameLocks noGrp="1"/>
          </p:cNvGraphicFramePr>
          <p:nvPr userDrawn="1">
            <p:extLst>
              <p:ext uri="{D42A27DB-BD31-4B8C-83A1-F6EECF244321}">
                <p14:modId xmlns:p14="http://schemas.microsoft.com/office/powerpoint/2010/main" val="3419275576"/>
              </p:ext>
            </p:extLst>
          </p:nvPr>
        </p:nvGraphicFramePr>
        <p:xfrm>
          <a:off x="35235862" y="37355"/>
          <a:ext cx="15040660" cy="43534406"/>
        </p:xfrm>
        <a:graphic>
          <a:graphicData uri="http://schemas.openxmlformats.org/drawingml/2006/table">
            <a:tbl>
              <a:tblPr firstRow="1" bandRow="1">
                <a:tableStyleId>{5C22544A-7EE6-4342-B048-85BDC9FD1C3A}</a:tableStyleId>
              </a:tblPr>
              <a:tblGrid>
                <a:gridCol w="5901915">
                  <a:extLst>
                    <a:ext uri="{9D8B030D-6E8A-4147-A177-3AD203B41FA5}">
                      <a16:colId xmlns:a16="http://schemas.microsoft.com/office/drawing/2014/main" val="20000"/>
                    </a:ext>
                  </a:extLst>
                </a:gridCol>
                <a:gridCol w="1773078">
                  <a:extLst>
                    <a:ext uri="{9D8B030D-6E8A-4147-A177-3AD203B41FA5}">
                      <a16:colId xmlns:a16="http://schemas.microsoft.com/office/drawing/2014/main" val="764104496"/>
                    </a:ext>
                  </a:extLst>
                </a:gridCol>
                <a:gridCol w="7365668">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94117" marR="97058"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94117" marR="97058"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94117" marR="97058"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94117" marR="97058"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94117" marR="97058"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94117" marR="97058"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94117" marR="97058"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94117" marR="97058"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94117" marR="97058"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94117" marR="97058"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94117" marR="97058"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94117" marR="97058"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Text Box 14"/>
          <p:cNvSpPr txBox="1">
            <a:spLocks noChangeArrowheads="1"/>
          </p:cNvSpPr>
          <p:nvPr userDrawn="1"/>
        </p:nvSpPr>
        <p:spPr bwMode="auto">
          <a:xfrm>
            <a:off x="1725237" y="42996689"/>
            <a:ext cx="2561504"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33512761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rton@et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 name="Text Placeholder 243"/>
          <p:cNvSpPr>
            <a:spLocks noGrp="1"/>
          </p:cNvSpPr>
          <p:nvPr>
            <p:ph type="body" sz="quarter" idx="10"/>
          </p:nvPr>
        </p:nvSpPr>
        <p:spPr>
          <a:xfrm>
            <a:off x="1680063" y="7778684"/>
            <a:ext cx="15461320" cy="5213892"/>
          </a:xfrm>
        </p:spPr>
        <p:txBody>
          <a:bodyPr/>
          <a:lstStyle/>
          <a:p>
            <a:r>
              <a:rPr lang="en-US" dirty="0">
                <a:latin typeface="Segoe"/>
              </a:rPr>
              <a:t>Describe the research question, classroom situation, or learning quandary that your poster addresses.</a:t>
            </a:r>
          </a:p>
          <a:p>
            <a:endParaRPr lang="en-US" dirty="0">
              <a:latin typeface="Segoe"/>
            </a:endParaRPr>
          </a:p>
          <a:p>
            <a:r>
              <a:rPr lang="en-US" dirty="0">
                <a:solidFill>
                  <a:schemeClr val="accent2">
                    <a:lumMod val="75000"/>
                  </a:schemeClr>
                </a:solidFill>
                <a:latin typeface="Segoe"/>
              </a:rPr>
              <a:t>You can edit the color of your font, the font style, and header colors as you wish! A sans-serif font may be more easily read by others.</a:t>
            </a:r>
          </a:p>
          <a:p>
            <a:endParaRPr lang="en-US" dirty="0">
              <a:solidFill>
                <a:schemeClr val="accent2">
                  <a:lumMod val="75000"/>
                </a:schemeClr>
              </a:solidFill>
              <a:latin typeface="Segoe"/>
            </a:endParaRPr>
          </a:p>
          <a:p>
            <a:r>
              <a:rPr lang="en-US" dirty="0">
                <a:solidFill>
                  <a:schemeClr val="accent2">
                    <a:lumMod val="75000"/>
                  </a:schemeClr>
                </a:solidFill>
                <a:latin typeface="Segoe"/>
              </a:rPr>
              <a:t>Less text and more visuals invites conversation and requires visitors to spend less time standing there trying to read! Invite them in with succinct bullet points, colorful graphics or photos, and perhaps some curiosity-evoking questions.</a:t>
            </a:r>
          </a:p>
          <a:p>
            <a:endParaRPr lang="en-US" dirty="0">
              <a:latin typeface="Segoe"/>
            </a:endParaRPr>
          </a:p>
        </p:txBody>
      </p:sp>
      <p:sp>
        <p:nvSpPr>
          <p:cNvPr id="245" name="Text Placeholder 244"/>
          <p:cNvSpPr>
            <a:spLocks noGrp="1"/>
          </p:cNvSpPr>
          <p:nvPr>
            <p:ph type="body" sz="quarter" idx="11"/>
          </p:nvPr>
        </p:nvSpPr>
        <p:spPr>
          <a:solidFill>
            <a:schemeClr val="accent5">
              <a:lumMod val="75000"/>
            </a:schemeClr>
          </a:solidFill>
        </p:spPr>
        <p:txBody>
          <a:bodyPr/>
          <a:lstStyle/>
          <a:p>
            <a:r>
              <a:rPr lang="en-US" dirty="0">
                <a:solidFill>
                  <a:schemeClr val="bg1"/>
                </a:solidFill>
              </a:rPr>
              <a:t>INTRODUCTION (EDIT THIS TITLE AS NEEDED)</a:t>
            </a:r>
          </a:p>
        </p:txBody>
      </p:sp>
      <p:sp>
        <p:nvSpPr>
          <p:cNvPr id="248" name="Text Placeholder 247"/>
          <p:cNvSpPr>
            <a:spLocks noGrp="1"/>
          </p:cNvSpPr>
          <p:nvPr>
            <p:ph type="body" sz="quarter" idx="20"/>
          </p:nvPr>
        </p:nvSpPr>
        <p:spPr>
          <a:solidFill>
            <a:schemeClr val="accent5">
              <a:lumMod val="75000"/>
            </a:schemeClr>
          </a:solidFill>
        </p:spPr>
        <p:txBody>
          <a:bodyPr/>
          <a:lstStyle/>
          <a:p>
            <a:r>
              <a:rPr lang="en-US" dirty="0">
                <a:solidFill>
                  <a:schemeClr val="bg1"/>
                </a:solidFill>
              </a:rPr>
              <a:t>INTERVENTION (EDIT TITLE AS NEEDED)</a:t>
            </a:r>
          </a:p>
        </p:txBody>
      </p:sp>
      <p:sp>
        <p:nvSpPr>
          <p:cNvPr id="249" name="Text Placeholder 248"/>
          <p:cNvSpPr>
            <a:spLocks noGrp="1"/>
          </p:cNvSpPr>
          <p:nvPr>
            <p:ph type="body" sz="quarter" idx="25"/>
          </p:nvPr>
        </p:nvSpPr>
        <p:spPr>
          <a:solidFill>
            <a:schemeClr val="accent5">
              <a:lumMod val="75000"/>
            </a:schemeClr>
          </a:solidFill>
        </p:spPr>
        <p:txBody>
          <a:bodyPr/>
          <a:lstStyle/>
          <a:p>
            <a:r>
              <a:rPr lang="en-US" dirty="0">
                <a:solidFill>
                  <a:schemeClr val="bg1"/>
                </a:solidFill>
              </a:rPr>
              <a:t>OUTCOMES (EDIT TITLE AS NEEDED)</a:t>
            </a:r>
          </a:p>
        </p:txBody>
      </p:sp>
      <p:sp>
        <p:nvSpPr>
          <p:cNvPr id="250" name="Text Placeholder 249"/>
          <p:cNvSpPr>
            <a:spLocks noGrp="1"/>
          </p:cNvSpPr>
          <p:nvPr>
            <p:ph type="body" sz="quarter" idx="26"/>
          </p:nvPr>
        </p:nvSpPr>
        <p:spPr>
          <a:xfrm>
            <a:off x="17606855" y="7778685"/>
            <a:ext cx="15448916" cy="2370037"/>
          </a:xfrm>
        </p:spPr>
        <p:txBody>
          <a:bodyPr/>
          <a:lstStyle/>
          <a:p>
            <a:r>
              <a:rPr lang="en-US" dirty="0">
                <a:latin typeface="Segoe"/>
              </a:rPr>
              <a:t>Describe your research findings or the outcomes of your instructional design or strategy.</a:t>
            </a:r>
          </a:p>
          <a:p>
            <a:endParaRPr lang="en-US" dirty="0">
              <a:latin typeface="Segoe"/>
            </a:endParaRPr>
          </a:p>
          <a:p>
            <a:r>
              <a:rPr lang="en-US" dirty="0">
                <a:solidFill>
                  <a:schemeClr val="accent2">
                    <a:lumMod val="75000"/>
                  </a:schemeClr>
                </a:solidFill>
                <a:latin typeface="Segoe"/>
              </a:rPr>
              <a:t>Charts, tables, photos, or figures can help communicate information in a concise manner, while breaking up the visual space of your poster.</a:t>
            </a:r>
          </a:p>
        </p:txBody>
      </p:sp>
      <p:sp>
        <p:nvSpPr>
          <p:cNvPr id="251" name="Text Placeholder 250"/>
          <p:cNvSpPr>
            <a:spLocks noGrp="1"/>
          </p:cNvSpPr>
          <p:nvPr>
            <p:ph type="body" sz="quarter" idx="27"/>
          </p:nvPr>
        </p:nvSpPr>
        <p:spPr>
          <a:solidFill>
            <a:schemeClr val="accent5">
              <a:lumMod val="75000"/>
            </a:schemeClr>
          </a:solidFill>
        </p:spPr>
        <p:txBody>
          <a:bodyPr/>
          <a:lstStyle/>
          <a:p>
            <a:r>
              <a:rPr lang="en-US" dirty="0">
                <a:solidFill>
                  <a:schemeClr val="bg1"/>
                </a:solidFill>
              </a:rPr>
              <a:t>CONCLUSIONS or RECOMMENDATIONS (EDIT TITLE AS NEEDED)</a:t>
            </a:r>
          </a:p>
        </p:txBody>
      </p:sp>
      <p:sp>
        <p:nvSpPr>
          <p:cNvPr id="252" name="Text Placeholder 251"/>
          <p:cNvSpPr>
            <a:spLocks noGrp="1"/>
          </p:cNvSpPr>
          <p:nvPr>
            <p:ph type="body" sz="quarter" idx="28"/>
          </p:nvPr>
        </p:nvSpPr>
        <p:spPr>
          <a:xfrm>
            <a:off x="17600934" y="19786606"/>
            <a:ext cx="15450592" cy="6161844"/>
          </a:xfrm>
        </p:spPr>
        <p:txBody>
          <a:bodyPr/>
          <a:lstStyle/>
          <a:p>
            <a:r>
              <a:rPr lang="en-US" dirty="0">
                <a:latin typeface="Segoe"/>
              </a:rPr>
              <a:t>What conclusions can be drawn from your research or instructional design/strategy? What adjustments for future attempts need to be considered? </a:t>
            </a:r>
          </a:p>
          <a:p>
            <a:endParaRPr lang="en-US" dirty="0">
              <a:latin typeface="Segoe"/>
            </a:endParaRPr>
          </a:p>
          <a:p>
            <a:r>
              <a:rPr lang="en-US" dirty="0">
                <a:solidFill>
                  <a:schemeClr val="accent2">
                    <a:lumMod val="75000"/>
                  </a:schemeClr>
                </a:solidFill>
                <a:latin typeface="Segoe"/>
              </a:rPr>
              <a:t>You will need to </a:t>
            </a:r>
            <a:r>
              <a:rPr lang="en-US" b="1" dirty="0">
                <a:solidFill>
                  <a:schemeClr val="accent2">
                    <a:lumMod val="75000"/>
                  </a:schemeClr>
                </a:solidFill>
                <a:latin typeface="Segoe"/>
              </a:rPr>
              <a:t>print your own poster</a:t>
            </a:r>
            <a:r>
              <a:rPr lang="en-US" dirty="0">
                <a:solidFill>
                  <a:schemeClr val="accent2">
                    <a:lumMod val="75000"/>
                  </a:schemeClr>
                </a:solidFill>
                <a:latin typeface="Segoe"/>
              </a:rPr>
              <a:t> to bring to this conference. Boards for mounting at the conference will be standing, vertical whiteboards that are magnetized; CHIIPs will provide strong magnets for mounting. Please be sure to allow border space on your poster for magnets.</a:t>
            </a:r>
          </a:p>
          <a:p>
            <a:endParaRPr lang="en-US" dirty="0">
              <a:solidFill>
                <a:schemeClr val="accent2">
                  <a:lumMod val="75000"/>
                </a:schemeClr>
              </a:solidFill>
              <a:latin typeface="Segoe"/>
            </a:endParaRPr>
          </a:p>
          <a:p>
            <a:r>
              <a:rPr lang="en-US" dirty="0">
                <a:solidFill>
                  <a:schemeClr val="accent2">
                    <a:lumMod val="75000"/>
                  </a:schemeClr>
                </a:solidFill>
                <a:latin typeface="Segoe"/>
              </a:rPr>
              <a:t>You will share your whiteboard with someone on the opposite side. We are just making you aware of the space logistics!</a:t>
            </a:r>
          </a:p>
          <a:p>
            <a:endParaRPr lang="en-US" dirty="0">
              <a:latin typeface="Segoe"/>
            </a:endParaRPr>
          </a:p>
          <a:p>
            <a:endParaRPr lang="en-US" dirty="0">
              <a:latin typeface="Segoe"/>
            </a:endParaRPr>
          </a:p>
        </p:txBody>
      </p:sp>
      <p:sp>
        <p:nvSpPr>
          <p:cNvPr id="253" name="Text Placeholder 252"/>
          <p:cNvSpPr>
            <a:spLocks noGrp="1"/>
          </p:cNvSpPr>
          <p:nvPr>
            <p:ph type="body" sz="quarter" idx="29"/>
          </p:nvPr>
        </p:nvSpPr>
        <p:spPr>
          <a:xfrm>
            <a:off x="17631234" y="32795706"/>
            <a:ext cx="15436940" cy="820596"/>
          </a:xfrm>
          <a:solidFill>
            <a:schemeClr val="accent5">
              <a:lumMod val="75000"/>
            </a:schemeClr>
          </a:solidFill>
        </p:spPr>
        <p:txBody>
          <a:bodyPr/>
          <a:lstStyle/>
          <a:p>
            <a:r>
              <a:rPr lang="en-US" dirty="0">
                <a:solidFill>
                  <a:schemeClr val="bg1"/>
                </a:solidFill>
              </a:rPr>
              <a:t>REFERENCES</a:t>
            </a:r>
          </a:p>
        </p:txBody>
      </p:sp>
      <p:sp>
        <p:nvSpPr>
          <p:cNvPr id="254" name="Text Placeholder 253"/>
          <p:cNvSpPr>
            <a:spLocks noGrp="1"/>
          </p:cNvSpPr>
          <p:nvPr>
            <p:ph type="body" sz="quarter" idx="30"/>
          </p:nvPr>
        </p:nvSpPr>
        <p:spPr>
          <a:xfrm>
            <a:off x="17600934" y="33616303"/>
            <a:ext cx="15444672" cy="3835053"/>
          </a:xfrm>
        </p:spPr>
        <p:txBody>
          <a:bodyPr/>
          <a:lstStyle/>
          <a:p>
            <a:r>
              <a:rPr lang="en-US" dirty="0">
                <a:latin typeface="Segoe"/>
              </a:rPr>
              <a:t>APA Style is recommended for this conference.</a:t>
            </a:r>
          </a:p>
          <a:p>
            <a:endParaRPr lang="en-US" dirty="0">
              <a:latin typeface="Segoe"/>
            </a:endParaRPr>
          </a:p>
          <a:p>
            <a:r>
              <a:rPr lang="en-US" dirty="0">
                <a:solidFill>
                  <a:schemeClr val="accent2">
                    <a:lumMod val="75000"/>
                  </a:schemeClr>
                </a:solidFill>
                <a:latin typeface="Segoe"/>
              </a:rPr>
              <a:t>This template was created based on one available from posterpresentations.com. Their embedded logo has been hidden on this page. However, if you find it shows up, you can hide it again by clicking on </a:t>
            </a:r>
            <a:r>
              <a:rPr lang="en-US" b="1" dirty="0">
                <a:solidFill>
                  <a:schemeClr val="accent2">
                    <a:lumMod val="75000"/>
                  </a:schemeClr>
                </a:solidFill>
                <a:latin typeface="Segoe"/>
              </a:rPr>
              <a:t>Design &gt; Format Background &gt; Hide Background Graphics</a:t>
            </a:r>
            <a:r>
              <a:rPr lang="en-US" dirty="0">
                <a:solidFill>
                  <a:schemeClr val="accent2">
                    <a:lumMod val="75000"/>
                  </a:schemeClr>
                </a:solidFill>
                <a:latin typeface="Segoe"/>
              </a:rPr>
              <a:t>.</a:t>
            </a:r>
          </a:p>
          <a:p>
            <a:endParaRPr lang="en-US" dirty="0">
              <a:solidFill>
                <a:schemeClr val="accent2">
                  <a:lumMod val="75000"/>
                </a:schemeClr>
              </a:solidFill>
              <a:latin typeface="Segoe"/>
            </a:endParaRPr>
          </a:p>
          <a:p>
            <a:r>
              <a:rPr lang="en-US" dirty="0">
                <a:solidFill>
                  <a:schemeClr val="accent2">
                    <a:lumMod val="75000"/>
                  </a:schemeClr>
                </a:solidFill>
                <a:latin typeface="Segoe"/>
              </a:rPr>
              <a:t>Click F5 to preview your poster as you work!</a:t>
            </a:r>
          </a:p>
        </p:txBody>
      </p:sp>
      <p:sp>
        <p:nvSpPr>
          <p:cNvPr id="256" name="Text Placeholder 255"/>
          <p:cNvSpPr>
            <a:spLocks noGrp="1"/>
          </p:cNvSpPr>
          <p:nvPr>
            <p:ph type="body" sz="quarter" idx="96"/>
          </p:nvPr>
        </p:nvSpPr>
        <p:spPr>
          <a:xfrm>
            <a:off x="1680063" y="19765363"/>
            <a:ext cx="15462655" cy="3404166"/>
          </a:xfrm>
        </p:spPr>
        <p:txBody>
          <a:bodyPr/>
          <a:lstStyle/>
          <a:p>
            <a:r>
              <a:rPr lang="en-US" dirty="0">
                <a:latin typeface="Segoe"/>
              </a:rPr>
              <a:t>Explain what research was conducted or what instructional method you tried/proposed. </a:t>
            </a:r>
          </a:p>
          <a:p>
            <a:endParaRPr lang="en-US" dirty="0">
              <a:latin typeface="Segoe"/>
            </a:endParaRPr>
          </a:p>
          <a:p>
            <a:r>
              <a:rPr lang="en-US" dirty="0">
                <a:solidFill>
                  <a:schemeClr val="accent2">
                    <a:lumMod val="75000"/>
                  </a:schemeClr>
                </a:solidFill>
                <a:latin typeface="Segoe"/>
              </a:rPr>
              <a:t>Images for this or other sections are welcome and can break up your text!</a:t>
            </a:r>
          </a:p>
          <a:p>
            <a:endParaRPr lang="en-US" dirty="0">
              <a:solidFill>
                <a:schemeClr val="accent2">
                  <a:lumMod val="75000"/>
                </a:schemeClr>
              </a:solidFill>
              <a:latin typeface="Segoe"/>
            </a:endParaRPr>
          </a:p>
          <a:p>
            <a:r>
              <a:rPr lang="en-US" dirty="0">
                <a:solidFill>
                  <a:schemeClr val="accent2">
                    <a:lumMod val="75000"/>
                  </a:schemeClr>
                </a:solidFill>
                <a:latin typeface="Segoe"/>
              </a:rPr>
              <a:t>You are also welcome to change the poster’s column layout as you wish. Please keep in mind this poster is vertical, and may best accommodate a 2-column layout. But this is your choice!</a:t>
            </a:r>
          </a:p>
        </p:txBody>
      </p:sp>
      <p:sp>
        <p:nvSpPr>
          <p:cNvPr id="3" name="Text Placeholder 2">
            <a:extLst>
              <a:ext uri="{FF2B5EF4-FFF2-40B4-BE49-F238E27FC236}">
                <a16:creationId xmlns:a16="http://schemas.microsoft.com/office/drawing/2014/main" id="{37DC2A80-228A-4874-A122-20E84F818AFF}"/>
              </a:ext>
            </a:extLst>
          </p:cNvPr>
          <p:cNvSpPr>
            <a:spLocks noGrp="1"/>
          </p:cNvSpPr>
          <p:nvPr>
            <p:ph type="body" sz="quarter" idx="150"/>
          </p:nvPr>
        </p:nvSpPr>
        <p:spPr/>
        <p:txBody>
          <a:bodyPr/>
          <a:lstStyle/>
          <a:p>
            <a:endParaRPr lang="en-US"/>
          </a:p>
        </p:txBody>
      </p:sp>
      <p:sp>
        <p:nvSpPr>
          <p:cNvPr id="4" name="Text Placeholder 3">
            <a:extLst>
              <a:ext uri="{FF2B5EF4-FFF2-40B4-BE49-F238E27FC236}">
                <a16:creationId xmlns:a16="http://schemas.microsoft.com/office/drawing/2014/main" id="{DB0C925B-53DA-454E-B6A8-F04EF063CC95}"/>
              </a:ext>
            </a:extLst>
          </p:cNvPr>
          <p:cNvSpPr>
            <a:spLocks noGrp="1"/>
          </p:cNvSpPr>
          <p:nvPr>
            <p:ph type="body" sz="quarter" idx="151"/>
          </p:nvPr>
        </p:nvSpPr>
        <p:spPr/>
        <p:txBody>
          <a:bodyPr/>
          <a:lstStyle/>
          <a:p>
            <a:endParaRPr lang="en-US"/>
          </a:p>
        </p:txBody>
      </p:sp>
      <p:sp>
        <p:nvSpPr>
          <p:cNvPr id="295" name="Text Placeholder 294"/>
          <p:cNvSpPr>
            <a:spLocks noGrp="1"/>
          </p:cNvSpPr>
          <p:nvPr>
            <p:ph type="body" sz="quarter" idx="153"/>
          </p:nvPr>
        </p:nvSpPr>
        <p:spPr/>
        <p:txBody>
          <a:bodyPr>
            <a:normAutofit/>
          </a:bodyPr>
          <a:lstStyle/>
          <a:p>
            <a:r>
              <a:rPr lang="en-US" b="1" dirty="0">
                <a:solidFill>
                  <a:schemeClr val="accent5">
                    <a:lumMod val="50000"/>
                  </a:schemeClr>
                </a:solidFill>
              </a:rPr>
              <a:t>Poster Template for 38 x 48 Poster</a:t>
            </a:r>
          </a:p>
        </p:txBody>
      </p:sp>
      <p:sp>
        <p:nvSpPr>
          <p:cNvPr id="15" name="Text Placeholder 252">
            <a:extLst>
              <a:ext uri="{FF2B5EF4-FFF2-40B4-BE49-F238E27FC236}">
                <a16:creationId xmlns:a16="http://schemas.microsoft.com/office/drawing/2014/main" id="{4A58A75C-7BE1-4973-B895-36121B5E7620}"/>
              </a:ext>
            </a:extLst>
          </p:cNvPr>
          <p:cNvSpPr txBox="1">
            <a:spLocks/>
          </p:cNvSpPr>
          <p:nvPr/>
        </p:nvSpPr>
        <p:spPr>
          <a:xfrm>
            <a:off x="17381332" y="39358194"/>
            <a:ext cx="15436940" cy="820596"/>
          </a:xfrm>
          <a:prstGeom prst="rect">
            <a:avLst/>
          </a:prstGeom>
          <a:solidFill>
            <a:schemeClr val="accent5">
              <a:lumMod val="75000"/>
            </a:schemeClr>
          </a:solidFill>
        </p:spPr>
        <p:txBody>
          <a:bodyPr wrap="square" lIns="93910" tIns="93910" rIns="93910" bIns="93910" anchor="ctr" anchorCtr="0">
            <a:spAutoFit/>
          </a:bodyPr>
          <a:lstStyle>
            <a:lvl1pPr marL="0" indent="0" algn="ctr" defTabSz="4507640" rtl="0" eaLnBrk="1" latinLnBrk="0" hangingPunct="1">
              <a:spcBef>
                <a:spcPct val="20000"/>
              </a:spcBef>
              <a:buFont typeface="Arial" pitchFamily="34" charset="0"/>
              <a:buNone/>
              <a:defRPr sz="4100" b="1" u="sng" kern="1200" baseline="0">
                <a:solidFill>
                  <a:schemeClr val="accent5">
                    <a:lumMod val="50000"/>
                  </a:schemeClr>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solidFill>
                  <a:schemeClr val="bg1"/>
                </a:solidFill>
              </a:rPr>
              <a:t>ACKNOWLEDGEMENTS or CONTACT</a:t>
            </a:r>
          </a:p>
        </p:txBody>
      </p:sp>
      <p:sp>
        <p:nvSpPr>
          <p:cNvPr id="16" name="Text Placeholder 253">
            <a:extLst>
              <a:ext uri="{FF2B5EF4-FFF2-40B4-BE49-F238E27FC236}">
                <a16:creationId xmlns:a16="http://schemas.microsoft.com/office/drawing/2014/main" id="{46AE3917-0CB2-4D3C-AA84-06966D0DE27D}"/>
              </a:ext>
            </a:extLst>
          </p:cNvPr>
          <p:cNvSpPr txBox="1">
            <a:spLocks/>
          </p:cNvSpPr>
          <p:nvPr/>
        </p:nvSpPr>
        <p:spPr>
          <a:xfrm>
            <a:off x="17373600" y="40233114"/>
            <a:ext cx="15444672" cy="2370037"/>
          </a:xfrm>
          <a:prstGeom prst="rect">
            <a:avLst/>
          </a:prstGeom>
        </p:spPr>
        <p:txBody>
          <a:bodyPr wrap="square" lIns="234774" tIns="234774" rIns="234774" bIns="234774">
            <a:spAutoFit/>
          </a:bodyPr>
          <a:lstStyle>
            <a:lvl1pPr marL="0" indent="0" algn="l" defTabSz="4507640" rtl="0" eaLnBrk="1" latinLnBrk="0" hangingPunct="1">
              <a:spcBef>
                <a:spcPct val="20000"/>
              </a:spcBef>
              <a:buFont typeface="Arial" pitchFamily="34" charset="0"/>
              <a:buNone/>
              <a:defRPr sz="28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526024"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2pPr>
            <a:lvl3pPr marL="2112956" indent="-586932"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3pPr>
            <a:lvl4pPr marL="2758582" indent="-64562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4pPr>
            <a:lvl5pPr marL="3228128" indent="-469546" algn="l" defTabSz="4507640" rtl="0" eaLnBrk="1" latinLnBrk="0" hangingPunct="1">
              <a:spcBef>
                <a:spcPct val="20000"/>
              </a:spcBef>
              <a:buFont typeface="Arial" pitchFamily="34" charset="0"/>
              <a:buChar char="»"/>
              <a:defRPr sz="2600" kern="1200">
                <a:solidFill>
                  <a:schemeClr val="tx1"/>
                </a:solidFill>
                <a:latin typeface="Trebuchet MS" pitchFamily="34" charset="0"/>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a:lstStyle>
          <a:p>
            <a:r>
              <a:rPr lang="en-US" dirty="0">
                <a:latin typeface="Segoe"/>
              </a:rPr>
              <a:t>Place your contact information and any acknowledgements here.</a:t>
            </a:r>
          </a:p>
          <a:p>
            <a:endParaRPr lang="en-US" dirty="0">
              <a:latin typeface="Segoe"/>
            </a:endParaRPr>
          </a:p>
          <a:p>
            <a:r>
              <a:rPr lang="en-US" dirty="0">
                <a:solidFill>
                  <a:schemeClr val="accent2">
                    <a:lumMod val="75000"/>
                  </a:schemeClr>
                </a:solidFill>
                <a:latin typeface="Segoe"/>
              </a:rPr>
              <a:t>If you have questions about your poster, please feel free to contact Alison Barton at </a:t>
            </a:r>
            <a:r>
              <a:rPr lang="en-US" dirty="0">
                <a:solidFill>
                  <a:schemeClr val="accent2">
                    <a:lumMod val="75000"/>
                  </a:schemeClr>
                </a:solidFill>
                <a:latin typeface="Segoe"/>
                <a:hlinkClick r:id="rId3">
                  <a:extLst>
                    <a:ext uri="{A12FA001-AC4F-418D-AE19-62706E023703}">
                      <ahyp:hlinkClr xmlns:ahyp="http://schemas.microsoft.com/office/drawing/2018/hyperlinkcolor" val="tx"/>
                    </a:ext>
                  </a:extLst>
                </a:hlinkClick>
              </a:rPr>
              <a:t>barton@etsu.edu</a:t>
            </a:r>
            <a:r>
              <a:rPr lang="en-US" dirty="0">
                <a:solidFill>
                  <a:schemeClr val="accent2">
                    <a:lumMod val="75000"/>
                  </a:schemeClr>
                </a:solidFill>
                <a:latin typeface="Segoe"/>
              </a:rPr>
              <a:t>. </a:t>
            </a:r>
          </a:p>
        </p:txBody>
      </p:sp>
      <p:sp>
        <p:nvSpPr>
          <p:cNvPr id="2" name="Rectangle 1">
            <a:extLst>
              <a:ext uri="{FF2B5EF4-FFF2-40B4-BE49-F238E27FC236}">
                <a16:creationId xmlns:a16="http://schemas.microsoft.com/office/drawing/2014/main" id="{0CC597F6-E98B-432E-8732-E2A6A3B0F636}"/>
              </a:ext>
            </a:extLst>
          </p:cNvPr>
          <p:cNvSpPr/>
          <p:nvPr/>
        </p:nvSpPr>
        <p:spPr>
          <a:xfrm>
            <a:off x="730188" y="857996"/>
            <a:ext cx="3072745" cy="28009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Optional Logo</a:t>
            </a:r>
          </a:p>
        </p:txBody>
      </p:sp>
      <p:sp>
        <p:nvSpPr>
          <p:cNvPr id="18" name="Rectangle 17">
            <a:extLst>
              <a:ext uri="{FF2B5EF4-FFF2-40B4-BE49-F238E27FC236}">
                <a16:creationId xmlns:a16="http://schemas.microsoft.com/office/drawing/2014/main" id="{A29AFACD-7F69-4FDB-9109-B95F662827DB}"/>
              </a:ext>
            </a:extLst>
          </p:cNvPr>
          <p:cNvSpPr/>
          <p:nvPr/>
        </p:nvSpPr>
        <p:spPr>
          <a:xfrm>
            <a:off x="30942069" y="857996"/>
            <a:ext cx="3072745" cy="28009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Optional Logo</a:t>
            </a:r>
          </a:p>
        </p:txBody>
      </p:sp>
    </p:spTree>
    <p:extLst>
      <p:ext uri="{BB962C8B-B14F-4D97-AF65-F5344CB8AC3E}">
        <p14:creationId xmlns:p14="http://schemas.microsoft.com/office/powerpoint/2010/main" val="2315783993"/>
      </p:ext>
    </p:extLst>
  </p:cSld>
  <p:clrMapOvr>
    <a:masterClrMapping/>
  </p:clrMapOvr>
</p:sld>
</file>

<file path=ppt/theme/theme1.xml><?xml version="1.0" encoding="utf-8"?>
<a:theme xmlns:a="http://schemas.openxmlformats.org/drawingml/2006/main" name="91CMx122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1346</TotalTime>
  <Words>436</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Segoe</vt:lpstr>
      <vt:lpstr>Times New Roman</vt:lpstr>
      <vt:lpstr>Trebuchet MS</vt:lpstr>
      <vt:lpstr>91CMx122CM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dc:subject>
  <dc:creator>PosterPresentations.com</dc:creator>
  <cp:keywords>91x122cm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Barton, Alison Lang</cp:lastModifiedBy>
  <cp:revision>35</cp:revision>
  <dcterms:created xsi:type="dcterms:W3CDTF">2012-02-10T00:16:25Z</dcterms:created>
  <dcterms:modified xsi:type="dcterms:W3CDTF">2024-06-12T15:51:59Z</dcterms:modified>
  <cp:category>Research poster templates</cp:category>
</cp:coreProperties>
</file>