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8_E70D147A.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D_B80B74F6.xml" ContentType="application/vnd.ms-powerpoint.comments+xml"/>
  <Override PartName="/ppt/notesSlides/notesSlide5.xml" ContentType="application/vnd.openxmlformats-officedocument.presentationml.notesSlide+xml"/>
  <Override PartName="/ppt/comments/modernComment_158_1BEE514E.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Lst>
  <p:notesMasterIdLst>
    <p:notesMasterId r:id="rId20"/>
  </p:notesMasterIdLst>
  <p:sldIdLst>
    <p:sldId id="263" r:id="rId5"/>
    <p:sldId id="264" r:id="rId6"/>
    <p:sldId id="265" r:id="rId7"/>
    <p:sldId id="269" r:id="rId8"/>
    <p:sldId id="344" r:id="rId9"/>
    <p:sldId id="347" r:id="rId10"/>
    <p:sldId id="346" r:id="rId11"/>
    <p:sldId id="364" r:id="rId12"/>
    <p:sldId id="334" r:id="rId13"/>
    <p:sldId id="335" r:id="rId14"/>
    <p:sldId id="343" r:id="rId15"/>
    <p:sldId id="354" r:id="rId16"/>
    <p:sldId id="353" r:id="rId17"/>
    <p:sldId id="368" r:id="rId18"/>
    <p:sldId id="367" r:id="rId19"/>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3D4E23-778E-017D-E975-199AEAE69F71}" name="Williams, Sandra A." initials="WA" userId="S::williamssa1@etsu.edu::58d42c2c-1cc2-4097-a4c0-e943f6d55e64" providerId="AD"/>
  <p188:author id="{6217FF28-D3D8-2AE0-4A92-4FBAD1297E6C}" name="Johnson, Amy D." initials="" userId="S::JOHNSOAD@etsu.edu::d31303d6-d38e-49a5-ac0b-7ba9bd09d017" providerId="AD"/>
  <p188:author id="{D7E66649-82AC-5824-A8A0-975AA2397C9E}" name="Cross, Brian" initials="" userId="S::CROSSL@etsu.edu::b0b74490-7851-41f9-aa03-3ce2f3b81739" providerId="AD"/>
  <p188:author id="{71D6B6B2-DE72-3005-3E8F-D47EA134D319}" name="Abercrombie, Caroline L." initials="AL" userId="S::abercrombiec@etsu.edu::9b460a4f-1a71-43f1-87dd-69a3975a27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6968E-FB3B-CF12-15E8-0602DFC9583C}" v="359" dt="2024-07-29T20:12:03.160"/>
    <p1510:client id="{D5647AAA-BA72-3B38-CD3D-98835A0F0C2B}" v="3" dt="2024-07-30T18:39:05.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08_E70D147A.xml><?xml version="1.0" encoding="utf-8"?>
<p188:cmLst xmlns:a="http://schemas.openxmlformats.org/drawingml/2006/main" xmlns:r="http://schemas.openxmlformats.org/officeDocument/2006/relationships" xmlns:p188="http://schemas.microsoft.com/office/powerpoint/2018/8/main">
  <p188:cm id="{158E76D1-9B13-4CBB-904E-A2A219579A03}" authorId="{71D6B6B2-DE72-3005-3E8F-D47EA134D319}" created="2024-07-29T19:19:55.503" startDate="2024-07-29T19:19:55.503" dueDate="2024-07-29T19:19:55.503" assignedTo="{6217FF28-D3D8-2AE0-4A92-4FBAD1297E6C}" title="@Johnson, Amy D. insert polling">
    <ac:txMkLst xmlns:ac="http://schemas.microsoft.com/office/drawing/2013/main/command">
      <pc:docMk xmlns:pc="http://schemas.microsoft.com/office/powerpoint/2013/main/command"/>
      <pc:sldMk xmlns:pc="http://schemas.microsoft.com/office/powerpoint/2013/main/command" cId="3876394106" sldId="264"/>
      <ac:spMk id="2" creationId="{501B2AC1-79EA-3BFB-DA75-46F935B8B86C}"/>
      <ac:txMk cp="0" len="17">
        <ac:context len="18" hash="3270225857"/>
      </ac:txMk>
    </ac:txMkLst>
    <p188:pos x="4830305" y="749084"/>
    <p188:txBody>
      <a:bodyPr/>
      <a:lstStyle/>
      <a:p>
        <a:r>
          <a:rPr lang="en-US"/>
          <a:t>[@Johnson, Amy D.] insert polling</a:t>
        </a:r>
      </a:p>
    </p188:txBody>
    <p188:extLst>
      <p:ext xmlns:p="http://schemas.openxmlformats.org/presentationml/2006/main" uri="{5BB2D875-25FF-4072-B9AC-8F64D62656EB}">
        <p228:taskDetails xmlns="" xmlns:p228="http://schemas.microsoft.com/office/powerpoint/2022/08/main">
          <p228:history>
            <p228:event time="2024-07-29T19:19:55.503" id="{E5714DAA-FF9B-4B84-BF4C-06999E9EA976}">
              <p228:atrbtn authorId="{71D6B6B2-DE72-3005-3E8F-D47EA134D319}"/>
              <p228:anchr>
                <p228:comment id="{158E76D1-9B13-4CBB-904E-A2A219579A03}"/>
              </p228:anchr>
              <p228:add/>
            </p228:event>
            <p228:event time="2024-07-29T19:19:55.503" id="{FE5B74A1-F15F-4F07-AF2A-F8422A5F6F22}">
              <p228:atrbtn authorId="{71D6B6B2-DE72-3005-3E8F-D47EA134D319}"/>
              <p228:anchr>
                <p228:comment id="{158E76D1-9B13-4CBB-904E-A2A219579A03}"/>
              </p228:anchr>
              <p228:asgn authorId="{6217FF28-D3D8-2AE0-4A92-4FBAD1297E6C}"/>
            </p228:event>
            <p228:event time="2024-07-29T19:19:55.503" id="{C6B90218-0DA1-4462-99EE-FAA99DBD75FA}">
              <p228:atrbtn authorId="{71D6B6B2-DE72-3005-3E8F-D47EA134D319}"/>
              <p228:anchr>
                <p228:comment id="{158E76D1-9B13-4CBB-904E-A2A219579A03}"/>
              </p228:anchr>
              <p228:title val="@Johnson, Amy D. insert polling"/>
            </p228:event>
            <p228:event time="2024-07-29T19:19:55.503" id="{36803C16-0A04-4EBE-B2DC-2E6630E6B791}">
              <p228:atrbtn authorId="{71D6B6B2-DE72-3005-3E8F-D47EA134D319}"/>
              <p228:anchr>
                <p228:comment id="{158E76D1-9B13-4CBB-904E-A2A219579A03}"/>
              </p228:anchr>
              <p228:date stDt="2024-07-29T19:19:55.503" endDt="2024-07-29T19:19:55.503"/>
            </p228:event>
          </p228:history>
        </p228:taskDetails>
      </p:ext>
    </p188:extLst>
  </p188:cm>
</p188:cmLst>
</file>

<file path=ppt/comments/modernComment_10D_B80B74F6.xml><?xml version="1.0" encoding="utf-8"?>
<p188:cmLst xmlns:a="http://schemas.openxmlformats.org/drawingml/2006/main" xmlns:r="http://schemas.openxmlformats.org/officeDocument/2006/relationships" xmlns:p188="http://schemas.microsoft.com/office/powerpoint/2018/8/main">
  <p188:cm id="{D8E6801D-8073-4368-B022-B51E8AC049D7}" authorId="{71D6B6B2-DE72-3005-3E8F-D47EA134D319}" created="2024-07-29T19:21:03.567" startDate="2024-07-29T19:21:03.567" dueDate="2024-07-29T19:21:03.567" assignedTo="{6217FF28-D3D8-2AE0-4A92-4FBAD1297E6C}" title="@Johnson, Amy add menti question this will follow to capture any mised">
    <pc:sldMkLst xmlns:pc="http://schemas.microsoft.com/office/powerpoint/2013/main/command">
      <pc:docMk/>
      <pc:sldMk cId="3087758582" sldId="269"/>
    </pc:sldMkLst>
    <p188:txBody>
      <a:bodyPr/>
      <a:lstStyle/>
      <a:p>
        <a:r>
          <a:rPr lang="en-US"/>
          <a:t>[@Johnson, Amy] add menti question this will follow to capture any mised</a:t>
        </a:r>
      </a:p>
    </p188:txBody>
    <p188:extLst>
      <p:ext xmlns:p="http://schemas.openxmlformats.org/presentationml/2006/main" uri="{5BB2D875-25FF-4072-B9AC-8F64D62656EB}">
        <p228:taskDetails xmlns="" xmlns:p228="http://schemas.microsoft.com/office/powerpoint/2022/08/main">
          <p228:history>
            <p228:event time="2024-07-29T19:21:03.567" id="{0B9E1833-9A28-4C14-91B4-42FE3F6B701D}">
              <p228:atrbtn authorId="{71D6B6B2-DE72-3005-3E8F-D47EA134D319}"/>
              <p228:anchr>
                <p228:comment id="{D8E6801D-8073-4368-B022-B51E8AC049D7}"/>
              </p228:anchr>
              <p228:add/>
            </p228:event>
            <p228:event time="2024-07-29T19:21:03.567" id="{875DDDBD-42B0-47AE-904D-4B9B0885A167}">
              <p228:atrbtn authorId="{71D6B6B2-DE72-3005-3E8F-D47EA134D319}"/>
              <p228:anchr>
                <p228:comment id="{D8E6801D-8073-4368-B022-B51E8AC049D7}"/>
              </p228:anchr>
              <p228:asgn authorId="{6217FF28-D3D8-2AE0-4A92-4FBAD1297E6C}"/>
            </p228:event>
            <p228:event time="2024-07-29T19:21:03.567" id="{5EDA4F8B-525E-44D8-A92D-7AF1A38CDDCE}">
              <p228:atrbtn authorId="{71D6B6B2-DE72-3005-3E8F-D47EA134D319}"/>
              <p228:anchr>
                <p228:comment id="{D8E6801D-8073-4368-B022-B51E8AC049D7}"/>
              </p228:anchr>
              <p228:title val="@Johnson, Amy add menti question this will follow to capture any mised"/>
            </p228:event>
            <p228:event time="2024-07-29T19:21:03.567" id="{9917E2B3-0984-4AE0-8767-1DA9EB69FAAE}">
              <p228:atrbtn authorId="{71D6B6B2-DE72-3005-3E8F-D47EA134D319}"/>
              <p228:anchr>
                <p228:comment id="{D8E6801D-8073-4368-B022-B51E8AC049D7}"/>
              </p228:anchr>
              <p228:date stDt="2024-07-29T19:21:03.567" endDt="2024-07-29T19:21:03.567"/>
            </p228:event>
          </p228:history>
        </p228:taskDetails>
      </p:ext>
    </p188:extLst>
  </p188:cm>
</p188:cmLst>
</file>

<file path=ppt/comments/modernComment_158_1BEE514E.xml><?xml version="1.0" encoding="utf-8"?>
<p188:cmLst xmlns:a="http://schemas.openxmlformats.org/drawingml/2006/main" xmlns:r="http://schemas.openxmlformats.org/officeDocument/2006/relationships" xmlns:p188="http://schemas.microsoft.com/office/powerpoint/2018/8/main">
  <p188:cm id="{A64F7A1B-7B0D-41F4-B484-B69ADEE3BBD9}" authorId="{71D6B6B2-DE72-3005-3E8F-D47EA134D319}" created="2024-07-24T17:25:37.010" startDate="2024-07-24T17:25:37.010" dueDate="2024-07-24T17:25:37.010" assignedTo="{D7E66649-82AC-5824-A8A0-975AA2397C9E}" title="@Cross, Brian music clip to be updated">
    <ac:deMkLst xmlns:ac="http://schemas.microsoft.com/office/drawing/2013/main/command">
      <pc:docMk xmlns:pc="http://schemas.microsoft.com/office/powerpoint/2013/main/command"/>
      <pc:sldMk xmlns:pc="http://schemas.microsoft.com/office/powerpoint/2013/main/command" cId="468603214" sldId="344"/>
      <ac:picMk id="4" creationId="{CAA2106B-80C0-49BA-9FAC-F0811D51A34E}"/>
    </ac:deMkLst>
    <p188:txBody>
      <a:bodyPr/>
      <a:lstStyle/>
      <a:p>
        <a:r>
          <a:rPr lang="en-US"/>
          <a:t>[@Cross, Brian] music clip to be updated</a:t>
        </a:r>
      </a:p>
    </p188:txBody>
    <p188:extLst>
      <p:ext xmlns:p="http://schemas.openxmlformats.org/presentationml/2006/main" uri="{5BB2D875-25FF-4072-B9AC-8F64D62656EB}">
        <p228:taskDetails xmlns="" xmlns:p228="http://schemas.microsoft.com/office/powerpoint/2022/08/main">
          <p228:history>
            <p228:event time="2024-07-24T17:25:37.010" id="{5A9D7119-B62A-4771-8786-B04A214FB4AF}">
              <p228:atrbtn authorId="{71D6B6B2-DE72-3005-3E8F-D47EA134D319}"/>
              <p228:anchr>
                <p228:comment id="{A64F7A1B-7B0D-41F4-B484-B69ADEE3BBD9}"/>
              </p228:anchr>
              <p228:add/>
            </p228:event>
            <p228:event time="2024-07-24T17:25:37.010" id="{05C1392D-C016-40FE-9A70-2F1FDF24C313}">
              <p228:atrbtn authorId="{71D6B6B2-DE72-3005-3E8F-D47EA134D319}"/>
              <p228:anchr>
                <p228:comment id="{A64F7A1B-7B0D-41F4-B484-B69ADEE3BBD9}"/>
              </p228:anchr>
              <p228:asgn authorId="{D7E66649-82AC-5824-A8A0-975AA2397C9E}"/>
            </p228:event>
            <p228:event time="2024-07-24T17:25:37.010" id="{BFE0C0B4-0A4B-4A22-A26A-824A11E1F347}">
              <p228:atrbtn authorId="{71D6B6B2-DE72-3005-3E8F-D47EA134D319}"/>
              <p228:anchr>
                <p228:comment id="{A64F7A1B-7B0D-41F4-B484-B69ADEE3BBD9}"/>
              </p228:anchr>
              <p228:title val="@Cross, Brian music clip to be updated"/>
            </p228:event>
            <p228:event time="2024-07-24T17:25:37.010" id="{DB9AD7CB-1B50-40D1-B0E5-A0EB56DC0EB9}">
              <p228:atrbtn authorId="{71D6B6B2-DE72-3005-3E8F-D47EA134D319}"/>
              <p228:anchr>
                <p228:comment id="{A64F7A1B-7B0D-41F4-B484-B69ADEE3BBD9}"/>
              </p228:anchr>
              <p228:date stDt="2024-07-24T17:25:37.010" endDt="2024-07-24T17:25:37.010"/>
            </p228:event>
          </p228:history>
        </p228:taskDetails>
      </p:ext>
    </p188:extLst>
  </p188:cm>
  <p188:cm id="{79CC4B8C-BAFB-4B0C-95E3-CCF2D5AD5415}" authorId="{71D6B6B2-DE72-3005-3E8F-D47EA134D319}" created="2024-07-29T19:23:01.352">
    <pc:sldMkLst xmlns:pc="http://schemas.microsoft.com/office/powerpoint/2013/main/command">
      <pc:docMk/>
      <pc:sldMk cId="468603214" sldId="344"/>
    </pc:sldMkLst>
    <p188:txBody>
      <a:bodyPr/>
      <a:lstStyle/>
      <a:p>
        <a:r>
          <a:rPr lang="en-US"/>
          <a:t>70ish copies with highlights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E5FC334-FD5E-44CE-8123-AEA0A24DB9FE}" type="datetimeFigureOut">
              <a:rPr lang="en-US" smtClean="0"/>
              <a:t>8/7/2024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C842849-7EFB-49EE-9B96-A6C7867C666A}" type="slidenum">
              <a:rPr lang="en-US" smtClean="0"/>
              <a:t>‹#›</a:t>
            </a:fld>
            <a:endParaRPr lang="en-US"/>
          </a:p>
        </p:txBody>
      </p:sp>
    </p:spTree>
    <p:extLst>
      <p:ext uri="{BB962C8B-B14F-4D97-AF65-F5344CB8AC3E}">
        <p14:creationId xmlns:p14="http://schemas.microsoft.com/office/powerpoint/2010/main" val="2681994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Intro yourself when you start your section</a:t>
            </a:r>
          </a:p>
          <a:p>
            <a:endParaRPr lang="en-US" dirty="0">
              <a:cs typeface="Calibri"/>
            </a:endParaRPr>
          </a:p>
          <a:p>
            <a:r>
              <a:rPr lang="en-US" dirty="0">
                <a:cs typeface="Calibri"/>
              </a:rPr>
              <a:t>Caroline -</a:t>
            </a:r>
            <a:r>
              <a:rPr lang="en-US" b="1" dirty="0">
                <a:cs typeface="Calibri"/>
              </a:rPr>
              <a:t> 5 minutes</a:t>
            </a:r>
            <a:r>
              <a:rPr lang="en-US" dirty="0">
                <a:cs typeface="Calibri"/>
              </a:rPr>
              <a:t> - warm up ?'s</a:t>
            </a:r>
            <a:endParaRPr lang="en-US">
              <a:ea typeface="Calibri"/>
              <a:cs typeface="Calibri"/>
            </a:endParaRPr>
          </a:p>
          <a:p>
            <a:r>
              <a:rPr lang="en-US" dirty="0">
                <a:cs typeface="Calibri"/>
              </a:rPr>
              <a:t>Amy - </a:t>
            </a:r>
            <a:r>
              <a:rPr lang="en-US" b="1" dirty="0">
                <a:cs typeface="Calibri"/>
              </a:rPr>
              <a:t>5 minutes</a:t>
            </a:r>
            <a:r>
              <a:rPr lang="en-US" dirty="0">
                <a:cs typeface="Calibri"/>
              </a:rPr>
              <a:t> - goals, intro to scenario &amp; activity </a:t>
            </a:r>
            <a:endParaRPr lang="en-US" dirty="0">
              <a:ea typeface="Calibri"/>
              <a:cs typeface="Calibri"/>
            </a:endParaRPr>
          </a:p>
          <a:p>
            <a:endParaRPr lang="en-US" dirty="0">
              <a:cs typeface="Calibri"/>
            </a:endParaRPr>
          </a:p>
          <a:p>
            <a:r>
              <a:rPr lang="en-US" dirty="0">
                <a:cs typeface="Calibri"/>
              </a:rPr>
              <a:t>All walk room and role model coaching - Activity</a:t>
            </a:r>
            <a:r>
              <a:rPr lang="en-US" b="1" dirty="0">
                <a:cs typeface="Calibri"/>
              </a:rPr>
              <a:t> 20 minutes</a:t>
            </a:r>
            <a:r>
              <a:rPr lang="en-US" dirty="0">
                <a:cs typeface="Calibri"/>
              </a:rPr>
              <a:t> to complete worksheet as instructed (ease drop &amp; note discussions not reported; keep on task / move forward; clarify instructions; engage with </a:t>
            </a:r>
            <a:r>
              <a:rPr lang="en-US" dirty="0" err="1">
                <a:cs typeface="Calibri"/>
              </a:rPr>
              <a:t>toosl</a:t>
            </a:r>
            <a:r>
              <a:rPr lang="en-US" dirty="0">
                <a:cs typeface="Calibri"/>
              </a:rPr>
              <a:t>/resources provided)</a:t>
            </a:r>
            <a:endParaRPr lang="en-US" dirty="0">
              <a:ea typeface="Calibri"/>
              <a:cs typeface="Calibri"/>
            </a:endParaRPr>
          </a:p>
          <a:p>
            <a:r>
              <a:rPr lang="en-US" dirty="0">
                <a:cs typeface="Calibri"/>
              </a:rPr>
              <a:t>20 minutes of reporting with response and wrap up</a:t>
            </a:r>
          </a:p>
          <a:p>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4C842849-7EFB-49EE-9B96-A6C7867C666A}" type="slidenum">
              <a:rPr lang="en-US" smtClean="0"/>
              <a:t>1</a:t>
            </a:fld>
            <a:endParaRPr lang="en-US"/>
          </a:p>
        </p:txBody>
      </p:sp>
    </p:spTree>
    <p:extLst>
      <p:ext uri="{BB962C8B-B14F-4D97-AF65-F5344CB8AC3E}">
        <p14:creationId xmlns:p14="http://schemas.microsoft.com/office/powerpoint/2010/main" val="1156609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Amy</a:t>
            </a:r>
            <a:endParaRPr lang="en-US" dirty="0"/>
          </a:p>
        </p:txBody>
      </p:sp>
      <p:sp>
        <p:nvSpPr>
          <p:cNvPr id="4" name="Slide Number Placeholder 3"/>
          <p:cNvSpPr>
            <a:spLocks noGrp="1"/>
          </p:cNvSpPr>
          <p:nvPr>
            <p:ph type="sldNum" sz="quarter" idx="5"/>
          </p:nvPr>
        </p:nvSpPr>
        <p:spPr/>
        <p:txBody>
          <a:bodyPr/>
          <a:lstStyle/>
          <a:p>
            <a:fld id="{4C842849-7EFB-49EE-9B96-A6C7867C666A}" type="slidenum">
              <a:rPr lang="en-US" smtClean="0"/>
              <a:t>10</a:t>
            </a:fld>
            <a:endParaRPr lang="en-US"/>
          </a:p>
        </p:txBody>
      </p:sp>
    </p:spTree>
    <p:extLst>
      <p:ext uri="{BB962C8B-B14F-4D97-AF65-F5344CB8AC3E}">
        <p14:creationId xmlns:p14="http://schemas.microsoft.com/office/powerpoint/2010/main" val="4215710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Amy</a:t>
            </a:r>
          </a:p>
        </p:txBody>
      </p:sp>
      <p:sp>
        <p:nvSpPr>
          <p:cNvPr id="4" name="Slide Number Placeholder 3"/>
          <p:cNvSpPr>
            <a:spLocks noGrp="1"/>
          </p:cNvSpPr>
          <p:nvPr>
            <p:ph type="sldNum" sz="quarter" idx="5"/>
          </p:nvPr>
        </p:nvSpPr>
        <p:spPr/>
        <p:txBody>
          <a:bodyPr/>
          <a:lstStyle/>
          <a:p>
            <a:fld id="{4C842849-7EFB-49EE-9B96-A6C7867C666A}" type="slidenum">
              <a:rPr lang="en-US" smtClean="0"/>
              <a:t>11</a:t>
            </a:fld>
            <a:endParaRPr lang="en-US"/>
          </a:p>
        </p:txBody>
      </p:sp>
    </p:spTree>
    <p:extLst>
      <p:ext uri="{BB962C8B-B14F-4D97-AF65-F5344CB8AC3E}">
        <p14:creationId xmlns:p14="http://schemas.microsoft.com/office/powerpoint/2010/main" val="950128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Brian leads report out</a:t>
            </a:r>
            <a:endParaRPr lang="en-US" dirty="0"/>
          </a:p>
        </p:txBody>
      </p:sp>
      <p:sp>
        <p:nvSpPr>
          <p:cNvPr id="4" name="Slide Number Placeholder 3"/>
          <p:cNvSpPr>
            <a:spLocks noGrp="1"/>
          </p:cNvSpPr>
          <p:nvPr>
            <p:ph type="sldNum" sz="quarter" idx="5"/>
          </p:nvPr>
        </p:nvSpPr>
        <p:spPr/>
        <p:txBody>
          <a:bodyPr/>
          <a:lstStyle/>
          <a:p>
            <a:fld id="{4C842849-7EFB-49EE-9B96-A6C7867C666A}" type="slidenum">
              <a:rPr lang="en-US" smtClean="0"/>
              <a:t>12</a:t>
            </a:fld>
            <a:endParaRPr lang="en-US"/>
          </a:p>
        </p:txBody>
      </p:sp>
    </p:spTree>
    <p:extLst>
      <p:ext uri="{BB962C8B-B14F-4D97-AF65-F5344CB8AC3E}">
        <p14:creationId xmlns:p14="http://schemas.microsoft.com/office/powerpoint/2010/main" val="637282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Brian leads report out</a:t>
            </a:r>
            <a:endParaRPr lang="en-US" dirty="0"/>
          </a:p>
        </p:txBody>
      </p:sp>
      <p:sp>
        <p:nvSpPr>
          <p:cNvPr id="4" name="Slide Number Placeholder 3"/>
          <p:cNvSpPr>
            <a:spLocks noGrp="1"/>
          </p:cNvSpPr>
          <p:nvPr>
            <p:ph type="sldNum" sz="quarter" idx="5"/>
          </p:nvPr>
        </p:nvSpPr>
        <p:spPr/>
        <p:txBody>
          <a:bodyPr/>
          <a:lstStyle/>
          <a:p>
            <a:fld id="{4C842849-7EFB-49EE-9B96-A6C7867C666A}" type="slidenum">
              <a:rPr lang="en-US" smtClean="0"/>
              <a:t>13</a:t>
            </a:fld>
            <a:endParaRPr lang="en-US"/>
          </a:p>
        </p:txBody>
      </p:sp>
    </p:spTree>
    <p:extLst>
      <p:ext uri="{BB962C8B-B14F-4D97-AF65-F5344CB8AC3E}">
        <p14:creationId xmlns:p14="http://schemas.microsoft.com/office/powerpoint/2010/main" val="2859055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endParaRPr lang="en-US">
              <a:cs typeface="Calibri"/>
            </a:endParaRPr>
          </a:p>
        </p:txBody>
      </p:sp>
      <p:sp>
        <p:nvSpPr>
          <p:cNvPr id="4" name="Slide Number Placeholder 3"/>
          <p:cNvSpPr>
            <a:spLocks noGrp="1"/>
          </p:cNvSpPr>
          <p:nvPr>
            <p:ph type="sldNum" sz="quarter" idx="10"/>
          </p:nvPr>
        </p:nvSpPr>
        <p:spPr/>
        <p:txBody>
          <a:bodyPr/>
          <a:lstStyle/>
          <a:p>
            <a:fld id="{9F099D78-2EBE-3440-81EE-C5EEB18BF997}" type="slidenum">
              <a:rPr lang="en-US" smtClean="0"/>
              <a:t>15</a:t>
            </a:fld>
            <a:endParaRPr lang="en-US"/>
          </a:p>
        </p:txBody>
      </p:sp>
    </p:spTree>
    <p:extLst>
      <p:ext uri="{BB962C8B-B14F-4D97-AF65-F5344CB8AC3E}">
        <p14:creationId xmlns:p14="http://schemas.microsoft.com/office/powerpoint/2010/main" val="393579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Menti</a:t>
            </a:r>
            <a:r>
              <a:rPr lang="en-US" dirty="0">
                <a:ea typeface="Calibri"/>
                <a:cs typeface="Calibri"/>
              </a:rPr>
              <a:t> ? Can the poll be embedded in here? - up as entering room to answer</a:t>
            </a:r>
          </a:p>
          <a:p>
            <a:endParaRPr lang="en-US" dirty="0">
              <a:ea typeface="Calibri"/>
              <a:cs typeface="Calibri"/>
            </a:endParaRPr>
          </a:p>
          <a:p>
            <a:r>
              <a:rPr lang="en-US" dirty="0">
                <a:ea typeface="Calibri"/>
                <a:cs typeface="Calibri"/>
              </a:rPr>
              <a:t>Caroline</a:t>
            </a:r>
          </a:p>
        </p:txBody>
      </p:sp>
      <p:sp>
        <p:nvSpPr>
          <p:cNvPr id="4" name="Slide Number Placeholder 3"/>
          <p:cNvSpPr>
            <a:spLocks noGrp="1"/>
          </p:cNvSpPr>
          <p:nvPr>
            <p:ph type="sldNum" sz="quarter" idx="5"/>
          </p:nvPr>
        </p:nvSpPr>
        <p:spPr/>
        <p:txBody>
          <a:bodyPr/>
          <a:lstStyle/>
          <a:p>
            <a:fld id="{4C842849-7EFB-49EE-9B96-A6C7867C666A}" type="slidenum">
              <a:rPr lang="en-US" smtClean="0"/>
              <a:t>2</a:t>
            </a:fld>
            <a:endParaRPr lang="en-US"/>
          </a:p>
        </p:txBody>
      </p:sp>
    </p:spTree>
    <p:extLst>
      <p:ext uri="{BB962C8B-B14F-4D97-AF65-F5344CB8AC3E}">
        <p14:creationId xmlns:p14="http://schemas.microsoft.com/office/powerpoint/2010/main" val="3223006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Caroline</a:t>
            </a:r>
            <a:endParaRPr lang="en-US" dirty="0"/>
          </a:p>
        </p:txBody>
      </p:sp>
      <p:sp>
        <p:nvSpPr>
          <p:cNvPr id="4" name="Slide Number Placeholder 3"/>
          <p:cNvSpPr>
            <a:spLocks noGrp="1"/>
          </p:cNvSpPr>
          <p:nvPr>
            <p:ph type="sldNum" sz="quarter" idx="5"/>
          </p:nvPr>
        </p:nvSpPr>
        <p:spPr/>
        <p:txBody>
          <a:bodyPr/>
          <a:lstStyle/>
          <a:p>
            <a:fld id="{4C842849-7EFB-49EE-9B96-A6C7867C666A}" type="slidenum">
              <a:rPr lang="en-US" smtClean="0"/>
              <a:t>3</a:t>
            </a:fld>
            <a:endParaRPr lang="en-US"/>
          </a:p>
        </p:txBody>
      </p:sp>
    </p:spTree>
    <p:extLst>
      <p:ext uri="{BB962C8B-B14F-4D97-AF65-F5344CB8AC3E}">
        <p14:creationId xmlns:p14="http://schemas.microsoft.com/office/powerpoint/2010/main" val="4212638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Caroline</a:t>
            </a:r>
            <a:endParaRPr lang="en-US"/>
          </a:p>
          <a:p>
            <a:r>
              <a:rPr lang="en-US" dirty="0">
                <a:cs typeface="Calibri"/>
              </a:rPr>
              <a:t>Cover any not brought up in </a:t>
            </a:r>
            <a:r>
              <a:rPr lang="en-US" dirty="0" err="1">
                <a:cs typeface="Calibri"/>
              </a:rPr>
              <a:t>Menti</a:t>
            </a:r>
            <a:r>
              <a:rPr lang="en-US" dirty="0">
                <a:cs typeface="Calibri"/>
              </a:rPr>
              <a:t>.</a:t>
            </a:r>
            <a:endParaRPr lang="en-US"/>
          </a:p>
          <a:p>
            <a:r>
              <a:rPr lang="en-US" dirty="0">
                <a:cs typeface="Calibri"/>
              </a:rPr>
              <a:t>Speak to importance of context (the why) so they are prepared to know it will be uncomfortable - normalize discomfort for faculty and student - faculty are losing control and having to trust the process, they have fear and anxiety – content experts not teaching experts; students need context to understand the why and their experiences will modify the report out / debrief</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C842849-7EFB-49EE-9B96-A6C7867C666A}" type="slidenum">
              <a:rPr lang="en-US" smtClean="0"/>
              <a:t>4</a:t>
            </a:fld>
            <a:endParaRPr lang="en-US"/>
          </a:p>
        </p:txBody>
      </p:sp>
    </p:spTree>
    <p:extLst>
      <p:ext uri="{BB962C8B-B14F-4D97-AF65-F5344CB8AC3E}">
        <p14:creationId xmlns:p14="http://schemas.microsoft.com/office/powerpoint/2010/main" val="1481597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Amy – scenario &amp; activity intro (5min)</a:t>
            </a:r>
            <a:endParaRPr lang="en-US" dirty="0">
              <a:cs typeface="Calibri"/>
            </a:endParaRPr>
          </a:p>
          <a:p>
            <a:r>
              <a:rPr lang="en-US" dirty="0">
                <a:cs typeface="Calibri"/>
              </a:rPr>
              <a:t>Cross will find a music clip to bring group back together following the scenario review; then hand out worksheet for activity; give </a:t>
            </a:r>
            <a:r>
              <a:rPr lang="en-US" b="1" dirty="0">
                <a:cs typeface="Calibri"/>
              </a:rPr>
              <a:t>20 minutes to plan even</a:t>
            </a:r>
            <a:r>
              <a:rPr lang="en-US" dirty="0">
                <a:cs typeface="Calibri"/>
              </a:rPr>
              <a:t>t.</a:t>
            </a:r>
            <a:r>
              <a:rPr lang="en-US" b="1" dirty="0">
                <a:cs typeface="Calibri"/>
              </a:rPr>
              <a:t> Provide QR code to WHO website</a:t>
            </a:r>
            <a:r>
              <a:rPr lang="en-US" dirty="0">
                <a:cs typeface="Calibri"/>
              </a:rPr>
              <a:t> if need background on </a:t>
            </a:r>
            <a:r>
              <a:rPr lang="en-US" dirty="0" err="1">
                <a:cs typeface="Calibri"/>
              </a:rPr>
              <a:t>SDoH</a:t>
            </a:r>
            <a:r>
              <a:rPr lang="en-US" dirty="0">
                <a:cs typeface="Calibri"/>
              </a:rPr>
              <a:t> (provide </a:t>
            </a:r>
            <a:r>
              <a:rPr lang="en-US" dirty="0" err="1">
                <a:cs typeface="Calibri"/>
              </a:rPr>
              <a:t>iHELP</a:t>
            </a:r>
            <a:r>
              <a:rPr lang="en-US" dirty="0">
                <a:cs typeface="Calibri"/>
              </a:rPr>
              <a:t> tool). </a:t>
            </a:r>
            <a:endParaRPr lang="en-US">
              <a:ea typeface="Calibri"/>
              <a:cs typeface="Calibri"/>
            </a:endParaRPr>
          </a:p>
          <a:p>
            <a:r>
              <a:rPr lang="en-US" dirty="0">
                <a:cs typeface="Calibri"/>
              </a:rPr>
              <a:t>Each group will have a # highlighted as their # to start on (so all groups start in a different place and each question is covered)</a:t>
            </a:r>
            <a:endParaRPr lang="en-US" dirty="0"/>
          </a:p>
        </p:txBody>
      </p:sp>
      <p:sp>
        <p:nvSpPr>
          <p:cNvPr id="4" name="Slide Number Placeholder 3"/>
          <p:cNvSpPr>
            <a:spLocks noGrp="1"/>
          </p:cNvSpPr>
          <p:nvPr>
            <p:ph type="sldNum" sz="quarter" idx="5"/>
          </p:nvPr>
        </p:nvSpPr>
        <p:spPr/>
        <p:txBody>
          <a:bodyPr/>
          <a:lstStyle/>
          <a:p>
            <a:fld id="{4C842849-7EFB-49EE-9B96-A6C7867C666A}" type="slidenum">
              <a:rPr lang="en-US" smtClean="0"/>
              <a:t>5</a:t>
            </a:fld>
            <a:endParaRPr lang="en-US"/>
          </a:p>
        </p:txBody>
      </p:sp>
    </p:spTree>
    <p:extLst>
      <p:ext uri="{BB962C8B-B14F-4D97-AF65-F5344CB8AC3E}">
        <p14:creationId xmlns:p14="http://schemas.microsoft.com/office/powerpoint/2010/main" val="2913905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Alicia leads report out:</a:t>
            </a:r>
            <a:endParaRPr lang="en-US" dirty="0"/>
          </a:p>
          <a:p>
            <a:r>
              <a:rPr lang="en-US" dirty="0"/>
              <a:t>Learning outcomes were provided (objectives), but now we will focus on process outcomes</a:t>
            </a:r>
          </a:p>
          <a:p>
            <a:r>
              <a:rPr lang="en-US" dirty="0"/>
              <a:t>These are essential skills - what you gain from participating in the process of this activity </a:t>
            </a:r>
            <a:endParaRPr lang="en-US">
              <a:cs typeface="Calibri"/>
            </a:endParaRPr>
          </a:p>
          <a:p>
            <a:r>
              <a:rPr lang="en-US" b="1" dirty="0"/>
              <a:t>When report out include didactic on why we do what we do in IPE - Rubric </a:t>
            </a:r>
            <a:endParaRPr lang="en-US" b="1" dirty="0">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C842849-7EFB-49EE-9B96-A6C7867C666A}" type="slidenum">
              <a:rPr lang="en-US" smtClean="0"/>
              <a:t>6</a:t>
            </a:fld>
            <a:endParaRPr lang="en-US"/>
          </a:p>
        </p:txBody>
      </p:sp>
    </p:spTree>
    <p:extLst>
      <p:ext uri="{BB962C8B-B14F-4D97-AF65-F5344CB8AC3E}">
        <p14:creationId xmlns:p14="http://schemas.microsoft.com/office/powerpoint/2010/main" val="2178733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Alicia lead report out</a:t>
            </a:r>
            <a:endParaRPr lang="en-US" dirty="0"/>
          </a:p>
          <a:p>
            <a:r>
              <a:rPr lang="en-US" dirty="0">
                <a:cs typeface="Calibri"/>
              </a:rPr>
              <a:t>Cased based; Gamification (Jenga game); Evoke emotion; POGEL; Discussion guide / prompts</a:t>
            </a:r>
            <a:endParaRPr lang="en-US" dirty="0"/>
          </a:p>
          <a:p>
            <a:r>
              <a:rPr lang="en-US" dirty="0">
                <a:cs typeface="Calibri"/>
              </a:rPr>
              <a:t>Activity is not as important as the process outcomes</a:t>
            </a:r>
            <a:endParaRPr lang="en-US" dirty="0">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C842849-7EFB-49EE-9B96-A6C7867C666A}" type="slidenum">
              <a:rPr lang="en-US" smtClean="0"/>
              <a:t>7</a:t>
            </a:fld>
            <a:endParaRPr lang="en-US"/>
          </a:p>
        </p:txBody>
      </p:sp>
    </p:spTree>
    <p:extLst>
      <p:ext uri="{BB962C8B-B14F-4D97-AF65-F5344CB8AC3E}">
        <p14:creationId xmlns:p14="http://schemas.microsoft.com/office/powerpoint/2010/main" val="153597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Caroline lead report out</a:t>
            </a:r>
            <a:endParaRPr lang="en-US" dirty="0"/>
          </a:p>
        </p:txBody>
      </p:sp>
      <p:sp>
        <p:nvSpPr>
          <p:cNvPr id="4" name="Slide Number Placeholder 3"/>
          <p:cNvSpPr>
            <a:spLocks noGrp="1"/>
          </p:cNvSpPr>
          <p:nvPr>
            <p:ph type="sldNum" sz="quarter" idx="5"/>
          </p:nvPr>
        </p:nvSpPr>
        <p:spPr/>
        <p:txBody>
          <a:bodyPr/>
          <a:lstStyle/>
          <a:p>
            <a:fld id="{4C842849-7EFB-49EE-9B96-A6C7867C666A}" type="slidenum">
              <a:rPr lang="en-US" smtClean="0"/>
              <a:t>8</a:t>
            </a:fld>
            <a:endParaRPr lang="en-US"/>
          </a:p>
        </p:txBody>
      </p:sp>
    </p:spTree>
    <p:extLst>
      <p:ext uri="{BB962C8B-B14F-4D97-AF65-F5344CB8AC3E}">
        <p14:creationId xmlns:p14="http://schemas.microsoft.com/office/powerpoint/2010/main" val="2147401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Amy lead report out</a:t>
            </a:r>
            <a:endParaRPr lang="en-US" dirty="0"/>
          </a:p>
        </p:txBody>
      </p:sp>
      <p:sp>
        <p:nvSpPr>
          <p:cNvPr id="4" name="Slide Number Placeholder 3"/>
          <p:cNvSpPr>
            <a:spLocks noGrp="1"/>
          </p:cNvSpPr>
          <p:nvPr>
            <p:ph type="sldNum" sz="quarter" idx="5"/>
          </p:nvPr>
        </p:nvSpPr>
        <p:spPr/>
        <p:txBody>
          <a:bodyPr/>
          <a:lstStyle/>
          <a:p>
            <a:fld id="{4C842849-7EFB-49EE-9B96-A6C7867C666A}" type="slidenum">
              <a:rPr lang="en-US" smtClean="0"/>
              <a:t>9</a:t>
            </a:fld>
            <a:endParaRPr lang="en-US"/>
          </a:p>
        </p:txBody>
      </p:sp>
    </p:spTree>
    <p:extLst>
      <p:ext uri="{BB962C8B-B14F-4D97-AF65-F5344CB8AC3E}">
        <p14:creationId xmlns:p14="http://schemas.microsoft.com/office/powerpoint/2010/main" val="2629211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8/7/2024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37225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192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8/7/2024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6976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5418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8/7/2024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8573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0951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8/7/2024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94225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8/7/2024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dirty="0"/>
              <a:t>Click to edit Master title style</a:t>
            </a:r>
          </a:p>
        </p:txBody>
      </p:sp>
    </p:spTree>
    <p:extLst>
      <p:ext uri="{BB962C8B-B14F-4D97-AF65-F5344CB8AC3E}">
        <p14:creationId xmlns:p14="http://schemas.microsoft.com/office/powerpoint/2010/main" val="17078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8847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8/7/2024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7823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8583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8/7/2024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384537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08_E70D147A.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D_B80B74F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58_1BEE514E.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DB87E-A361-98F9-9C29-986EB73B177F}"/>
              </a:ext>
            </a:extLst>
          </p:cNvPr>
          <p:cNvSpPr>
            <a:spLocks noGrp="1"/>
          </p:cNvSpPr>
          <p:nvPr>
            <p:ph type="ctrTitle"/>
          </p:nvPr>
        </p:nvSpPr>
        <p:spPr>
          <a:xfrm>
            <a:off x="855122" y="1960418"/>
            <a:ext cx="10522186" cy="3329581"/>
          </a:xfrm>
        </p:spPr>
        <p:txBody>
          <a:bodyPr>
            <a:normAutofit/>
          </a:bodyPr>
          <a:lstStyle/>
          <a:p>
            <a:r>
              <a:rPr lang="en-US" sz="4400">
                <a:solidFill>
                  <a:srgbClr val="FFFFFF"/>
                </a:solidFill>
                <a:latin typeface="Roboto"/>
                <a:ea typeface="Roboto"/>
                <a:cs typeface="Roboto"/>
              </a:rPr>
              <a:t>Planning Facilitation that Engages Students in Collaborative Learning </a:t>
            </a:r>
          </a:p>
        </p:txBody>
      </p:sp>
      <p:sp>
        <p:nvSpPr>
          <p:cNvPr id="3" name="Subtitle 2">
            <a:extLst>
              <a:ext uri="{FF2B5EF4-FFF2-40B4-BE49-F238E27FC236}">
                <a16:creationId xmlns:a16="http://schemas.microsoft.com/office/drawing/2014/main" id="{C5100D77-EE1C-8E63-43CE-6DF0D9D83876}"/>
              </a:ext>
            </a:extLst>
          </p:cNvPr>
          <p:cNvSpPr>
            <a:spLocks noGrp="1"/>
          </p:cNvSpPr>
          <p:nvPr>
            <p:ph type="subTitle" idx="1"/>
          </p:nvPr>
        </p:nvSpPr>
        <p:spPr>
          <a:xfrm>
            <a:off x="1141100" y="4985198"/>
            <a:ext cx="8825658" cy="1450891"/>
          </a:xfrm>
        </p:spPr>
        <p:txBody>
          <a:bodyPr vert="horz" lIns="91440" tIns="45720" rIns="91440" bIns="45720" rtlCol="0" anchor="t">
            <a:noAutofit/>
          </a:bodyPr>
          <a:lstStyle/>
          <a:p>
            <a:endParaRPr lang="en-US"/>
          </a:p>
          <a:p>
            <a:r>
              <a:rPr lang="en-US" sz="2900" dirty="0"/>
              <a:t>CHIIPS 2024</a:t>
            </a:r>
          </a:p>
        </p:txBody>
      </p:sp>
    </p:spTree>
    <p:extLst>
      <p:ext uri="{BB962C8B-B14F-4D97-AF65-F5344CB8AC3E}">
        <p14:creationId xmlns:p14="http://schemas.microsoft.com/office/powerpoint/2010/main" val="1525257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Coaching Groups</a:t>
            </a:r>
          </a:p>
        </p:txBody>
      </p:sp>
      <p:sp>
        <p:nvSpPr>
          <p:cNvPr id="3" name="Content Placeholder 2"/>
          <p:cNvSpPr>
            <a:spLocks noGrp="1"/>
          </p:cNvSpPr>
          <p:nvPr>
            <p:ph idx="1"/>
          </p:nvPr>
        </p:nvSpPr>
        <p:spPr>
          <a:xfrm>
            <a:off x="581192" y="2065477"/>
            <a:ext cx="11029615" cy="3678303"/>
          </a:xfrm>
        </p:spPr>
        <p:txBody>
          <a:bodyPr>
            <a:normAutofit/>
          </a:bodyPr>
          <a:lstStyle/>
          <a:p>
            <a:pPr marL="305435" indent="-305435"/>
            <a:r>
              <a:rPr lang="en-US" sz="2800" b="1" dirty="0">
                <a:solidFill>
                  <a:srgbClr val="002060"/>
                </a:solidFill>
              </a:rPr>
              <a:t>The disengaged group / group member</a:t>
            </a:r>
            <a:r>
              <a:rPr lang="en-US" sz="2800" dirty="0"/>
              <a:t> </a:t>
            </a:r>
            <a:endParaRPr lang="en-US" dirty="0"/>
          </a:p>
          <a:p>
            <a:pPr marL="629920" lvl="1" indent="-305435"/>
            <a:r>
              <a:rPr lang="en-US" sz="2600" dirty="0"/>
              <a:t>Assign group roles </a:t>
            </a:r>
          </a:p>
          <a:p>
            <a:pPr marL="629920" lvl="1" indent="-305435"/>
            <a:r>
              <a:rPr lang="en-US" sz="2600" dirty="0"/>
              <a:t>Make sure students stick to their roles</a:t>
            </a:r>
            <a:endParaRPr lang="en-US" dirty="0"/>
          </a:p>
          <a:p>
            <a:pPr marL="629920" lvl="1" indent="-305435"/>
            <a:r>
              <a:rPr lang="en-US" sz="2600" dirty="0"/>
              <a:t>If a group is talking about something other than the assignment, simply walk near the group – they’ll usually self correct</a:t>
            </a:r>
          </a:p>
          <a:p>
            <a:pPr marL="629920" lvl="1" indent="-305435"/>
            <a:endParaRPr lang="en-US"/>
          </a:p>
          <a:p>
            <a:pPr marL="457200" lvl="1" indent="0">
              <a:buNone/>
            </a:pPr>
            <a:endParaRPr lang="en-US"/>
          </a:p>
        </p:txBody>
      </p:sp>
      <p:sp>
        <p:nvSpPr>
          <p:cNvPr id="4" name="TextBox 3"/>
          <p:cNvSpPr txBox="1"/>
          <p:nvPr/>
        </p:nvSpPr>
        <p:spPr>
          <a:xfrm>
            <a:off x="1796561" y="5471283"/>
            <a:ext cx="8739554" cy="276999"/>
          </a:xfrm>
          <a:prstGeom prst="rect">
            <a:avLst/>
          </a:prstGeom>
          <a:noFill/>
        </p:spPr>
        <p:txBody>
          <a:bodyPr wrap="square" rtlCol="0">
            <a:spAutoFit/>
          </a:bodyPr>
          <a:lstStyle/>
          <a:p>
            <a:r>
              <a:rPr lang="en-US" sz="1200" dirty="0"/>
              <a:t>Lang, J. (2008). </a:t>
            </a:r>
            <a:r>
              <a:rPr lang="en-US" sz="1200" i="1" dirty="0"/>
              <a:t>On course : a week-by-week guide to your first semester of college teaching </a:t>
            </a:r>
            <a:r>
              <a:rPr lang="en-US" sz="1200" dirty="0"/>
              <a:t>. Cambridge, Mass: Harvard University Press.</a:t>
            </a:r>
          </a:p>
        </p:txBody>
      </p:sp>
    </p:spTree>
    <p:extLst>
      <p:ext uri="{BB962C8B-B14F-4D97-AF65-F5344CB8AC3E}">
        <p14:creationId xmlns:p14="http://schemas.microsoft.com/office/powerpoint/2010/main" val="360066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Coaching Groups</a:t>
            </a:r>
          </a:p>
        </p:txBody>
      </p:sp>
      <p:sp>
        <p:nvSpPr>
          <p:cNvPr id="3" name="Content Placeholder 2"/>
          <p:cNvSpPr>
            <a:spLocks noGrp="1"/>
          </p:cNvSpPr>
          <p:nvPr>
            <p:ph idx="1"/>
          </p:nvPr>
        </p:nvSpPr>
        <p:spPr>
          <a:xfrm>
            <a:off x="574486" y="2156104"/>
            <a:ext cx="10542087" cy="4087129"/>
          </a:xfrm>
        </p:spPr>
        <p:txBody>
          <a:bodyPr>
            <a:normAutofit/>
          </a:bodyPr>
          <a:lstStyle/>
          <a:p>
            <a:pPr marL="305435" indent="-305435"/>
            <a:r>
              <a:rPr lang="en-US" sz="2800" b="1" dirty="0">
                <a:solidFill>
                  <a:srgbClr val="002060"/>
                </a:solidFill>
              </a:rPr>
              <a:t>The get it done group</a:t>
            </a:r>
            <a:r>
              <a:rPr lang="en-US" sz="2800" dirty="0"/>
              <a:t> – groups that complete the task as quickly as possible then move on to other work or sit silently</a:t>
            </a:r>
          </a:p>
          <a:p>
            <a:pPr marL="629920" lvl="1" indent="-305435"/>
            <a:r>
              <a:rPr lang="en-US" sz="2600" dirty="0"/>
              <a:t>Provide a timeline for group work up front</a:t>
            </a:r>
          </a:p>
          <a:p>
            <a:pPr marL="629920" lvl="1" indent="-305435"/>
            <a:r>
              <a:rPr lang="en-US" sz="2600" dirty="0"/>
              <a:t>Indicate they should monitor their time</a:t>
            </a:r>
            <a:endParaRPr lang="en-US" dirty="0"/>
          </a:p>
          <a:p>
            <a:pPr marL="629920" lvl="1" indent="-305435"/>
            <a:r>
              <a:rPr lang="en-US" sz="2600" dirty="0"/>
              <a:t>If they finish early have an additional complicating task </a:t>
            </a:r>
            <a:r>
              <a:rPr lang="en-US" sz="2600" dirty="0">
                <a:ea typeface="+mn-lt"/>
                <a:cs typeface="+mn-lt"/>
              </a:rPr>
              <a:t>assigned </a:t>
            </a:r>
            <a:endParaRPr lang="en-US"/>
          </a:p>
          <a:p>
            <a:pPr marL="305435" indent="-305435"/>
            <a:r>
              <a:rPr lang="en-US" sz="2800" dirty="0"/>
              <a:t>Interact with groups </a:t>
            </a:r>
            <a:r>
              <a:rPr lang="en-US" sz="2800" b="1" dirty="0">
                <a:solidFill>
                  <a:srgbClr val="002060"/>
                </a:solidFill>
              </a:rPr>
              <a:t>equitably </a:t>
            </a:r>
            <a:r>
              <a:rPr lang="en-US" sz="2800" dirty="0"/>
              <a:t>and </a:t>
            </a:r>
            <a:r>
              <a:rPr lang="en-US" sz="2800" b="1" dirty="0">
                <a:solidFill>
                  <a:srgbClr val="002060"/>
                </a:solidFill>
              </a:rPr>
              <a:t>constructively</a:t>
            </a:r>
          </a:p>
          <a:p>
            <a:pPr marL="629920" lvl="1" indent="-305435"/>
            <a:endParaRPr lang="en-US" sz="2800" dirty="0"/>
          </a:p>
          <a:p>
            <a:pPr marL="457200" lvl="1" indent="0">
              <a:buNone/>
            </a:pPr>
            <a:endParaRPr lang="en-US" sz="2800" dirty="0"/>
          </a:p>
        </p:txBody>
      </p:sp>
      <p:sp>
        <p:nvSpPr>
          <p:cNvPr id="4" name="TextBox 3"/>
          <p:cNvSpPr txBox="1"/>
          <p:nvPr/>
        </p:nvSpPr>
        <p:spPr>
          <a:xfrm>
            <a:off x="1471246" y="5955686"/>
            <a:ext cx="8739554" cy="276999"/>
          </a:xfrm>
          <a:prstGeom prst="rect">
            <a:avLst/>
          </a:prstGeom>
          <a:noFill/>
        </p:spPr>
        <p:txBody>
          <a:bodyPr wrap="square" rtlCol="0">
            <a:spAutoFit/>
          </a:bodyPr>
          <a:lstStyle/>
          <a:p>
            <a:r>
              <a:rPr lang="en-US" sz="1200"/>
              <a:t>Lang, J. (2008). </a:t>
            </a:r>
            <a:r>
              <a:rPr lang="en-US" sz="1200" i="1"/>
              <a:t>On course : a week-by-week guide to your first semester of college teaching </a:t>
            </a:r>
            <a:r>
              <a:rPr lang="en-US" sz="1200"/>
              <a:t>. Cambridge, Mass: Harvard University Press.</a:t>
            </a:r>
          </a:p>
        </p:txBody>
      </p:sp>
    </p:spTree>
    <p:extLst>
      <p:ext uri="{BB962C8B-B14F-4D97-AF65-F5344CB8AC3E}">
        <p14:creationId xmlns:p14="http://schemas.microsoft.com/office/powerpoint/2010/main" val="251822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8E44-7703-4A15-BBE3-8279186B47E4}"/>
              </a:ext>
            </a:extLst>
          </p:cNvPr>
          <p:cNvSpPr>
            <a:spLocks noGrp="1"/>
          </p:cNvSpPr>
          <p:nvPr>
            <p:ph type="title"/>
          </p:nvPr>
        </p:nvSpPr>
        <p:spPr/>
        <p:txBody>
          <a:bodyPr>
            <a:normAutofit/>
          </a:bodyPr>
          <a:lstStyle/>
          <a:p>
            <a:r>
              <a:rPr lang="en-US" sz="3600" dirty="0"/>
              <a:t>Closing</a:t>
            </a:r>
          </a:p>
        </p:txBody>
      </p:sp>
      <p:sp>
        <p:nvSpPr>
          <p:cNvPr id="3" name="Content Placeholder 2">
            <a:extLst>
              <a:ext uri="{FF2B5EF4-FFF2-40B4-BE49-F238E27FC236}">
                <a16:creationId xmlns:a16="http://schemas.microsoft.com/office/drawing/2014/main" id="{22EDB6AC-2C36-4AA9-9F57-8F7000295E62}"/>
              </a:ext>
            </a:extLst>
          </p:cNvPr>
          <p:cNvSpPr>
            <a:spLocks noGrp="1"/>
          </p:cNvSpPr>
          <p:nvPr>
            <p:ph idx="1"/>
          </p:nvPr>
        </p:nvSpPr>
        <p:spPr>
          <a:xfrm>
            <a:off x="581192" y="2180496"/>
            <a:ext cx="11029615" cy="4598453"/>
          </a:xfrm>
        </p:spPr>
        <p:txBody>
          <a:bodyPr vert="horz" lIns="91440" tIns="45720" rIns="91440" bIns="45720" rtlCol="0" anchor="t">
            <a:normAutofit/>
          </a:bodyPr>
          <a:lstStyle/>
          <a:p>
            <a:pPr marL="305435" indent="-305435"/>
            <a:r>
              <a:rPr lang="en-US" sz="2800" b="1" dirty="0">
                <a:solidFill>
                  <a:srgbClr val="002060"/>
                </a:solidFill>
              </a:rPr>
              <a:t>Key take aways</a:t>
            </a:r>
          </a:p>
          <a:p>
            <a:pPr marL="629920" lvl="1" indent="-305435">
              <a:buFont typeface="Courier New" panose="05020102010507070707" pitchFamily="18" charset="2"/>
              <a:buChar char="o"/>
            </a:pPr>
            <a:r>
              <a:rPr lang="en-US" sz="2600" dirty="0"/>
              <a:t>Recap</a:t>
            </a:r>
          </a:p>
          <a:p>
            <a:pPr marL="629920" lvl="1" indent="-305435">
              <a:buFont typeface="Courier New" panose="05020102010507070707" pitchFamily="18" charset="2"/>
              <a:buChar char="o"/>
            </a:pPr>
            <a:r>
              <a:rPr lang="en-US" sz="2600" dirty="0"/>
              <a:t>Ask learners (ARS, reflection)</a:t>
            </a:r>
          </a:p>
          <a:p>
            <a:pPr marL="305435" indent="-305435"/>
            <a:r>
              <a:rPr lang="en-US" sz="2800" b="1" dirty="0">
                <a:solidFill>
                  <a:srgbClr val="002060"/>
                </a:solidFill>
              </a:rPr>
              <a:t>Reconnect to learning / process outcomes</a:t>
            </a:r>
          </a:p>
          <a:p>
            <a:pPr marL="629920" lvl="1" indent="-305435">
              <a:buFont typeface="Courier New" panose="05020102010507070707" pitchFamily="18" charset="2"/>
              <a:buChar char="o"/>
            </a:pPr>
            <a:r>
              <a:rPr lang="en-US" sz="2600" dirty="0"/>
              <a:t>Share a Story</a:t>
            </a:r>
          </a:p>
          <a:p>
            <a:pPr marL="629920" lvl="1" indent="-305435">
              <a:buFont typeface="Courier New" panose="05020102010507070707" pitchFamily="18" charset="2"/>
              <a:buChar char="o"/>
            </a:pPr>
            <a:r>
              <a:rPr lang="en-US" sz="2600" dirty="0"/>
              <a:t>Real life application</a:t>
            </a:r>
          </a:p>
          <a:p>
            <a:pPr marL="305435" indent="-305435"/>
            <a:r>
              <a:rPr lang="en-US" sz="2800" b="1" dirty="0">
                <a:solidFill>
                  <a:srgbClr val="002060"/>
                </a:solidFill>
              </a:rPr>
              <a:t>Thank </a:t>
            </a:r>
            <a:r>
              <a:rPr lang="en-US" sz="2800" dirty="0"/>
              <a:t>learners for engaging</a:t>
            </a:r>
          </a:p>
          <a:p>
            <a:pPr marL="305435" indent="-305435"/>
            <a:endParaRPr lang="en-US" sz="2800"/>
          </a:p>
        </p:txBody>
      </p:sp>
    </p:spTree>
    <p:extLst>
      <p:ext uri="{BB962C8B-B14F-4D97-AF65-F5344CB8AC3E}">
        <p14:creationId xmlns:p14="http://schemas.microsoft.com/office/powerpoint/2010/main" val="173884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in a room with laptops&#10;&#10;Description automatically generated">
            <a:extLst>
              <a:ext uri="{FF2B5EF4-FFF2-40B4-BE49-F238E27FC236}">
                <a16:creationId xmlns:a16="http://schemas.microsoft.com/office/drawing/2014/main" id="{44ED328D-B2A6-15ED-5FF3-4BC87A58A1C6}"/>
              </a:ext>
            </a:extLst>
          </p:cNvPr>
          <p:cNvPicPr>
            <a:picLocks noChangeAspect="1"/>
          </p:cNvPicPr>
          <p:nvPr/>
        </p:nvPicPr>
        <p:blipFill rotWithShape="1">
          <a:blip r:embed="rId3"/>
          <a:srcRect l="12857" t="24082" r="9260" b="-123"/>
          <a:stretch/>
        </p:blipFill>
        <p:spPr>
          <a:xfrm>
            <a:off x="6603562" y="3471190"/>
            <a:ext cx="4718194" cy="3076676"/>
          </a:xfrm>
          <a:prstGeom prst="rect">
            <a:avLst/>
          </a:prstGeom>
          <a:ln>
            <a:solidFill>
              <a:srgbClr val="002060"/>
            </a:solidFill>
          </a:ln>
        </p:spPr>
      </p:pic>
      <p:sp>
        <p:nvSpPr>
          <p:cNvPr id="2" name="Title 1">
            <a:extLst>
              <a:ext uri="{FF2B5EF4-FFF2-40B4-BE49-F238E27FC236}">
                <a16:creationId xmlns:a16="http://schemas.microsoft.com/office/drawing/2014/main" id="{5B208E44-7703-4A15-BBE3-8279186B47E4}"/>
              </a:ext>
            </a:extLst>
          </p:cNvPr>
          <p:cNvSpPr>
            <a:spLocks noGrp="1"/>
          </p:cNvSpPr>
          <p:nvPr>
            <p:ph type="title"/>
          </p:nvPr>
        </p:nvSpPr>
        <p:spPr/>
        <p:txBody>
          <a:bodyPr>
            <a:normAutofit/>
          </a:bodyPr>
          <a:lstStyle/>
          <a:p>
            <a:r>
              <a:rPr lang="en-US" sz="3600" dirty="0"/>
              <a:t>Technology</a:t>
            </a:r>
          </a:p>
        </p:txBody>
      </p:sp>
      <p:sp>
        <p:nvSpPr>
          <p:cNvPr id="3" name="Content Placeholder 2">
            <a:extLst>
              <a:ext uri="{FF2B5EF4-FFF2-40B4-BE49-F238E27FC236}">
                <a16:creationId xmlns:a16="http://schemas.microsoft.com/office/drawing/2014/main" id="{22EDB6AC-2C36-4AA9-9F57-8F7000295E62}"/>
              </a:ext>
            </a:extLst>
          </p:cNvPr>
          <p:cNvSpPr>
            <a:spLocks noGrp="1"/>
          </p:cNvSpPr>
          <p:nvPr>
            <p:ph idx="1"/>
          </p:nvPr>
        </p:nvSpPr>
        <p:spPr>
          <a:xfrm>
            <a:off x="513840" y="1937899"/>
            <a:ext cx="6085448" cy="4856839"/>
          </a:xfrm>
        </p:spPr>
        <p:txBody>
          <a:bodyPr vert="horz" lIns="91440" tIns="45720" rIns="91440" bIns="45720" rtlCol="0" anchor="t">
            <a:normAutofit fontScale="92500"/>
          </a:bodyPr>
          <a:lstStyle/>
          <a:p>
            <a:pPr marL="305435" indent="-305435"/>
            <a:r>
              <a:rPr lang="en-US" sz="2800" dirty="0"/>
              <a:t>Video streaming &amp; ARS (</a:t>
            </a:r>
            <a:r>
              <a:rPr lang="en-US" sz="2800" b="1" dirty="0">
                <a:solidFill>
                  <a:srgbClr val="002060"/>
                </a:solidFill>
              </a:rPr>
              <a:t>Engagement</a:t>
            </a:r>
            <a:r>
              <a:rPr lang="en-US" sz="2800" dirty="0"/>
              <a:t>)</a:t>
            </a:r>
          </a:p>
          <a:p>
            <a:pPr marL="629920" lvl="1" indent="-305435">
              <a:buFont typeface="Courier New" charset="2"/>
              <a:buChar char="o"/>
            </a:pPr>
            <a:r>
              <a:rPr lang="en-US" sz="2800" dirty="0"/>
              <a:t>Connect small groups to a large group</a:t>
            </a:r>
          </a:p>
          <a:p>
            <a:pPr marL="629920" lvl="1" indent="-305435">
              <a:buFont typeface="Courier New" charset="2"/>
              <a:buChar char="o"/>
            </a:pPr>
            <a:r>
              <a:rPr lang="en-US" sz="2800" dirty="0"/>
              <a:t>Observe from afar</a:t>
            </a:r>
          </a:p>
          <a:p>
            <a:pPr marL="629920" lvl="1" indent="-305435">
              <a:buFont typeface="Courier New" charset="2"/>
              <a:buChar char="o"/>
            </a:pPr>
            <a:r>
              <a:rPr lang="en-US" sz="2800" dirty="0"/>
              <a:t>Engage experts from anywhere</a:t>
            </a:r>
          </a:p>
          <a:p>
            <a:pPr marL="305435" indent="-305435"/>
            <a:r>
              <a:rPr lang="en-US" sz="2800" dirty="0"/>
              <a:t>Electronic Submission (</a:t>
            </a:r>
            <a:r>
              <a:rPr lang="en-US" sz="2800" b="1" dirty="0">
                <a:solidFill>
                  <a:srgbClr val="002060"/>
                </a:solidFill>
              </a:rPr>
              <a:t>Assessment</a:t>
            </a:r>
            <a:r>
              <a:rPr lang="en-US" sz="2800" dirty="0"/>
              <a:t>)</a:t>
            </a:r>
          </a:p>
          <a:p>
            <a:pPr marL="629920" lvl="1" indent="-305435">
              <a:buFont typeface="Courier New" charset="2"/>
              <a:buChar char="o"/>
            </a:pPr>
            <a:r>
              <a:rPr lang="en-US" sz="2800" dirty="0"/>
              <a:t>Prompted discussion board post</a:t>
            </a:r>
          </a:p>
          <a:p>
            <a:pPr marL="629920" lvl="1" indent="-305435">
              <a:buFont typeface="Courier New" charset="2"/>
              <a:buChar char="o"/>
            </a:pPr>
            <a:r>
              <a:rPr lang="en-US" sz="2800" dirty="0"/>
              <a:t>Group submission (written / recorded)</a:t>
            </a:r>
          </a:p>
          <a:p>
            <a:pPr marL="629920" lvl="1" indent="-305435">
              <a:buFont typeface="Courier New" charset="2"/>
              <a:buChar char="o"/>
            </a:pPr>
            <a:r>
              <a:rPr lang="en-US" sz="2800" dirty="0"/>
              <a:t>Reflective Statement</a:t>
            </a:r>
          </a:p>
        </p:txBody>
      </p:sp>
      <p:pic>
        <p:nvPicPr>
          <p:cNvPr id="9" name="Picture 8" descr="A group of people sitting at a table with laptops and a screen on the wall&#10;&#10;Description automatically generated">
            <a:extLst>
              <a:ext uri="{FF2B5EF4-FFF2-40B4-BE49-F238E27FC236}">
                <a16:creationId xmlns:a16="http://schemas.microsoft.com/office/drawing/2014/main" id="{62F158DA-D784-837B-D225-FE0FC10F1070}"/>
              </a:ext>
            </a:extLst>
          </p:cNvPr>
          <p:cNvPicPr>
            <a:picLocks noChangeAspect="1"/>
          </p:cNvPicPr>
          <p:nvPr/>
        </p:nvPicPr>
        <p:blipFill rotWithShape="1">
          <a:blip r:embed="rId4"/>
          <a:srcRect t="29568" r="25706" b="332"/>
          <a:stretch/>
        </p:blipFill>
        <p:spPr>
          <a:xfrm>
            <a:off x="7018170" y="225994"/>
            <a:ext cx="5030165" cy="3037797"/>
          </a:xfrm>
          <a:prstGeom prst="rect">
            <a:avLst/>
          </a:prstGeom>
          <a:ln>
            <a:solidFill>
              <a:srgbClr val="002060"/>
            </a:solidFill>
          </a:ln>
        </p:spPr>
      </p:pic>
    </p:spTree>
    <p:extLst>
      <p:ext uri="{BB962C8B-B14F-4D97-AF65-F5344CB8AC3E}">
        <p14:creationId xmlns:p14="http://schemas.microsoft.com/office/powerpoint/2010/main" val="131125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F77D1AC-DA14-39C6-AA31-B9117301DA0D}"/>
              </a:ext>
            </a:extLst>
          </p:cNvPr>
          <p:cNvSpPr>
            <a:spLocks noGrp="1"/>
          </p:cNvSpPr>
          <p:nvPr>
            <p:ph type="title"/>
          </p:nvPr>
        </p:nvSpPr>
        <p:spPr>
          <a:xfrm>
            <a:off x="601255" y="639697"/>
            <a:ext cx="3409783" cy="1363570"/>
          </a:xfrm>
        </p:spPr>
        <p:txBody>
          <a:bodyPr>
            <a:noAutofit/>
          </a:bodyPr>
          <a:lstStyle/>
          <a:p>
            <a:pPr>
              <a:lnSpc>
                <a:spcPct val="90000"/>
              </a:lnSpc>
            </a:pPr>
            <a:r>
              <a:rPr lang="en-US"/>
              <a:t>Team teaching for success</a:t>
            </a:r>
          </a:p>
        </p:txBody>
      </p:sp>
      <p:pic>
        <p:nvPicPr>
          <p:cNvPr id="6" name="Picture 5" descr="A blue screen with white text&#10;&#10;Description automatically generated">
            <a:extLst>
              <a:ext uri="{FF2B5EF4-FFF2-40B4-BE49-F238E27FC236}">
                <a16:creationId xmlns:a16="http://schemas.microsoft.com/office/drawing/2014/main" id="{E80D40E0-E1A3-8C44-0F8E-D686E34B990C}"/>
              </a:ext>
            </a:extLst>
          </p:cNvPr>
          <p:cNvPicPr>
            <a:picLocks noChangeAspect="1"/>
          </p:cNvPicPr>
          <p:nvPr/>
        </p:nvPicPr>
        <p:blipFill>
          <a:blip r:embed="rId2"/>
          <a:stretch>
            <a:fillRect/>
          </a:stretch>
        </p:blipFill>
        <p:spPr>
          <a:xfrm>
            <a:off x="1489445" y="2244196"/>
            <a:ext cx="9933076" cy="2761925"/>
          </a:xfrm>
          <a:prstGeom prst="rect">
            <a:avLst/>
          </a:prstGeom>
        </p:spPr>
      </p:pic>
    </p:spTree>
    <p:extLst>
      <p:ext uri="{BB962C8B-B14F-4D97-AF65-F5344CB8AC3E}">
        <p14:creationId xmlns:p14="http://schemas.microsoft.com/office/powerpoint/2010/main" val="4279420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A close up of a name&#10;&#10;Description automatically generated">
            <a:extLst>
              <a:ext uri="{FF2B5EF4-FFF2-40B4-BE49-F238E27FC236}">
                <a16:creationId xmlns:a16="http://schemas.microsoft.com/office/drawing/2014/main" id="{F8149608-4676-E3DB-BB5F-19EF4A2570D3}"/>
              </a:ext>
            </a:extLst>
          </p:cNvPr>
          <p:cNvPicPr>
            <a:picLocks noChangeAspect="1"/>
          </p:cNvPicPr>
          <p:nvPr/>
        </p:nvPicPr>
        <p:blipFill>
          <a:blip r:embed="rId5"/>
          <a:stretch>
            <a:fillRect/>
          </a:stretch>
        </p:blipFill>
        <p:spPr>
          <a:xfrm>
            <a:off x="149678" y="3537548"/>
            <a:ext cx="7388678" cy="2055298"/>
          </a:xfrm>
          <a:prstGeom prst="rect">
            <a:avLst/>
          </a:prstGeom>
        </p:spPr>
      </p:pic>
      <p:sp>
        <p:nvSpPr>
          <p:cNvPr id="3" name="Title 4">
            <a:extLst>
              <a:ext uri="{FF2B5EF4-FFF2-40B4-BE49-F238E27FC236}">
                <a16:creationId xmlns:a16="http://schemas.microsoft.com/office/drawing/2014/main" id="{AE3E5254-A936-EA5E-2412-2C12AEF17DE9}"/>
              </a:ext>
            </a:extLst>
          </p:cNvPr>
          <p:cNvSpPr>
            <a:spLocks noGrp="1"/>
          </p:cNvSpPr>
          <p:nvPr>
            <p:ph type="title"/>
          </p:nvPr>
        </p:nvSpPr>
        <p:spPr>
          <a:xfrm>
            <a:off x="407772" y="-2969"/>
            <a:ext cx="7129455" cy="1197428"/>
          </a:xfrm>
        </p:spPr>
        <p:txBody>
          <a:bodyPr/>
          <a:lstStyle/>
          <a:p>
            <a:r>
              <a:rPr lang="en-US" b="1" dirty="0">
                <a:solidFill>
                  <a:srgbClr val="002060"/>
                </a:solidFill>
                <a:cs typeface="Arial"/>
              </a:rPr>
              <a:t>Questions / Contact Info</a:t>
            </a:r>
          </a:p>
        </p:txBody>
      </p:sp>
      <p:sp>
        <p:nvSpPr>
          <p:cNvPr id="2" name="TextBox 1">
            <a:extLst>
              <a:ext uri="{FF2B5EF4-FFF2-40B4-BE49-F238E27FC236}">
                <a16:creationId xmlns:a16="http://schemas.microsoft.com/office/drawing/2014/main" id="{F609A45C-CFC4-9A60-61B2-4F5984AFCBF3}"/>
              </a:ext>
            </a:extLst>
          </p:cNvPr>
          <p:cNvSpPr txBox="1"/>
          <p:nvPr/>
        </p:nvSpPr>
        <p:spPr>
          <a:xfrm>
            <a:off x="5771840" y="4484276"/>
            <a:ext cx="1833866" cy="461665"/>
          </a:xfrm>
          <a:prstGeom prst="rect">
            <a:avLst/>
          </a:prstGeom>
          <a:solidFill>
            <a:srgbClr val="FFFFFF"/>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08081E"/>
                </a:solidFill>
                <a:latin typeface="Aptos Narrow"/>
                <a:cs typeface="Arial"/>
              </a:rPr>
              <a:t>Associate Director</a:t>
            </a:r>
            <a:endParaRPr lang="en-US" sz="1200">
              <a:solidFill>
                <a:srgbClr val="08081E"/>
              </a:solidFill>
              <a:latin typeface="Aptos Narrow"/>
              <a:cs typeface="Calibri"/>
            </a:endParaRPr>
          </a:p>
          <a:p>
            <a:r>
              <a:rPr lang="en-US" sz="1200">
                <a:solidFill>
                  <a:srgbClr val="08081E"/>
                </a:solidFill>
                <a:latin typeface="Aptos Narrow"/>
                <a:cs typeface="Arial"/>
              </a:rPr>
              <a:t>Center for IP Collaboration</a:t>
            </a:r>
            <a:endParaRPr lang="en-US" sz="1200">
              <a:solidFill>
                <a:srgbClr val="08081E"/>
              </a:solidFill>
              <a:latin typeface="Aptos Narrow"/>
              <a:cs typeface="Calibri"/>
            </a:endParaRPr>
          </a:p>
        </p:txBody>
      </p:sp>
      <p:sp>
        <p:nvSpPr>
          <p:cNvPr id="7" name="TextBox 6">
            <a:extLst>
              <a:ext uri="{FF2B5EF4-FFF2-40B4-BE49-F238E27FC236}">
                <a16:creationId xmlns:a16="http://schemas.microsoft.com/office/drawing/2014/main" id="{1037DA76-E7B6-135C-873E-307B571931FE}"/>
              </a:ext>
            </a:extLst>
          </p:cNvPr>
          <p:cNvSpPr txBox="1"/>
          <p:nvPr/>
        </p:nvSpPr>
        <p:spPr>
          <a:xfrm>
            <a:off x="5951768" y="1839985"/>
            <a:ext cx="1483275" cy="461665"/>
          </a:xfrm>
          <a:prstGeom prst="rect">
            <a:avLst/>
          </a:prstGeom>
          <a:solidFill>
            <a:srgbClr val="FFFFFF"/>
          </a:solidFill>
          <a:ln>
            <a:solidFill>
              <a:srgbClr val="FFFFF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08081E"/>
                </a:solidFill>
                <a:latin typeface="Aptos Narrow"/>
                <a:cs typeface="Calibri"/>
              </a:rPr>
              <a:t>Dr. Amy Johnson</a:t>
            </a:r>
          </a:p>
          <a:p>
            <a:r>
              <a:rPr lang="en-US" sz="1200" dirty="0">
                <a:solidFill>
                  <a:srgbClr val="08081E"/>
                </a:solidFill>
                <a:latin typeface="Aptos Narrow"/>
                <a:cs typeface="Calibri"/>
              </a:rPr>
              <a:t>IPE Team Member</a:t>
            </a:r>
            <a:endParaRPr lang="en-US" sz="1200" dirty="0">
              <a:latin typeface="Aptos Narrow"/>
            </a:endParaRPr>
          </a:p>
        </p:txBody>
      </p:sp>
      <p:pic>
        <p:nvPicPr>
          <p:cNvPr id="9" name="Picture 8" descr="A person wearing glasses and smiling&#10;&#10;Description automatically generated">
            <a:extLst>
              <a:ext uri="{FF2B5EF4-FFF2-40B4-BE49-F238E27FC236}">
                <a16:creationId xmlns:a16="http://schemas.microsoft.com/office/drawing/2014/main" id="{EC0DE728-18B8-B918-FF8F-BF908911B414}"/>
              </a:ext>
            </a:extLst>
          </p:cNvPr>
          <p:cNvPicPr>
            <a:picLocks noChangeAspect="1"/>
          </p:cNvPicPr>
          <p:nvPr/>
        </p:nvPicPr>
        <p:blipFill>
          <a:blip r:embed="rId6"/>
          <a:stretch>
            <a:fillRect/>
          </a:stretch>
        </p:blipFill>
        <p:spPr>
          <a:xfrm>
            <a:off x="144236" y="1340984"/>
            <a:ext cx="3548743" cy="2026105"/>
          </a:xfrm>
          <a:prstGeom prst="rect">
            <a:avLst/>
          </a:prstGeom>
          <a:ln>
            <a:noFill/>
          </a:ln>
        </p:spPr>
      </p:pic>
      <p:sp>
        <p:nvSpPr>
          <p:cNvPr id="11" name="TextBox 10">
            <a:extLst>
              <a:ext uri="{FF2B5EF4-FFF2-40B4-BE49-F238E27FC236}">
                <a16:creationId xmlns:a16="http://schemas.microsoft.com/office/drawing/2014/main" id="{1E14C6AF-6374-81DB-DDF3-8F079720B9D8}"/>
              </a:ext>
            </a:extLst>
          </p:cNvPr>
          <p:cNvSpPr txBox="1"/>
          <p:nvPr/>
        </p:nvSpPr>
        <p:spPr>
          <a:xfrm>
            <a:off x="2104279" y="2439829"/>
            <a:ext cx="1483275" cy="461665"/>
          </a:xfrm>
          <a:prstGeom prst="rect">
            <a:avLst/>
          </a:prstGeom>
          <a:solidFill>
            <a:srgbClr val="F5F9F9"/>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ptos Narrow"/>
                <a:ea typeface="Calibri"/>
                <a:cs typeface="Calibri"/>
              </a:rPr>
              <a:t>Senior Director of Experiential Learning</a:t>
            </a:r>
          </a:p>
        </p:txBody>
      </p:sp>
      <p:pic>
        <p:nvPicPr>
          <p:cNvPr id="5" name="Picture 4">
            <a:extLst>
              <a:ext uri="{FF2B5EF4-FFF2-40B4-BE49-F238E27FC236}">
                <a16:creationId xmlns:a16="http://schemas.microsoft.com/office/drawing/2014/main" id="{5841D2A0-3F31-40BE-AEA4-F49BDB902BD1}"/>
              </a:ext>
            </a:extLst>
          </p:cNvPr>
          <p:cNvPicPr>
            <a:picLocks noChangeAspect="1"/>
          </p:cNvPicPr>
          <p:nvPr/>
        </p:nvPicPr>
        <p:blipFill>
          <a:blip r:embed="rId7"/>
          <a:stretch>
            <a:fillRect/>
          </a:stretch>
        </p:blipFill>
        <p:spPr>
          <a:xfrm>
            <a:off x="3844017" y="1265154"/>
            <a:ext cx="1973359" cy="2055298"/>
          </a:xfrm>
          <a:prstGeom prst="rect">
            <a:avLst/>
          </a:prstGeom>
        </p:spPr>
      </p:pic>
    </p:spTree>
    <p:extLst>
      <p:ext uri="{BB962C8B-B14F-4D97-AF65-F5344CB8AC3E}">
        <p14:creationId xmlns:p14="http://schemas.microsoft.com/office/powerpoint/2010/main" val="406013829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B2AC1-79EA-3BFB-DA75-46F935B8B86C}"/>
              </a:ext>
            </a:extLst>
          </p:cNvPr>
          <p:cNvSpPr>
            <a:spLocks noGrp="1"/>
          </p:cNvSpPr>
          <p:nvPr>
            <p:ph type="title"/>
          </p:nvPr>
        </p:nvSpPr>
        <p:spPr/>
        <p:txBody>
          <a:bodyPr>
            <a:normAutofit/>
          </a:bodyPr>
          <a:lstStyle/>
          <a:p>
            <a:r>
              <a:rPr lang="en-US" sz="3600" dirty="0"/>
              <a:t>Warm-Up Questions</a:t>
            </a:r>
          </a:p>
        </p:txBody>
      </p:sp>
      <p:sp>
        <p:nvSpPr>
          <p:cNvPr id="3" name="Content Placeholder 2">
            <a:extLst>
              <a:ext uri="{FF2B5EF4-FFF2-40B4-BE49-F238E27FC236}">
                <a16:creationId xmlns:a16="http://schemas.microsoft.com/office/drawing/2014/main" id="{D25F914B-ECDB-1E92-E08C-56080A5FC5B0}"/>
              </a:ext>
            </a:extLst>
          </p:cNvPr>
          <p:cNvSpPr>
            <a:spLocks noGrp="1"/>
          </p:cNvSpPr>
          <p:nvPr>
            <p:ph idx="1"/>
          </p:nvPr>
        </p:nvSpPr>
        <p:spPr>
          <a:xfrm>
            <a:off x="581192" y="2410534"/>
            <a:ext cx="11029615" cy="3678303"/>
          </a:xfrm>
        </p:spPr>
        <p:txBody>
          <a:bodyPr vert="horz" lIns="91440" tIns="45720" rIns="91440" bIns="45720" rtlCol="0" anchor="t">
            <a:normAutofit/>
          </a:bodyPr>
          <a:lstStyle/>
          <a:p>
            <a:pPr marL="305435" indent="-305435"/>
            <a:r>
              <a:rPr lang="en-US" sz="2800" dirty="0"/>
              <a:t>What questions did you hope to have answered in this session? </a:t>
            </a:r>
          </a:p>
          <a:p>
            <a:pPr marL="0" indent="0">
              <a:buNone/>
            </a:pPr>
            <a:endParaRPr lang="en-US" sz="2800"/>
          </a:p>
          <a:p>
            <a:pPr marL="305435" indent="-305435"/>
            <a:r>
              <a:rPr lang="en-US" sz="2800" dirty="0"/>
              <a:t>If you have been teaching in the active environment, what kinds of challenges have you been facing? </a:t>
            </a:r>
          </a:p>
        </p:txBody>
      </p:sp>
    </p:spTree>
    <p:extLst>
      <p:ext uri="{BB962C8B-B14F-4D97-AF65-F5344CB8AC3E}">
        <p14:creationId xmlns:p14="http://schemas.microsoft.com/office/powerpoint/2010/main" val="3876394106"/>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B2AC1-79EA-3BFB-DA75-46F935B8B86C}"/>
              </a:ext>
            </a:extLst>
          </p:cNvPr>
          <p:cNvSpPr>
            <a:spLocks noGrp="1"/>
          </p:cNvSpPr>
          <p:nvPr>
            <p:ph type="title"/>
          </p:nvPr>
        </p:nvSpPr>
        <p:spPr/>
        <p:txBody>
          <a:bodyPr>
            <a:normAutofit/>
          </a:bodyPr>
          <a:lstStyle/>
          <a:p>
            <a:r>
              <a:rPr lang="en-US" sz="3600" dirty="0"/>
              <a:t>GOALS</a:t>
            </a:r>
          </a:p>
        </p:txBody>
      </p:sp>
      <p:sp>
        <p:nvSpPr>
          <p:cNvPr id="3" name="Content Placeholder 2">
            <a:extLst>
              <a:ext uri="{FF2B5EF4-FFF2-40B4-BE49-F238E27FC236}">
                <a16:creationId xmlns:a16="http://schemas.microsoft.com/office/drawing/2014/main" id="{D25F914B-ECDB-1E92-E08C-56080A5FC5B0}"/>
              </a:ext>
            </a:extLst>
          </p:cNvPr>
          <p:cNvSpPr>
            <a:spLocks noGrp="1"/>
          </p:cNvSpPr>
          <p:nvPr>
            <p:ph idx="1"/>
          </p:nvPr>
        </p:nvSpPr>
        <p:spPr>
          <a:xfrm>
            <a:off x="815765" y="2326088"/>
            <a:ext cx="8946541" cy="3836047"/>
          </a:xfrm>
        </p:spPr>
        <p:txBody>
          <a:bodyPr vert="horz" lIns="91440" tIns="45720" rIns="91440" bIns="45720" rtlCol="0" anchor="t">
            <a:normAutofit/>
          </a:bodyPr>
          <a:lstStyle/>
          <a:p>
            <a:r>
              <a:rPr lang="en-US" sz="2800">
                <a:ea typeface="+mj-lt"/>
                <a:cs typeface="+mj-lt"/>
              </a:rPr>
              <a:t>Discuss strategies for engaging students effectively in an active learning environment </a:t>
            </a:r>
            <a:endParaRPr lang="en-US" sz="2800"/>
          </a:p>
          <a:p>
            <a:r>
              <a:rPr lang="en-US" sz="2800">
                <a:ea typeface="+mj-lt"/>
                <a:cs typeface="+mj-lt"/>
              </a:rPr>
              <a:t>Discuss classroom management in context of other active learning challenges  </a:t>
            </a:r>
            <a:endParaRPr lang="en-US" sz="2800"/>
          </a:p>
          <a:p>
            <a:r>
              <a:rPr lang="en-US" sz="2800">
                <a:ea typeface="+mj-lt"/>
                <a:cs typeface="+mj-lt"/>
              </a:rPr>
              <a:t>Discuss managing the active learning environment  </a:t>
            </a:r>
          </a:p>
          <a:p>
            <a:r>
              <a:rPr lang="en-US" sz="2800"/>
              <a:t>Plan an active learning session</a:t>
            </a:r>
          </a:p>
        </p:txBody>
      </p:sp>
    </p:spTree>
    <p:extLst>
      <p:ext uri="{BB962C8B-B14F-4D97-AF65-F5344CB8AC3E}">
        <p14:creationId xmlns:p14="http://schemas.microsoft.com/office/powerpoint/2010/main" val="1077010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3665-645C-4F3D-843F-F0FF6009FCF8}"/>
              </a:ext>
            </a:extLst>
          </p:cNvPr>
          <p:cNvSpPr>
            <a:spLocks noGrp="1"/>
          </p:cNvSpPr>
          <p:nvPr>
            <p:ph type="title"/>
          </p:nvPr>
        </p:nvSpPr>
        <p:spPr>
          <a:xfrm>
            <a:off x="581192" y="845930"/>
            <a:ext cx="11029616" cy="1013800"/>
          </a:xfrm>
        </p:spPr>
        <p:txBody>
          <a:bodyPr>
            <a:noAutofit/>
          </a:bodyPr>
          <a:lstStyle/>
          <a:p>
            <a:r>
              <a:rPr lang="en-US" sz="3600" dirty="0"/>
              <a:t>What are some challenges to implementing active and collaborative learning? </a:t>
            </a:r>
          </a:p>
        </p:txBody>
      </p:sp>
      <p:sp>
        <p:nvSpPr>
          <p:cNvPr id="3" name="Content Placeholder 2">
            <a:extLst>
              <a:ext uri="{FF2B5EF4-FFF2-40B4-BE49-F238E27FC236}">
                <a16:creationId xmlns:a16="http://schemas.microsoft.com/office/drawing/2014/main" id="{B8A6EF45-7D9E-4482-B55A-6B270F758E3D}"/>
              </a:ext>
            </a:extLst>
          </p:cNvPr>
          <p:cNvSpPr>
            <a:spLocks noGrp="1"/>
          </p:cNvSpPr>
          <p:nvPr>
            <p:ph idx="1"/>
          </p:nvPr>
        </p:nvSpPr>
        <p:spPr>
          <a:xfrm>
            <a:off x="816746" y="2237988"/>
            <a:ext cx="8946541" cy="4195481"/>
          </a:xfrm>
        </p:spPr>
        <p:txBody>
          <a:bodyPr vert="horz" lIns="91440" tIns="45720" rIns="91440" bIns="45720" rtlCol="0" anchor="t">
            <a:normAutofit/>
          </a:bodyPr>
          <a:lstStyle/>
          <a:p>
            <a:r>
              <a:rPr lang="en-US" sz="2800"/>
              <a:t>Chaotic environment (especially in large courses)</a:t>
            </a:r>
          </a:p>
          <a:p>
            <a:r>
              <a:rPr lang="en-US" sz="2800">
                <a:ea typeface="+mj-lt"/>
                <a:cs typeface="+mj-lt"/>
              </a:rPr>
              <a:t>Coaching &amp; Managing Groups</a:t>
            </a:r>
          </a:p>
          <a:p>
            <a:r>
              <a:rPr lang="en-US" sz="2800"/>
              <a:t>Quality of pre-class materials and activities</a:t>
            </a:r>
          </a:p>
          <a:p>
            <a:r>
              <a:rPr lang="en-US" sz="2800"/>
              <a:t>Quality of in-class activities</a:t>
            </a:r>
          </a:p>
          <a:p>
            <a:r>
              <a:rPr lang="en-US" sz="2800"/>
              <a:t>Discomfort</a:t>
            </a:r>
            <a:endParaRPr lang="en-US"/>
          </a:p>
        </p:txBody>
      </p:sp>
    </p:spTree>
    <p:extLst>
      <p:ext uri="{BB962C8B-B14F-4D97-AF65-F5344CB8AC3E}">
        <p14:creationId xmlns:p14="http://schemas.microsoft.com/office/powerpoint/2010/main" val="308775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A80DD-4971-4884-A66D-BC948BB4A2BA}"/>
              </a:ext>
            </a:extLst>
          </p:cNvPr>
          <p:cNvSpPr>
            <a:spLocks noGrp="1"/>
          </p:cNvSpPr>
          <p:nvPr>
            <p:ph type="title"/>
          </p:nvPr>
        </p:nvSpPr>
        <p:spPr/>
        <p:txBody>
          <a:bodyPr>
            <a:normAutofit/>
          </a:bodyPr>
          <a:lstStyle/>
          <a:p>
            <a:r>
              <a:rPr lang="en-US" sz="3600" dirty="0"/>
              <a:t>PLANNING SCENARIO</a:t>
            </a:r>
          </a:p>
        </p:txBody>
      </p:sp>
      <p:sp>
        <p:nvSpPr>
          <p:cNvPr id="3" name="Content Placeholder 2">
            <a:extLst>
              <a:ext uri="{FF2B5EF4-FFF2-40B4-BE49-F238E27FC236}">
                <a16:creationId xmlns:a16="http://schemas.microsoft.com/office/drawing/2014/main" id="{68D68442-5CC6-444D-9DF3-094270814AD7}"/>
              </a:ext>
            </a:extLst>
          </p:cNvPr>
          <p:cNvSpPr>
            <a:spLocks noGrp="1"/>
          </p:cNvSpPr>
          <p:nvPr>
            <p:ph idx="1"/>
          </p:nvPr>
        </p:nvSpPr>
        <p:spPr>
          <a:xfrm>
            <a:off x="571351" y="1981033"/>
            <a:ext cx="11045633" cy="4669933"/>
          </a:xfrm>
        </p:spPr>
        <p:txBody>
          <a:bodyPr vert="horz" lIns="91440" tIns="45720" rIns="91440" bIns="45720" rtlCol="0" anchor="t">
            <a:normAutofit/>
          </a:bodyPr>
          <a:lstStyle/>
          <a:p>
            <a:pPr marL="0" indent="0">
              <a:buNone/>
            </a:pPr>
            <a:r>
              <a:rPr lang="en-US" sz="3200" b="1" u="sng" dirty="0">
                <a:solidFill>
                  <a:srgbClr val="002060"/>
                </a:solidFill>
                <a:effectLst/>
                <a:latin typeface="Calibri"/>
                <a:ea typeface="Calibri"/>
                <a:cs typeface="Times New Roman"/>
              </a:rPr>
              <a:t>SCENARIO</a:t>
            </a:r>
            <a:r>
              <a:rPr lang="en-US" sz="3200" b="1" dirty="0">
                <a:solidFill>
                  <a:srgbClr val="002060"/>
                </a:solidFill>
                <a:effectLst/>
                <a:latin typeface="Calibri"/>
                <a:ea typeface="Calibri"/>
                <a:cs typeface="Times New Roman"/>
              </a:rPr>
              <a:t>:</a:t>
            </a:r>
            <a:r>
              <a:rPr lang="en-US" sz="3200" dirty="0">
                <a:solidFill>
                  <a:srgbClr val="002060"/>
                </a:solidFill>
                <a:effectLst/>
                <a:latin typeface="Calibri"/>
                <a:ea typeface="Calibri"/>
                <a:cs typeface="Times New Roman"/>
              </a:rPr>
              <a:t> </a:t>
            </a:r>
            <a:r>
              <a:rPr lang="en-US" sz="3200" b="1" dirty="0">
                <a:effectLst/>
                <a:latin typeface="Calibri"/>
                <a:ea typeface="Calibri"/>
                <a:cs typeface="Times New Roman"/>
              </a:rPr>
              <a:t>In the fifth week of a course, you are asked to teach a </a:t>
            </a:r>
            <a:r>
              <a:rPr lang="en-US" sz="3200" b="1" dirty="0">
                <a:latin typeface="Calibri"/>
                <a:ea typeface="Calibri"/>
                <a:cs typeface="Times New Roman"/>
              </a:rPr>
              <a:t>2-hour </a:t>
            </a:r>
            <a:r>
              <a:rPr lang="en-US" sz="3200" b="1" dirty="0">
                <a:effectLst/>
                <a:latin typeface="Calibri"/>
                <a:ea typeface="Calibri"/>
                <a:cs typeface="Times New Roman"/>
              </a:rPr>
              <a:t>class session that asks students to explore issues related to Social Determinants of Health. The course director shares with you that students seem more restless in class lately. The director indicates students are talking about personal or unrelated information during group discussion. There are even moments when students disengaging from required activities altogether. Plan a class session that responds to the learning needs of students and the context in which they are learning.</a:t>
            </a:r>
            <a:r>
              <a:rPr lang="en-US" sz="3200" b="1" dirty="0">
                <a:latin typeface="Calibri"/>
                <a:ea typeface="Calibri"/>
                <a:cs typeface="Times New Roman"/>
              </a:rPr>
              <a:t> </a:t>
            </a:r>
            <a:endParaRPr lang="en-US" sz="3200" dirty="0">
              <a:effectLst/>
              <a:latin typeface="Calibri"/>
              <a:ea typeface="Calibri"/>
              <a:cs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468603214"/>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6676-60FA-4838-ABB0-F3093B9B39F1}"/>
              </a:ext>
            </a:extLst>
          </p:cNvPr>
          <p:cNvSpPr>
            <a:spLocks noGrp="1"/>
          </p:cNvSpPr>
          <p:nvPr>
            <p:ph type="title"/>
          </p:nvPr>
        </p:nvSpPr>
        <p:spPr/>
        <p:txBody>
          <a:bodyPr>
            <a:normAutofit/>
          </a:bodyPr>
          <a:lstStyle/>
          <a:p>
            <a:r>
              <a:rPr lang="en-US" sz="3600" dirty="0"/>
              <a:t>Process Outcomes</a:t>
            </a:r>
          </a:p>
        </p:txBody>
      </p:sp>
      <p:sp>
        <p:nvSpPr>
          <p:cNvPr id="3" name="Content Placeholder 2">
            <a:extLst>
              <a:ext uri="{FF2B5EF4-FFF2-40B4-BE49-F238E27FC236}">
                <a16:creationId xmlns:a16="http://schemas.microsoft.com/office/drawing/2014/main" id="{95907DF5-5A92-40DC-BD32-03DCD731FAD1}"/>
              </a:ext>
            </a:extLst>
          </p:cNvPr>
          <p:cNvSpPr>
            <a:spLocks noGrp="1"/>
          </p:cNvSpPr>
          <p:nvPr>
            <p:ph idx="1"/>
          </p:nvPr>
        </p:nvSpPr>
        <p:spPr>
          <a:xfrm>
            <a:off x="581192" y="2180496"/>
            <a:ext cx="11029615" cy="4612831"/>
          </a:xfrm>
        </p:spPr>
        <p:txBody>
          <a:bodyPr vert="horz" lIns="91440" tIns="45720" rIns="91440" bIns="45720" rtlCol="0" anchor="t">
            <a:normAutofit/>
          </a:bodyPr>
          <a:lstStyle/>
          <a:p>
            <a:pPr marL="305435" indent="-305435"/>
            <a:r>
              <a:rPr lang="en-US" sz="2800" b="1" dirty="0">
                <a:solidFill>
                  <a:srgbClr val="002060"/>
                </a:solidFill>
              </a:rPr>
              <a:t>Values &amp; Ethics</a:t>
            </a:r>
            <a:endParaRPr lang="en-US" b="1">
              <a:solidFill>
                <a:srgbClr val="002060"/>
              </a:solidFill>
            </a:endParaRPr>
          </a:p>
          <a:p>
            <a:pPr marL="305435" indent="-305435"/>
            <a:r>
              <a:rPr lang="en-US" sz="2800" b="1" dirty="0">
                <a:solidFill>
                  <a:srgbClr val="002060"/>
                </a:solidFill>
              </a:rPr>
              <a:t>Roles &amp; Responsibilities</a:t>
            </a:r>
            <a:endParaRPr lang="en-US" b="1">
              <a:solidFill>
                <a:srgbClr val="002060"/>
              </a:solidFill>
            </a:endParaRPr>
          </a:p>
          <a:p>
            <a:pPr marL="305435" indent="-305435"/>
            <a:r>
              <a:rPr lang="en-US" sz="2800" b="1" dirty="0">
                <a:solidFill>
                  <a:srgbClr val="002060"/>
                </a:solidFill>
              </a:rPr>
              <a:t>Communication</a:t>
            </a:r>
            <a:endParaRPr lang="en-US" b="1">
              <a:solidFill>
                <a:srgbClr val="002060"/>
              </a:solidFill>
            </a:endParaRPr>
          </a:p>
          <a:p>
            <a:pPr marL="305435" indent="-305435"/>
            <a:r>
              <a:rPr lang="en-US" sz="2800" b="1" dirty="0">
                <a:solidFill>
                  <a:srgbClr val="002060"/>
                </a:solidFill>
              </a:rPr>
              <a:t>Teams &amp; Teamwork</a:t>
            </a:r>
          </a:p>
          <a:p>
            <a:pPr marL="305435" indent="-305435"/>
            <a:r>
              <a:rPr lang="en-US" sz="2800" dirty="0"/>
              <a:t>Respect &amp; Collaboration</a:t>
            </a:r>
            <a:endParaRPr lang="en-US" dirty="0"/>
          </a:p>
          <a:p>
            <a:pPr marL="305435" indent="-305435"/>
            <a:r>
              <a:rPr lang="en-US" sz="2800" dirty="0"/>
              <a:t>Investigation &amp; Information Finding</a:t>
            </a:r>
          </a:p>
          <a:p>
            <a:pPr marL="305435" indent="-305435"/>
            <a:r>
              <a:rPr lang="en-US" sz="2800" dirty="0"/>
              <a:t>Empathy</a:t>
            </a:r>
          </a:p>
          <a:p>
            <a:pPr marL="305435" indent="-305435"/>
            <a:endParaRPr lang="en-US"/>
          </a:p>
          <a:p>
            <a:pPr marL="305435" indent="-305435"/>
            <a:endParaRPr lang="en-US"/>
          </a:p>
        </p:txBody>
      </p:sp>
    </p:spTree>
    <p:extLst>
      <p:ext uri="{BB962C8B-B14F-4D97-AF65-F5344CB8AC3E}">
        <p14:creationId xmlns:p14="http://schemas.microsoft.com/office/powerpoint/2010/main" val="402985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6676-60FA-4838-ABB0-F3093B9B39F1}"/>
              </a:ext>
            </a:extLst>
          </p:cNvPr>
          <p:cNvSpPr>
            <a:spLocks noGrp="1"/>
          </p:cNvSpPr>
          <p:nvPr>
            <p:ph type="title"/>
          </p:nvPr>
        </p:nvSpPr>
        <p:spPr/>
        <p:txBody>
          <a:bodyPr>
            <a:normAutofit/>
          </a:bodyPr>
          <a:lstStyle/>
          <a:p>
            <a:r>
              <a:rPr lang="en-US" sz="3600" dirty="0"/>
              <a:t>Planned Activity</a:t>
            </a:r>
          </a:p>
        </p:txBody>
      </p:sp>
      <p:sp>
        <p:nvSpPr>
          <p:cNvPr id="3" name="Content Placeholder 2">
            <a:extLst>
              <a:ext uri="{FF2B5EF4-FFF2-40B4-BE49-F238E27FC236}">
                <a16:creationId xmlns:a16="http://schemas.microsoft.com/office/drawing/2014/main" id="{95907DF5-5A92-40DC-BD32-03DCD731FAD1}"/>
              </a:ext>
            </a:extLst>
          </p:cNvPr>
          <p:cNvSpPr>
            <a:spLocks noGrp="1"/>
          </p:cNvSpPr>
          <p:nvPr>
            <p:ph idx="1"/>
          </p:nvPr>
        </p:nvSpPr>
        <p:spPr>
          <a:xfrm>
            <a:off x="585727" y="2239824"/>
            <a:ext cx="10039220" cy="4468650"/>
          </a:xfrm>
        </p:spPr>
        <p:txBody>
          <a:bodyPr vert="horz" lIns="91440" tIns="45720" rIns="91440" bIns="45720" rtlCol="0" anchor="t">
            <a:normAutofit/>
          </a:bodyPr>
          <a:lstStyle/>
          <a:p>
            <a:pPr marL="305435" indent="-305435"/>
            <a:r>
              <a:rPr lang="en-US" sz="2800" dirty="0">
                <a:ea typeface="+mj-lt"/>
                <a:cs typeface="+mj-lt"/>
              </a:rPr>
              <a:t>Types of Activities</a:t>
            </a:r>
          </a:p>
          <a:p>
            <a:pPr marL="629920" lvl="1" indent="-305435">
              <a:buFont typeface="Courier New" panose="05020102010507070707" pitchFamily="18" charset="2"/>
              <a:buChar char="o"/>
            </a:pPr>
            <a:r>
              <a:rPr lang="en-US" sz="2800" dirty="0">
                <a:ea typeface="+mj-lt"/>
                <a:cs typeface="+mj-lt"/>
              </a:rPr>
              <a:t>Cased based - video or paper</a:t>
            </a:r>
            <a:endParaRPr lang="en-US" sz="2800" dirty="0"/>
          </a:p>
          <a:p>
            <a:pPr marL="629920" lvl="1" indent="-305435">
              <a:buFont typeface="Courier New" charset="2"/>
              <a:buChar char="o"/>
            </a:pPr>
            <a:r>
              <a:rPr lang="en-US" sz="2800" dirty="0">
                <a:ea typeface="+mj-lt"/>
                <a:cs typeface="+mj-lt"/>
              </a:rPr>
              <a:t>Gamification</a:t>
            </a:r>
            <a:endParaRPr lang="en-US" sz="2800">
              <a:ea typeface="+mj-lt"/>
              <a:cs typeface="+mj-lt"/>
            </a:endParaRPr>
          </a:p>
          <a:p>
            <a:pPr marL="629920" lvl="1" indent="-305435">
              <a:buFont typeface="Courier New" charset="2"/>
              <a:buChar char="o"/>
            </a:pPr>
            <a:r>
              <a:rPr lang="en-US" sz="2800" dirty="0">
                <a:ea typeface="+mj-lt"/>
                <a:cs typeface="+mj-lt"/>
              </a:rPr>
              <a:t>Simulation &amp; role play</a:t>
            </a:r>
          </a:p>
          <a:p>
            <a:pPr marL="629920" lvl="1" indent="-305435">
              <a:buFont typeface="Courier New" charset="2"/>
              <a:buChar char="o"/>
            </a:pPr>
            <a:r>
              <a:rPr lang="en-US" sz="2800" dirty="0">
                <a:ea typeface="+mj-lt"/>
                <a:cs typeface="+mj-lt"/>
              </a:rPr>
              <a:t>POGIL</a:t>
            </a:r>
            <a:endParaRPr lang="en-US" dirty="0"/>
          </a:p>
          <a:p>
            <a:pPr marL="629920" lvl="1" indent="-305435">
              <a:buFont typeface="Courier New" charset="2"/>
              <a:buChar char="o"/>
            </a:pPr>
            <a:r>
              <a:rPr lang="en-US" sz="2800" dirty="0">
                <a:ea typeface="+mj-lt"/>
                <a:cs typeface="+mj-lt"/>
              </a:rPr>
              <a:t>Discussion guide / prompts / concept map </a:t>
            </a:r>
            <a:endParaRPr lang="en-US" sz="2800" dirty="0"/>
          </a:p>
          <a:p>
            <a:pPr marL="305435" indent="-305435"/>
            <a:r>
              <a:rPr lang="en-US" sz="2800" dirty="0">
                <a:ea typeface="+mj-lt"/>
                <a:cs typeface="+mj-lt"/>
              </a:rPr>
              <a:t>Activity is not as important as the process &amp; learning outcomes</a:t>
            </a:r>
            <a:endParaRPr lang="en-US" sz="2800" dirty="0"/>
          </a:p>
        </p:txBody>
      </p:sp>
      <p:pic>
        <p:nvPicPr>
          <p:cNvPr id="4" name="Picture 3" descr="A group of people in a room&#10;&#10;Description automatically generated">
            <a:extLst>
              <a:ext uri="{FF2B5EF4-FFF2-40B4-BE49-F238E27FC236}">
                <a16:creationId xmlns:a16="http://schemas.microsoft.com/office/drawing/2014/main" id="{6D178FF4-8EF8-7DE3-490A-DF3869ABC7F1}"/>
              </a:ext>
            </a:extLst>
          </p:cNvPr>
          <p:cNvPicPr>
            <a:picLocks noChangeAspect="1"/>
          </p:cNvPicPr>
          <p:nvPr/>
        </p:nvPicPr>
        <p:blipFill>
          <a:blip r:embed="rId3"/>
          <a:stretch>
            <a:fillRect/>
          </a:stretch>
        </p:blipFill>
        <p:spPr>
          <a:xfrm>
            <a:off x="6883340" y="2228042"/>
            <a:ext cx="4751357" cy="2948257"/>
          </a:xfrm>
          <a:prstGeom prst="rect">
            <a:avLst/>
          </a:prstGeom>
          <a:ln>
            <a:solidFill>
              <a:srgbClr val="002060"/>
            </a:solidFill>
          </a:ln>
        </p:spPr>
      </p:pic>
    </p:spTree>
    <p:extLst>
      <p:ext uri="{BB962C8B-B14F-4D97-AF65-F5344CB8AC3E}">
        <p14:creationId xmlns:p14="http://schemas.microsoft.com/office/powerpoint/2010/main" val="12672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6676-60FA-4838-ABB0-F3093B9B39F1}"/>
              </a:ext>
            </a:extLst>
          </p:cNvPr>
          <p:cNvSpPr>
            <a:spLocks noGrp="1"/>
          </p:cNvSpPr>
          <p:nvPr>
            <p:ph type="title"/>
          </p:nvPr>
        </p:nvSpPr>
        <p:spPr/>
        <p:txBody>
          <a:bodyPr>
            <a:normAutofit/>
          </a:bodyPr>
          <a:lstStyle/>
          <a:p>
            <a:r>
              <a:rPr lang="en-US" sz="3600" dirty="0"/>
              <a:t>Group Formation</a:t>
            </a:r>
          </a:p>
        </p:txBody>
      </p:sp>
      <p:sp>
        <p:nvSpPr>
          <p:cNvPr id="3" name="Content Placeholder 2">
            <a:extLst>
              <a:ext uri="{FF2B5EF4-FFF2-40B4-BE49-F238E27FC236}">
                <a16:creationId xmlns:a16="http://schemas.microsoft.com/office/drawing/2014/main" id="{95907DF5-5A92-40DC-BD32-03DCD731FAD1}"/>
              </a:ext>
            </a:extLst>
          </p:cNvPr>
          <p:cNvSpPr>
            <a:spLocks noGrp="1"/>
          </p:cNvSpPr>
          <p:nvPr>
            <p:ph idx="1"/>
          </p:nvPr>
        </p:nvSpPr>
        <p:spPr>
          <a:xfrm>
            <a:off x="581192" y="2180496"/>
            <a:ext cx="11029615" cy="3908340"/>
          </a:xfrm>
        </p:spPr>
        <p:txBody>
          <a:bodyPr>
            <a:normAutofit/>
          </a:bodyPr>
          <a:lstStyle/>
          <a:p>
            <a:pPr marL="305435" indent="-305435"/>
            <a:r>
              <a:rPr lang="en-US" sz="2800" dirty="0"/>
              <a:t>Pre-formed groups who work together throughout the course</a:t>
            </a:r>
            <a:endParaRPr lang="en-US" dirty="0"/>
          </a:p>
          <a:p>
            <a:pPr marL="305435" indent="-305435"/>
            <a:r>
              <a:rPr lang="en-US" sz="2800" dirty="0"/>
              <a:t>Random Assignment</a:t>
            </a:r>
          </a:p>
          <a:p>
            <a:pPr marL="305435" indent="-305435"/>
            <a:r>
              <a:rPr lang="en-US" sz="2800" dirty="0"/>
              <a:t>Student Choice</a:t>
            </a:r>
          </a:p>
          <a:p>
            <a:pPr marL="305435" indent="-305435"/>
            <a:r>
              <a:rPr lang="en-US" sz="2800" dirty="0"/>
              <a:t>Ability / Performance Levels</a:t>
            </a:r>
          </a:p>
          <a:p>
            <a:pPr marL="305435" indent="-305435"/>
            <a:r>
              <a:rPr lang="en-US" sz="2800" dirty="0"/>
              <a:t>Seating Chart / Table Tents / Candy</a:t>
            </a:r>
          </a:p>
          <a:p>
            <a:pPr marL="305435" indent="-305435"/>
            <a:r>
              <a:rPr lang="en-US" sz="2800" dirty="0"/>
              <a:t>Will you assign roles to groups? What will those roles be? </a:t>
            </a:r>
          </a:p>
          <a:p>
            <a:pPr marL="305435" indent="-305435"/>
            <a:endParaRPr lang="en-US" sz="2800"/>
          </a:p>
        </p:txBody>
      </p:sp>
    </p:spTree>
    <p:extLst>
      <p:ext uri="{BB962C8B-B14F-4D97-AF65-F5344CB8AC3E}">
        <p14:creationId xmlns:p14="http://schemas.microsoft.com/office/powerpoint/2010/main" val="213519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Coaching Groups</a:t>
            </a:r>
          </a:p>
        </p:txBody>
      </p:sp>
      <p:sp>
        <p:nvSpPr>
          <p:cNvPr id="3" name="Content Placeholder 2"/>
          <p:cNvSpPr>
            <a:spLocks noGrp="1"/>
          </p:cNvSpPr>
          <p:nvPr>
            <p:ph idx="1"/>
          </p:nvPr>
        </p:nvSpPr>
        <p:spPr>
          <a:xfrm>
            <a:off x="581192" y="2295515"/>
            <a:ext cx="11029615" cy="2973813"/>
          </a:xfrm>
        </p:spPr>
        <p:txBody>
          <a:bodyPr>
            <a:normAutofit/>
          </a:bodyPr>
          <a:lstStyle/>
          <a:p>
            <a:pPr marL="305435" indent="-305435"/>
            <a:r>
              <a:rPr lang="en-US" sz="2800" b="1" dirty="0">
                <a:solidFill>
                  <a:srgbClr val="002060"/>
                </a:solidFill>
              </a:rPr>
              <a:t>Jump start</a:t>
            </a:r>
            <a:r>
              <a:rPr lang="en-US" sz="2800" dirty="0"/>
              <a:t> groups who have fallen silent or been distracted by pointing out the next step they should take (ask a question or two)</a:t>
            </a:r>
          </a:p>
          <a:p>
            <a:pPr marL="305435" indent="-305435"/>
            <a:r>
              <a:rPr lang="en-US" sz="2800" dirty="0">
                <a:latin typeface="Gill Sans MT"/>
                <a:cs typeface="Arial"/>
              </a:rPr>
              <a:t>Provide </a:t>
            </a:r>
            <a:r>
              <a:rPr lang="en-US" sz="2800" b="1" dirty="0">
                <a:solidFill>
                  <a:srgbClr val="002060"/>
                </a:solidFill>
                <a:latin typeface="Gill Sans MT"/>
                <a:cs typeface="Arial"/>
              </a:rPr>
              <a:t>feedback </a:t>
            </a:r>
            <a:r>
              <a:rPr lang="en-US" sz="2800" dirty="0">
                <a:latin typeface="Gill Sans MT"/>
                <a:cs typeface="Arial"/>
              </a:rPr>
              <a:t>to groups in real time </a:t>
            </a:r>
            <a:endParaRPr lang="en-US" sz="2800" dirty="0">
              <a:solidFill>
                <a:srgbClr val="000000"/>
              </a:solidFill>
              <a:latin typeface="Gill Sans MT"/>
              <a:cs typeface="Arial"/>
            </a:endParaRPr>
          </a:p>
          <a:p>
            <a:pPr marL="457200" lvl="1" indent="0">
              <a:buNone/>
            </a:pPr>
            <a:endParaRPr lang="en-US" sz="2800" dirty="0">
              <a:latin typeface="Gill Sans MT" panose="020B0502020104020203"/>
              <a:cs typeface="Arial"/>
            </a:endParaRPr>
          </a:p>
        </p:txBody>
      </p:sp>
      <p:sp>
        <p:nvSpPr>
          <p:cNvPr id="4" name="TextBox 3"/>
          <p:cNvSpPr txBox="1"/>
          <p:nvPr/>
        </p:nvSpPr>
        <p:spPr>
          <a:xfrm>
            <a:off x="1796561" y="5471283"/>
            <a:ext cx="8739554" cy="523220"/>
          </a:xfrm>
          <a:prstGeom prst="rect">
            <a:avLst/>
          </a:prstGeom>
          <a:noFill/>
        </p:spPr>
        <p:txBody>
          <a:bodyPr wrap="square" rtlCol="0">
            <a:spAutoFit/>
          </a:bodyPr>
          <a:lstStyle/>
          <a:p>
            <a:r>
              <a:rPr lang="en-US" sz="1400"/>
              <a:t>Lang, J. (2008). </a:t>
            </a:r>
            <a:r>
              <a:rPr lang="en-US" sz="1400" i="1"/>
              <a:t>On course : a week-by-week guide to your first semester of college teaching </a:t>
            </a:r>
            <a:r>
              <a:rPr lang="en-US" sz="1400"/>
              <a:t>. Cambridge, Mass: Harvard University Press.</a:t>
            </a:r>
          </a:p>
        </p:txBody>
      </p:sp>
    </p:spTree>
    <p:extLst>
      <p:ext uri="{BB962C8B-B14F-4D97-AF65-F5344CB8AC3E}">
        <p14:creationId xmlns:p14="http://schemas.microsoft.com/office/powerpoint/2010/main" val="347335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1">
    <a:dk1>
      <a:srgbClr val="08081E"/>
    </a:dk1>
    <a:lt1>
      <a:sysClr val="window" lastClr="FFFFFF"/>
    </a:lt1>
    <a:dk2>
      <a:srgbClr val="FFFFFE"/>
    </a:dk2>
    <a:lt2>
      <a:srgbClr val="FFFFFE"/>
    </a:lt2>
    <a:accent1>
      <a:srgbClr val="FFFFFE"/>
    </a:accent1>
    <a:accent2>
      <a:srgbClr val="FFFFFE"/>
    </a:accent2>
    <a:accent3>
      <a:srgbClr val="FFFFFE"/>
    </a:accent3>
    <a:accent4>
      <a:srgbClr val="FFFFFE"/>
    </a:accent4>
    <a:accent5>
      <a:srgbClr val="FFFFFE"/>
    </a:accent5>
    <a:accent6>
      <a:srgbClr val="FAFAFA"/>
    </a:accent6>
    <a:hlink>
      <a:srgbClr val="FFFFFE"/>
    </a:hlink>
    <a:folHlink>
      <a:srgbClr val="FFFFF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BAA37B33893347AD44FC942EFF518D" ma:contentTypeVersion="14" ma:contentTypeDescription="Create a new document." ma:contentTypeScope="" ma:versionID="d4f9df8092067c856f0501d089035ffc">
  <xsd:schema xmlns:xsd="http://www.w3.org/2001/XMLSchema" xmlns:xs="http://www.w3.org/2001/XMLSchema" xmlns:p="http://schemas.microsoft.com/office/2006/metadata/properties" xmlns:ns3="fe6a1666-2650-4b47-8289-2a012f13852b" xmlns:ns4="ab303b1e-5f0a-4c74-80f9-f91c14462d82" targetNamespace="http://schemas.microsoft.com/office/2006/metadata/properties" ma:root="true" ma:fieldsID="54334919dfe65159777459b097f95907" ns3:_="" ns4:_="">
    <xsd:import namespace="fe6a1666-2650-4b47-8289-2a012f13852b"/>
    <xsd:import namespace="ab303b1e-5f0a-4c74-80f9-f91c14462d8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Location" minOccurs="0"/>
                <xsd:element ref="ns4:MediaLengthInSecond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6a1666-2650-4b47-8289-2a012f13852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303b1e-5f0a-4c74-80f9-f91c14462d8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42B22A-72BA-4266-9F6C-F053A5C3D3E5}">
  <ds:schemaRefs>
    <ds:schemaRef ds:uri="ab303b1e-5f0a-4c74-80f9-f91c14462d82"/>
    <ds:schemaRef ds:uri="fe6a1666-2650-4b47-8289-2a012f1385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A9F8A49-F67C-464F-93BF-FDB69FF85601}">
  <ds:schemaRefs>
    <ds:schemaRef ds:uri="http://schemas.microsoft.com/sharepoint/v3/contenttype/forms"/>
  </ds:schemaRefs>
</ds:datastoreItem>
</file>

<file path=customXml/itemProps3.xml><?xml version="1.0" encoding="utf-8"?>
<ds:datastoreItem xmlns:ds="http://schemas.openxmlformats.org/officeDocument/2006/customXml" ds:itemID="{80560BC4-5CB4-449A-8E19-5D322B7F328A}">
  <ds:schemaRefs>
    <ds:schemaRef ds:uri="ab303b1e-5f0a-4c74-80f9-f91c14462d82"/>
    <ds:schemaRef ds:uri="fe6a1666-2650-4b47-8289-2a012f1385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Template>
  <TotalTime>49</TotalTime>
  <Words>983</Words>
  <Application>Microsoft Office PowerPoint</Application>
  <PresentationFormat>Widescreen</PresentationFormat>
  <Paragraphs>128</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 Narrow</vt:lpstr>
      <vt:lpstr>Calibri</vt:lpstr>
      <vt:lpstr>Courier New</vt:lpstr>
      <vt:lpstr>Gill Sans MT</vt:lpstr>
      <vt:lpstr>Roboto</vt:lpstr>
      <vt:lpstr>Wingdings 2</vt:lpstr>
      <vt:lpstr>Dividend</vt:lpstr>
      <vt:lpstr>Planning Facilitation that Engages Students in Collaborative Learning </vt:lpstr>
      <vt:lpstr>Warm-Up Questions</vt:lpstr>
      <vt:lpstr>GOALS</vt:lpstr>
      <vt:lpstr>What are some challenges to implementing active and collaborative learning? </vt:lpstr>
      <vt:lpstr>PLANNING SCENARIO</vt:lpstr>
      <vt:lpstr>Process Outcomes</vt:lpstr>
      <vt:lpstr>Planned Activity</vt:lpstr>
      <vt:lpstr>Group Formation</vt:lpstr>
      <vt:lpstr>Coaching Groups</vt:lpstr>
      <vt:lpstr>Coaching Groups</vt:lpstr>
      <vt:lpstr>Coaching Groups</vt:lpstr>
      <vt:lpstr>Closing</vt:lpstr>
      <vt:lpstr>Technology</vt:lpstr>
      <vt:lpstr>Team teaching for success</vt:lpstr>
      <vt:lpstr>Questions / 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Management</dc:title>
  <dc:creator>Johnson, Amy D.</dc:creator>
  <cp:lastModifiedBy>Johnson, Amy D.</cp:lastModifiedBy>
  <cp:revision>451</cp:revision>
  <cp:lastPrinted>2022-12-14T18:29:11Z</cp:lastPrinted>
  <dcterms:created xsi:type="dcterms:W3CDTF">2022-12-13T16:33:38Z</dcterms:created>
  <dcterms:modified xsi:type="dcterms:W3CDTF">2024-08-07T12:18:13Z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0x01010083BAA37B33893347AD44FC942EFF518D</vt:lpwstr>
  </property>
</Properties>
</file>