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11"/>
  </p:notesMasterIdLst>
  <p:sldIdLst>
    <p:sldId id="270" r:id="rId2"/>
    <p:sldId id="271" r:id="rId3"/>
    <p:sldId id="272" r:id="rId4"/>
    <p:sldId id="273" r:id="rId5"/>
    <p:sldId id="274" r:id="rId6"/>
    <p:sldId id="276" r:id="rId7"/>
    <p:sldId id="277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5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F855A52-5A4B-4F78-8948-8DB53E8C19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260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6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16D4F52-A5FB-40AA-8502-DF385560FAC8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36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6595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F60759C-425E-40B5-94D0-E5A84D2CA4E9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4954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5D60796-8A92-46B2-8041-9E562728E328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140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CAEF699-20E9-40BA-B772-09D22138C27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0865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FC6397B-B80C-4787-A03E-A55458EE656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61262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00DF56-5005-4267-828F-C876722E45F1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1605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46A36B3-36E3-4C03-96C3-9D9F3AFDCC5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50983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B0769A2-16B4-45AB-BF39-D5FB3D0B152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4215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9C868F0-EB91-4351-881D-9D1157070A7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101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-111" charset="0"/>
                  <a:ea typeface="ＭＳ Ｐゴシック" pitchFamily="-111" charset="-128"/>
                  <a:cs typeface="ＭＳ Ｐゴシック" pitchFamily="-111" charset="-128"/>
                </a:endParaRPr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" name="Rectangle 65"/>
            <p:cNvSpPr>
              <a:spLocks noChangeArrowheads="1"/>
            </p:cNvSpPr>
            <p:nvPr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Helvetica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7584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447800"/>
            <a:ext cx="7678737" cy="108108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584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-64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55067F3-0808-4D9E-ACBD-DEFDD4FE12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0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58AF32-1B43-4968-94BA-92CFE0121C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6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533400"/>
            <a:ext cx="2039938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533400"/>
            <a:ext cx="5970587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5C8A8-3F60-4C16-9429-D6FBC7695E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74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FF664-A503-4C41-9917-CA044339BE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49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2DCAC-A72D-47BA-8D9D-B4854517A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862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4B516-85A7-42A4-8852-28A4415FE0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75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B3EBA-3F54-4A56-889A-58954FFAF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104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64A02-F379-49EC-89A5-38AB2C234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40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DF4854-108F-40CE-8F6F-B7EF3036FA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71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0F18EB-258A-4664-A5EF-34BB40E286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507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11416F-CBAF-47AD-8C5F-7529DD6C7B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116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7475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56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57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58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59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0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1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2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3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4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5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6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7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8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69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0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1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2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3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4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5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6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7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8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79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0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1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2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3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4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5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6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7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8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89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0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1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2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3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4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5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6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7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8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799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0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1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2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3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4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5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6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7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8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09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10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11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12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13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14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15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  <p:sp>
          <p:nvSpPr>
            <p:cNvPr id="74816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endParaRPr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533400"/>
            <a:ext cx="8162925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481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Helvetica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82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Helvetica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82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Helvetica" panose="020B0604020202020204" pitchFamily="34" charset="0"/>
              </a:defRPr>
            </a:lvl1pPr>
          </a:lstStyle>
          <a:p>
            <a:fld id="{650F1987-AC53-487F-AAE6-8C7EA8DA6F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  <a:ea typeface="ＭＳ Ｐゴシック" pitchFamily="-111" charset="-128"/>
          <a:cs typeface="ＭＳ Ｐゴシック" pitchFamily="-11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  <a:ea typeface="ＭＳ Ｐゴシック" pitchFamily="-111" charset="-128"/>
          <a:cs typeface="ＭＳ Ｐゴシック" pitchFamily="-11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  <a:ea typeface="ＭＳ Ｐゴシック" pitchFamily="-111" charset="-128"/>
          <a:cs typeface="ＭＳ Ｐゴシック" pitchFamily="-11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  <a:ea typeface="ＭＳ Ｐゴシック" pitchFamily="-111" charset="-128"/>
          <a:cs typeface="ＭＳ Ｐゴシック" pitchFamily="-11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-6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ENGL 1020: Interest Areas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Cultural Expression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Civic Experience</a:t>
            </a:r>
          </a:p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Scientific Exploration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Cultural Expression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325" indent="-95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Students who choose this area of 1020 will explore facets of high and pop culture: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Literature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Dance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Music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Graphic Arts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Film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Civic Experience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325" indent="-95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Students who choose this area of 1020 will explore workings of social groups and institutions: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Business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Criminal Justice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History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Political Science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panose="020B0600070205080204" pitchFamily="34" charset="-128"/>
              </a:rPr>
              <a:t>Scientific Exploration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7621587" cy="4572000"/>
          </a:xfrm>
        </p:spPr>
        <p:txBody>
          <a:bodyPr/>
          <a:lstStyle/>
          <a:p>
            <a:pPr marL="60325" indent="-95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Students who choose this area of 1020 will explore implications of scientific advancement: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Sciences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Psychology 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Medicine and Health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Technology 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Ethics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Environment</a:t>
            </a:r>
          </a:p>
          <a:p>
            <a:pPr marL="60325" indent="-95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Math</a:t>
            </a:r>
          </a:p>
          <a:p>
            <a:pPr marL="60325" indent="-9525" eaLnBrk="1" hangingPunct="1"/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Course Breakdown and Time Line: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3463" y="1981200"/>
            <a:ext cx="8110537" cy="4191000"/>
          </a:xfrm>
        </p:spPr>
        <p:txBody>
          <a:bodyPr/>
          <a:lstStyle/>
          <a:p>
            <a:pPr marL="60325" indent="-95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Pod 1 (weeks 1-4): Critical Reading </a:t>
            </a:r>
          </a:p>
          <a:p>
            <a:pPr marL="60325" indent="-95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Pod 2 (weeks 5-6): Annotated Bibliography</a:t>
            </a:r>
          </a:p>
          <a:p>
            <a:pPr marL="60325" indent="-95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Pod 3 (weeks 7-9): Persuasive Proposal (minimum of 1,500 words)</a:t>
            </a:r>
          </a:p>
          <a:p>
            <a:pPr marL="60325" indent="-9525" eaLnBrk="1" hangingPunct="1">
              <a:buFont typeface="Wingdings" panose="05000000000000000000" pitchFamily="2" charset="2"/>
              <a:buNone/>
            </a:pPr>
            <a:r>
              <a:rPr lang="en-US" altLang="en-US" sz="2800" smtClean="0">
                <a:ea typeface="ＭＳ Ｐゴシック" panose="020B0600070205080204" pitchFamily="34" charset="-128"/>
              </a:rPr>
              <a:t>Pod 4 (weeks 10-14): Research Paper (minimum of 2,500 words)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381000"/>
            <a:ext cx="7891462" cy="1243013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Pod 1 -- Weeks 1-4: </a:t>
            </a:r>
            <a:br>
              <a:rPr lang="en-US" altLang="en-US" sz="4000" smtClean="0">
                <a:ea typeface="ＭＳ Ｐゴシック" panose="020B0600070205080204" pitchFamily="34" charset="-128"/>
              </a:rPr>
            </a:br>
            <a:r>
              <a:rPr lang="en-US" altLang="en-US" sz="4000" smtClean="0">
                <a:ea typeface="ＭＳ Ｐゴシック" panose="020B0600070205080204" pitchFamily="34" charset="-128"/>
              </a:rPr>
              <a:t>Critical Reading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4025" indent="-3524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Practice active reading.</a:t>
            </a:r>
          </a:p>
          <a:p>
            <a:pPr marL="454025" indent="-3524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Accurately summarize readings.</a:t>
            </a:r>
          </a:p>
          <a:p>
            <a:pPr marL="454025" indent="-3524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Recognize rhetorical strategies employed in readings.</a:t>
            </a:r>
          </a:p>
          <a:p>
            <a:pPr marL="454025" indent="-3524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Evaluate effectiveness of rhetorical strategies.</a:t>
            </a:r>
          </a:p>
          <a:p>
            <a:pPr marL="454025" indent="-352425" eaLnBrk="1" hangingPunct="1"/>
            <a:r>
              <a:rPr lang="en-US" altLang="en-US" sz="2800" smtClean="0">
                <a:ea typeface="ＭＳ Ｐゴシック" panose="020B0600070205080204" pitchFamily="34" charset="-128"/>
              </a:rPr>
              <a:t>Compare material from multiple works in terms of purpose, argument and  audience.</a:t>
            </a:r>
            <a:endParaRPr lang="en-US" altLang="en-US" sz="2400" smtClean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8196263" cy="1319213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Pod 2 -- Weeks 5-6: </a:t>
            </a:r>
            <a:br>
              <a:rPr lang="en-US" altLang="en-US" sz="4000" smtClean="0">
                <a:ea typeface="ＭＳ Ｐゴシック" panose="020B0600070205080204" pitchFamily="34" charset="-128"/>
              </a:rPr>
            </a:br>
            <a:r>
              <a:rPr lang="en-US" altLang="en-US" sz="4000" smtClean="0">
                <a:ea typeface="ＭＳ Ｐゴシック" panose="020B0600070205080204" pitchFamily="34" charset="-128"/>
              </a:rPr>
              <a:t>Annotated Bibliography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4025" indent="-352425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Locate sources. We recommend that students include 10 sources in their bibliographies) </a:t>
            </a:r>
          </a:p>
          <a:p>
            <a:pPr marL="454025" indent="-352425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Actively read.</a:t>
            </a:r>
          </a:p>
          <a:p>
            <a:pPr marL="454025" indent="-352425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Analyze arguments and determine merits.</a:t>
            </a:r>
          </a:p>
          <a:p>
            <a:pPr marL="454025" indent="-352425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Evaluate validity and reliability of sources.</a:t>
            </a:r>
          </a:p>
          <a:p>
            <a:pPr marL="454025" indent="-352425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Select sources reflecting diverse approaches to topic.</a:t>
            </a:r>
          </a:p>
          <a:p>
            <a:pPr marL="454025" indent="-352425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Accurately summarize and evaluate sources.</a:t>
            </a:r>
          </a:p>
          <a:p>
            <a:pPr marL="454025" indent="-352425" eaLnBrk="1" hangingPunct="1"/>
            <a:r>
              <a:rPr lang="en-US" altLang="en-US" sz="2400" smtClean="0">
                <a:ea typeface="ＭＳ Ｐゴシック" panose="020B0600070205080204" pitchFamily="34" charset="-128"/>
              </a:rPr>
              <a:t>Apply conventions of citation and formatting appropriate to discipline.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120063" cy="1395413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Pod 3 -- Weeks 7-9: </a:t>
            </a:r>
            <a:br>
              <a:rPr lang="en-US" altLang="en-US" sz="4000" smtClean="0">
                <a:ea typeface="ＭＳ Ｐゴシック" panose="020B0600070205080204" pitchFamily="34" charset="-128"/>
              </a:rPr>
            </a:br>
            <a:r>
              <a:rPr lang="en-US" altLang="en-US" sz="4000" smtClean="0">
                <a:ea typeface="ＭＳ Ｐゴシック" panose="020B0600070205080204" pitchFamily="34" charset="-128"/>
              </a:rPr>
              <a:t>Persuasive/Proposal Essay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Define a problem to investigate.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Categorize the critical arguments which inform the problem.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Identify gaps in current research.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Formulate proposed research project/solution.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Determine audience.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Determine appropriate rhetorical stance.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Define form of proposal appropriate to discipline.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Draft proposal.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Revise, edit and proofread proposal.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Must be a minimum of 1,500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77200" cy="1395413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ea typeface="ＭＳ Ｐゴシック" panose="020B0600070205080204" pitchFamily="34" charset="-128"/>
              </a:rPr>
              <a:t>Pod 4 -- Weeks 10-14: </a:t>
            </a:r>
            <a:br>
              <a:rPr lang="en-US" altLang="en-US" sz="4000" smtClean="0">
                <a:ea typeface="ＭＳ Ｐゴシック" panose="020B0600070205080204" pitchFamily="34" charset="-128"/>
              </a:rPr>
            </a:br>
            <a:r>
              <a:rPr lang="en-US" altLang="en-US" sz="4000" smtClean="0">
                <a:ea typeface="ＭＳ Ｐゴシック" panose="020B0600070205080204" pitchFamily="34" charset="-128"/>
              </a:rPr>
              <a:t>Research Paper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Conduct additional research necessary for formulation of thesis and argument.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Construct working thesis.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Formulate supporting arguments.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Assemble and incorporate evidence from secondary sources.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Employ rhetorical strategies appropriate to discipline and audience.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Draft research paper.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Revise, edit and proofread research paper.</a:t>
            </a:r>
          </a:p>
          <a:p>
            <a:pPr marL="454025" indent="-352425" eaLnBrk="1" hangingPunct="1">
              <a:lnSpc>
                <a:spcPct val="80000"/>
              </a:lnSpc>
            </a:pPr>
            <a:r>
              <a:rPr lang="en-US" altLang="en-US" sz="2400" smtClean="0">
                <a:ea typeface="ＭＳ Ｐゴシック" panose="020B0600070205080204" pitchFamily="34" charset="-128"/>
              </a:rPr>
              <a:t>Must be a minimum of 2,500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64" charset="-128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2004:Templates:Presentations:Designs:Bold Stripes</Template>
  <TotalTime>126</TotalTime>
  <Words>373</Words>
  <Application>Microsoft Office PowerPoint</Application>
  <PresentationFormat>On-screen Show (4:3)</PresentationFormat>
  <Paragraphs>75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ＭＳ Ｐゴシック</vt:lpstr>
      <vt:lpstr>Helvetica</vt:lpstr>
      <vt:lpstr>Wingdings</vt:lpstr>
      <vt:lpstr>Bold Stripes</vt:lpstr>
      <vt:lpstr>ENGL 1020: Interest Areas</vt:lpstr>
      <vt:lpstr>Cultural Expression</vt:lpstr>
      <vt:lpstr>Civic Experience</vt:lpstr>
      <vt:lpstr>Scientific Exploration</vt:lpstr>
      <vt:lpstr>Course Breakdown and Time Line:</vt:lpstr>
      <vt:lpstr>Pod 1 -- Weeks 1-4:  Critical Reading</vt:lpstr>
      <vt:lpstr>Pod 2 -- Weeks 5-6:  Annotated Bibliography</vt:lpstr>
      <vt:lpstr>Pod 3 -- Weeks 7-9:  Persuasive/Proposal Essay</vt:lpstr>
      <vt:lpstr>Pod 4 -- Weeks 10-14:  Research Paper</vt:lpstr>
    </vt:vector>
  </TitlesOfParts>
  <Company>ETSU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</dc:title>
  <dc:creator>ETSU</dc:creator>
  <cp:lastModifiedBy>Martinez, Sherry Lynn</cp:lastModifiedBy>
  <cp:revision>32</cp:revision>
  <dcterms:created xsi:type="dcterms:W3CDTF">2008-04-15T22:12:52Z</dcterms:created>
  <dcterms:modified xsi:type="dcterms:W3CDTF">2015-03-11T14:12:27Z</dcterms:modified>
</cp:coreProperties>
</file>